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3" r:id="rId2"/>
    <p:sldId id="398" r:id="rId3"/>
    <p:sldId id="380" r:id="rId4"/>
    <p:sldId id="399" r:id="rId5"/>
    <p:sldId id="396" r:id="rId6"/>
    <p:sldId id="394" r:id="rId7"/>
    <p:sldId id="395" r:id="rId8"/>
    <p:sldId id="400" r:id="rId9"/>
    <p:sldId id="284" r:id="rId10"/>
    <p:sldId id="390" r:id="rId11"/>
    <p:sldId id="391" r:id="rId12"/>
    <p:sldId id="389" r:id="rId13"/>
    <p:sldId id="364" r:id="rId14"/>
    <p:sldId id="365" r:id="rId15"/>
    <p:sldId id="382" r:id="rId16"/>
    <p:sldId id="361" r:id="rId17"/>
    <p:sldId id="393" r:id="rId18"/>
    <p:sldId id="264" r:id="rId19"/>
  </p:sldIdLst>
  <p:sldSz cx="9144000" cy="6858000" type="screen4x3"/>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618">
          <p15:clr>
            <a:srgbClr val="A4A3A4"/>
          </p15:clr>
        </p15:guide>
        <p15:guide id="3" orient="horz" pos="709">
          <p15:clr>
            <a:srgbClr val="A4A3A4"/>
          </p15:clr>
        </p15:guide>
        <p15:guide id="4" orient="horz" pos="3974">
          <p15:clr>
            <a:srgbClr val="A4A3A4"/>
          </p15:clr>
        </p15:guide>
        <p15:guide id="5" orient="horz" pos="4065">
          <p15:clr>
            <a:srgbClr val="A4A3A4"/>
          </p15:clr>
        </p15:guide>
        <p15:guide id="6" orient="horz" pos="4247">
          <p15:clr>
            <a:srgbClr val="A4A3A4"/>
          </p15:clr>
        </p15:guide>
        <p15:guide id="7" orient="horz" pos="3748">
          <p15:clr>
            <a:srgbClr val="A4A3A4"/>
          </p15:clr>
        </p15:guide>
        <p15:guide id="8" pos="5511">
          <p15:clr>
            <a:srgbClr val="A4A3A4"/>
          </p15:clr>
        </p15:guide>
        <p15:guide id="9" pos="249">
          <p15:clr>
            <a:srgbClr val="A4A3A4"/>
          </p15:clr>
        </p15:guide>
        <p15:guide id="10" pos="2880">
          <p15:clr>
            <a:srgbClr val="A4A3A4"/>
          </p15:clr>
        </p15:guide>
        <p15:guide id="11" pos="2835">
          <p15:clr>
            <a:srgbClr val="A4A3A4"/>
          </p15:clr>
        </p15:guide>
        <p15:guide id="12" pos="2925">
          <p15:clr>
            <a:srgbClr val="A4A3A4"/>
          </p15:clr>
        </p15:guide>
      </p15:sldGuideLst>
    </p:ext>
    <p:ext uri="{2D200454-40CA-4A62-9FC3-DE9A4176ACB9}">
      <p15:notesGuideLst xmlns:p15="http://schemas.microsoft.com/office/powerpoint/2012/main">
        <p15:guide id="1" orient="horz" pos="2880">
          <p15:clr>
            <a:srgbClr val="A4A3A4"/>
          </p15:clr>
        </p15:guide>
        <p15:guide id="2" orient="horz" pos="476">
          <p15:clr>
            <a:srgbClr val="A4A3A4"/>
          </p15:clr>
        </p15:guide>
        <p15:guide id="3" orient="horz" pos="5465">
          <p15:clr>
            <a:srgbClr val="A4A3A4"/>
          </p15:clr>
        </p15:guide>
        <p15:guide id="4" orient="horz" pos="5759">
          <p15:clr>
            <a:srgbClr val="A4A3A4"/>
          </p15:clr>
        </p15:guide>
        <p15:guide id="5" orient="horz" pos="5511">
          <p15:clr>
            <a:srgbClr val="A4A3A4"/>
          </p15:clr>
        </p15:guide>
        <p15:guide id="6" orient="horz" pos="5692">
          <p15:clr>
            <a:srgbClr val="A4A3A4"/>
          </p15:clr>
        </p15:guide>
        <p15:guide id="7" pos="3974">
          <p15:clr>
            <a:srgbClr val="A4A3A4"/>
          </p15:clr>
        </p15:guide>
        <p15:guide id="8" pos="3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97D256"/>
    <a:srgbClr val="2461FB"/>
    <a:srgbClr val="EEE268"/>
    <a:srgbClr val="F0E772"/>
    <a:srgbClr val="EEE271"/>
    <a:srgbClr val="F69200"/>
    <a:srgbClr val="FFAA2D"/>
    <a:srgbClr val="F8CA4E"/>
    <a:srgbClr val="F3E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7986" autoAdjust="0"/>
  </p:normalViewPr>
  <p:slideViewPr>
    <p:cSldViewPr showGuides="1">
      <p:cViewPr varScale="1">
        <p:scale>
          <a:sx n="47" d="100"/>
          <a:sy n="47" d="100"/>
        </p:scale>
        <p:origin x="1962" y="42"/>
      </p:cViewPr>
      <p:guideLst>
        <p:guide orient="horz" pos="164"/>
        <p:guide orient="horz" pos="618"/>
        <p:guide orient="horz" pos="709"/>
        <p:guide orient="horz" pos="3974"/>
        <p:guide orient="horz" pos="4065"/>
        <p:guide orient="horz" pos="4247"/>
        <p:guide orient="horz" pos="3748"/>
        <p:guide pos="5511"/>
        <p:guide pos="249"/>
        <p:guide pos="2880"/>
        <p:guide pos="2835"/>
        <p:guide pos="29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56" d="100"/>
          <a:sy n="56" d="100"/>
        </p:scale>
        <p:origin x="-2544" y="-78"/>
      </p:cViewPr>
      <p:guideLst>
        <p:guide orient="horz" pos="2880"/>
        <p:guide orient="horz" pos="476"/>
        <p:guide orient="horz" pos="5465"/>
        <p:guide orient="horz" pos="5759"/>
        <p:guide orient="horz" pos="5511"/>
        <p:guide orient="horz" pos="5692"/>
        <p:guide pos="3974"/>
        <p:guide pos="3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G:\&#24066;&#22330;&#27963;&#21160;\2013&#25307;&#32856;\&#36798;&#33021;&#31616;&#21382;&#25968;&#2545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2010年</c:v>
                </c:pt>
                <c:pt idx="1">
                  <c:v>2011年</c:v>
                </c:pt>
                <c:pt idx="2">
                  <c:v>2012年</c:v>
                </c:pt>
                <c:pt idx="3">
                  <c:v>2013年</c:v>
                </c:pt>
              </c:strCache>
            </c:strRef>
          </c:cat>
          <c:val>
            <c:numRef>
              <c:f>Sheet1!$D$2:$D$5</c:f>
              <c:numCache>
                <c:formatCode>General</c:formatCode>
                <c:ptCount val="4"/>
                <c:pt idx="0">
                  <c:v>24337</c:v>
                </c:pt>
                <c:pt idx="1">
                  <c:v>77019</c:v>
                </c:pt>
                <c:pt idx="2">
                  <c:v>174138</c:v>
                </c:pt>
                <c:pt idx="3">
                  <c:v>192313</c:v>
                </c:pt>
              </c:numCache>
            </c:numRef>
          </c:val>
        </c:ser>
        <c:dLbls>
          <c:showLegendKey val="0"/>
          <c:showVal val="1"/>
          <c:showCatName val="0"/>
          <c:showSerName val="0"/>
          <c:showPercent val="0"/>
          <c:showBubbleSize val="0"/>
        </c:dLbls>
        <c:gapWidth val="150"/>
        <c:overlap val="-25"/>
        <c:axId val="172994144"/>
        <c:axId val="203378280"/>
      </c:barChart>
      <c:catAx>
        <c:axId val="172994144"/>
        <c:scaling>
          <c:orientation val="minMax"/>
        </c:scaling>
        <c:delete val="0"/>
        <c:axPos val="b"/>
        <c:numFmt formatCode="General" sourceLinked="0"/>
        <c:majorTickMark val="none"/>
        <c:minorTickMark val="none"/>
        <c:tickLblPos val="nextTo"/>
        <c:crossAx val="203378280"/>
        <c:crosses val="autoZero"/>
        <c:auto val="1"/>
        <c:lblAlgn val="ctr"/>
        <c:lblOffset val="100"/>
        <c:noMultiLvlLbl val="0"/>
      </c:catAx>
      <c:valAx>
        <c:axId val="203378280"/>
        <c:scaling>
          <c:orientation val="minMax"/>
        </c:scaling>
        <c:delete val="1"/>
        <c:axPos val="l"/>
        <c:numFmt formatCode="General" sourceLinked="1"/>
        <c:majorTickMark val="out"/>
        <c:minorTickMark val="none"/>
        <c:tickLblPos val="none"/>
        <c:crossAx val="172994144"/>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2012年</c:v>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'30'!$B$4:$B$10</c:f>
              <c:strCache>
                <c:ptCount val="7"/>
                <c:pt idx="0">
                  <c:v>用系统化工具管理猎头</c:v>
                </c:pt>
                <c:pt idx="1">
                  <c:v>自动量化评估与分析,实时掌控招聘</c:v>
                </c:pt>
                <c:pt idx="2">
                  <c:v>建立企业招聘门户(网申)</c:v>
                </c:pt>
                <c:pt idx="3">
                  <c:v>拓展SNS招聘渠道</c:v>
                </c:pt>
                <c:pt idx="4">
                  <c:v>在招聘中引入人才测评</c:v>
                </c:pt>
                <c:pt idx="5">
                  <c:v>用招聘平台加强内部协作和资源共享</c:v>
                </c:pt>
                <c:pt idx="6">
                  <c:v>建立外部人才储备库</c:v>
                </c:pt>
              </c:strCache>
            </c:strRef>
          </c:cat>
          <c:val>
            <c:numRef>
              <c:f>'30'!$E$4:$E$10</c:f>
              <c:numCache>
                <c:formatCode>####.0%</c:formatCode>
                <c:ptCount val="7"/>
                <c:pt idx="0">
                  <c:v>0.12939297124600638</c:v>
                </c:pt>
                <c:pt idx="1">
                  <c:v>0.18210862619808307</c:v>
                </c:pt>
                <c:pt idx="2">
                  <c:v>0.22284345047923579</c:v>
                </c:pt>
                <c:pt idx="3">
                  <c:v>0.24600638977636188</c:v>
                </c:pt>
                <c:pt idx="4">
                  <c:v>0.34664536741214058</c:v>
                </c:pt>
                <c:pt idx="5">
                  <c:v>0.40894568690096245</c:v>
                </c:pt>
                <c:pt idx="6">
                  <c:v>0.46086261980831095</c:v>
                </c:pt>
              </c:numCache>
            </c:numRef>
          </c:val>
        </c:ser>
        <c:dLbls>
          <c:dLblPos val="inEnd"/>
          <c:showLegendKey val="0"/>
          <c:showVal val="1"/>
          <c:showCatName val="0"/>
          <c:showSerName val="0"/>
          <c:showPercent val="0"/>
          <c:showBubbleSize val="0"/>
        </c:dLbls>
        <c:gapWidth val="65"/>
        <c:axId val="205944760"/>
        <c:axId val="205945152"/>
      </c:barChart>
      <c:catAx>
        <c:axId val="205944760"/>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205945152"/>
        <c:crosses val="autoZero"/>
        <c:auto val="1"/>
        <c:lblAlgn val="ctr"/>
        <c:lblOffset val="100"/>
        <c:noMultiLvlLbl val="0"/>
      </c:catAx>
      <c:valAx>
        <c:axId val="20594515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crossAx val="205944760"/>
        <c:crosses val="autoZero"/>
        <c:crossBetween val="between"/>
      </c:valAx>
      <c:spPr>
        <a:noFill/>
        <a:ln>
          <a:noFill/>
        </a:ln>
        <a:effectLst/>
      </c:spPr>
    </c:plotArea>
    <c:plotVisOnly val="1"/>
    <c:dispBlanksAs val="gap"/>
    <c:showDLblsOverMax val="0"/>
  </c:chart>
  <c:spPr>
    <a:solidFill>
      <a:srgbClr val="FFFFFF">
        <a:lumMod val="85000"/>
        <a:alpha val="44000"/>
      </a:srgbClr>
    </a:solidFill>
    <a:ln w="9525" cap="flat" cmpd="sng" algn="ctr">
      <a:solidFill>
        <a:schemeClr val="dk1">
          <a:lumMod val="25000"/>
          <a:lumOff val="75000"/>
        </a:schemeClr>
      </a:solidFill>
      <a:round/>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988229" y="107503"/>
            <a:ext cx="4320496" cy="239867"/>
          </a:xfrm>
          <a:prstGeom prst="rect">
            <a:avLst/>
          </a:prstGeom>
        </p:spPr>
        <p:txBody>
          <a:bodyPr vert="horz" lIns="91440" tIns="45720" rIns="91440" bIns="45720" rtlCol="0"/>
          <a:lstStyle>
            <a:lvl1pPr algn="l">
              <a:defRPr sz="1200"/>
            </a:lvl1pPr>
          </a:lstStyle>
          <a:p>
            <a:r>
              <a:rPr lang="zh-CN" altLang="en-US" dirty="0" smtClean="0"/>
              <a:t>此处添加页眉信息</a:t>
            </a:r>
            <a:endParaRPr lang="zh-CN" altLang="en-US" dirty="0"/>
          </a:p>
        </p:txBody>
      </p:sp>
      <p:sp>
        <p:nvSpPr>
          <p:cNvPr id="3" name="日期占位符 2"/>
          <p:cNvSpPr>
            <a:spLocks noGrp="1"/>
          </p:cNvSpPr>
          <p:nvPr>
            <p:ph type="dt" sz="quarter" idx="1"/>
          </p:nvPr>
        </p:nvSpPr>
        <p:spPr>
          <a:xfrm>
            <a:off x="1989137" y="351842"/>
            <a:ext cx="4319587" cy="228600"/>
          </a:xfrm>
          <a:prstGeom prst="rect">
            <a:avLst/>
          </a:prstGeom>
        </p:spPr>
        <p:txBody>
          <a:bodyPr vert="horz" lIns="91440" tIns="45720" rIns="91440" bIns="45720" rtlCol="0"/>
          <a:lstStyle>
            <a:lvl1pPr algn="r">
              <a:defRPr sz="1200"/>
            </a:lvl1pPr>
          </a:lstStyle>
          <a:p>
            <a:pPr algn="l"/>
            <a:fld id="{CB446F43-867F-4F64-92FD-6C8496B9358B}" type="datetimeFigureOut">
              <a:rPr lang="zh-CN" altLang="en-US" smtClean="0"/>
              <a:pPr algn="l"/>
              <a:t>2014/5/8</a:t>
            </a:fld>
            <a:endParaRPr lang="zh-CN" altLang="en-US"/>
          </a:p>
        </p:txBody>
      </p:sp>
      <p:sp>
        <p:nvSpPr>
          <p:cNvPr id="4" name="页脚占位符 3"/>
          <p:cNvSpPr>
            <a:spLocks noGrp="1"/>
          </p:cNvSpPr>
          <p:nvPr>
            <p:ph type="ftr" sz="quarter" idx="2"/>
          </p:nvPr>
        </p:nvSpPr>
        <p:spPr>
          <a:xfrm>
            <a:off x="518112" y="8748464"/>
            <a:ext cx="2971800" cy="321941"/>
          </a:xfrm>
          <a:prstGeom prst="rect">
            <a:avLst/>
          </a:prstGeom>
        </p:spPr>
        <p:txBody>
          <a:bodyPr vert="horz" lIns="91440" tIns="45720" rIns="91440" bIns="45720" rtlCol="0" anchor="b"/>
          <a:lstStyle>
            <a:lvl1pPr algn="l">
              <a:defRPr sz="1200"/>
            </a:lvl1pPr>
          </a:lstStyle>
          <a:p>
            <a:r>
              <a:rPr lang="zh-CN" altLang="en-US" dirty="0" smtClean="0"/>
              <a:t>此处添加页脚信息</a:t>
            </a:r>
            <a:endParaRPr lang="zh-CN" altLang="en-US" dirty="0"/>
          </a:p>
        </p:txBody>
      </p:sp>
      <p:sp>
        <p:nvSpPr>
          <p:cNvPr id="5" name="灯片编号占位符 4"/>
          <p:cNvSpPr>
            <a:spLocks noGrp="1"/>
          </p:cNvSpPr>
          <p:nvPr>
            <p:ph type="sldNum" sz="quarter" idx="3"/>
          </p:nvPr>
        </p:nvSpPr>
        <p:spPr>
          <a:xfrm>
            <a:off x="5085183" y="8748464"/>
            <a:ext cx="1223541" cy="323529"/>
          </a:xfrm>
          <a:prstGeom prst="rect">
            <a:avLst/>
          </a:prstGeom>
        </p:spPr>
        <p:txBody>
          <a:bodyPr vert="horz" lIns="91440" tIns="45720" rIns="91440" bIns="45720" rtlCol="0" anchor="b"/>
          <a:lstStyle>
            <a:lvl1pPr algn="r">
              <a:defRPr sz="1200"/>
            </a:lvl1pPr>
          </a:lstStyle>
          <a:p>
            <a:r>
              <a:rPr lang="zh-CN" altLang="en-US" dirty="0" smtClean="0"/>
              <a:t>第 </a:t>
            </a:r>
            <a:fld id="{15FF29FA-1BF5-411D-8347-0A24CCE555CE}" type="slidenum">
              <a:rPr lang="zh-CN" altLang="en-US" smtClean="0"/>
              <a:pPr/>
              <a:t>‹#›</a:t>
            </a:fld>
            <a:r>
              <a:rPr lang="zh-CN" altLang="en-US" dirty="0" smtClean="0"/>
              <a:t> 页 讲义</a:t>
            </a:r>
            <a:endParaRPr lang="zh-CN" altLang="en-US" dirty="0"/>
          </a:p>
        </p:txBody>
      </p:sp>
      <p:cxnSp>
        <p:nvCxnSpPr>
          <p:cNvPr id="10" name="直接连接符 9"/>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429000" y="1312195"/>
            <a:ext cx="2879725" cy="1603621"/>
            <a:chOff x="0" y="1312195"/>
            <a:chExt cx="6858000" cy="1603621"/>
          </a:xfrm>
        </p:grpSpPr>
        <p:cxnSp>
          <p:nvCxnSpPr>
            <p:cNvPr id="11" name="直接连接符 10"/>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3429000" y="3980364"/>
            <a:ext cx="2879725" cy="1603621"/>
            <a:chOff x="0" y="1312195"/>
            <a:chExt cx="6858000" cy="1603621"/>
          </a:xfrm>
        </p:grpSpPr>
        <p:cxnSp>
          <p:nvCxnSpPr>
            <p:cNvPr id="19" name="直接连接符 18"/>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429000" y="6629089"/>
            <a:ext cx="2879725" cy="1603621"/>
            <a:chOff x="0" y="1312195"/>
            <a:chExt cx="6858000" cy="1603621"/>
          </a:xfrm>
        </p:grpSpPr>
        <p:cxnSp>
          <p:nvCxnSpPr>
            <p:cNvPr id="26" name="直接连接符 25"/>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33" name="直接连接符 32"/>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328526" y="989904"/>
            <a:ext cx="1261884" cy="307777"/>
          </a:xfrm>
          <a:prstGeom prst="rect">
            <a:avLst/>
          </a:prstGeom>
        </p:spPr>
        <p:txBody>
          <a:bodyPr wrap="none">
            <a:spAutoFit/>
          </a:bodyPr>
          <a:lstStyle/>
          <a:p>
            <a:r>
              <a:rPr lang="zh-CN" altLang="en-US" sz="1400" dirty="0" smtClean="0">
                <a:solidFill>
                  <a:srgbClr val="C0C0C0"/>
                </a:solidFill>
              </a:rPr>
              <a:t>此处记录讲义</a:t>
            </a:r>
            <a:endParaRPr lang="zh-CN" altLang="en-US" sz="1400" dirty="0">
              <a:solidFill>
                <a:srgbClr val="C0C0C0"/>
              </a:solidFill>
            </a:endParaRPr>
          </a:p>
        </p:txBody>
      </p:sp>
      <p:sp>
        <p:nvSpPr>
          <p:cNvPr id="36" name="矩形 35"/>
          <p:cNvSpPr/>
          <p:nvPr/>
        </p:nvSpPr>
        <p:spPr>
          <a:xfrm>
            <a:off x="3328526" y="3672587"/>
            <a:ext cx="1261884" cy="307777"/>
          </a:xfrm>
          <a:prstGeom prst="rect">
            <a:avLst/>
          </a:prstGeom>
        </p:spPr>
        <p:txBody>
          <a:bodyPr wrap="none">
            <a:spAutoFit/>
          </a:bodyPr>
          <a:lstStyle/>
          <a:p>
            <a:r>
              <a:rPr lang="zh-CN" altLang="en-US" sz="1400" dirty="0">
                <a:solidFill>
                  <a:srgbClr val="C0C0C0"/>
                </a:solidFill>
              </a:rPr>
              <a:t>此处记录讲义</a:t>
            </a:r>
          </a:p>
        </p:txBody>
      </p:sp>
      <p:sp>
        <p:nvSpPr>
          <p:cNvPr id="37" name="矩形 36"/>
          <p:cNvSpPr/>
          <p:nvPr/>
        </p:nvSpPr>
        <p:spPr>
          <a:xfrm>
            <a:off x="3328526" y="6321312"/>
            <a:ext cx="1261884" cy="307777"/>
          </a:xfrm>
          <a:prstGeom prst="rect">
            <a:avLst/>
          </a:prstGeom>
        </p:spPr>
        <p:txBody>
          <a:bodyPr wrap="none">
            <a:spAutoFit/>
          </a:bodyPr>
          <a:lstStyle/>
          <a:p>
            <a:r>
              <a:rPr lang="zh-CN" altLang="en-US" sz="1400" dirty="0">
                <a:solidFill>
                  <a:srgbClr val="C0C0C0"/>
                </a:solidFill>
              </a:rPr>
              <a:t>此处记录讲义</a:t>
            </a:r>
          </a:p>
        </p:txBody>
      </p:sp>
      <p:pic>
        <p:nvPicPr>
          <p:cNvPr id="38" name="Picture 3" descr="E:\设计素材\shadow.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275" y="2929386"/>
            <a:ext cx="2663701" cy="3091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设计素材\shadow.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275" y="5581827"/>
            <a:ext cx="2663701" cy="3091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E:\设计素材\shadow.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275" y="8232710"/>
            <a:ext cx="2663701" cy="30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1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E:\设计素材\sha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5292080"/>
            <a:ext cx="5759450" cy="374364"/>
          </a:xfrm>
          <a:prstGeom prst="rect">
            <a:avLst/>
          </a:prstGeom>
          <a:noFill/>
          <a:extLst>
            <a:ext uri="{909E8E84-426E-40DD-AFC4-6F175D3DCCD1}">
              <a14:hiddenFill xmlns:a14="http://schemas.microsoft.com/office/drawing/2010/main">
                <a:solidFill>
                  <a:srgbClr val="FFFFFF"/>
                </a:solidFill>
              </a14:hiddenFill>
            </a:ext>
          </a:extLst>
        </p:spPr>
      </p:pic>
      <p:sp>
        <p:nvSpPr>
          <p:cNvPr id="2" name="页眉占位符 1"/>
          <p:cNvSpPr>
            <a:spLocks noGrp="1"/>
          </p:cNvSpPr>
          <p:nvPr>
            <p:ph type="hdr" sz="quarter"/>
          </p:nvPr>
        </p:nvSpPr>
        <p:spPr>
          <a:xfrm>
            <a:off x="1988840" y="114299"/>
            <a:ext cx="4319884" cy="233072"/>
          </a:xfrm>
          <a:prstGeom prst="rect">
            <a:avLst/>
          </a:prstGeom>
        </p:spPr>
        <p:txBody>
          <a:bodyPr vert="horz" lIns="91440" tIns="45720" rIns="91440" bIns="45720" rtlCol="0"/>
          <a:lstStyle>
            <a:lvl1pPr algn="l">
              <a:defRPr sz="1200"/>
            </a:lvl1pPr>
          </a:lstStyle>
          <a:p>
            <a:r>
              <a:rPr lang="zh-CN" altLang="en-US" dirty="0" smtClean="0"/>
              <a:t>此处添加页眉信息</a:t>
            </a:r>
          </a:p>
        </p:txBody>
      </p:sp>
      <p:sp>
        <p:nvSpPr>
          <p:cNvPr id="3" name="日期占位符 2"/>
          <p:cNvSpPr>
            <a:spLocks noGrp="1"/>
          </p:cNvSpPr>
          <p:nvPr>
            <p:ph type="dt" idx="1"/>
          </p:nvPr>
        </p:nvSpPr>
        <p:spPr>
          <a:xfrm>
            <a:off x="1988840" y="347370"/>
            <a:ext cx="4319885" cy="233072"/>
          </a:xfrm>
          <a:prstGeom prst="rect">
            <a:avLst/>
          </a:prstGeom>
        </p:spPr>
        <p:txBody>
          <a:bodyPr vert="horz" lIns="91440" tIns="45720" rIns="91440" bIns="45720" rtlCol="0"/>
          <a:lstStyle>
            <a:lvl1pPr algn="l">
              <a:defRPr sz="1200"/>
            </a:lvl1pPr>
          </a:lstStyle>
          <a:p>
            <a:fld id="{D51D64F8-606E-4201-A2DE-1AF0754CE781}" type="datetimeFigureOut">
              <a:rPr lang="zh-CN" altLang="en-US" smtClean="0"/>
              <a:pPr/>
              <a:t>2014/5/8</a:t>
            </a:fld>
            <a:endParaRPr lang="zh-CN" altLang="en-US"/>
          </a:p>
        </p:txBody>
      </p:sp>
      <p:sp>
        <p:nvSpPr>
          <p:cNvPr id="4" name="幻灯片图像占位符 3"/>
          <p:cNvSpPr>
            <a:spLocks noGrp="1" noRot="1" noChangeAspect="1"/>
          </p:cNvSpPr>
          <p:nvPr>
            <p:ph type="sldImg" idx="2"/>
          </p:nvPr>
        </p:nvSpPr>
        <p:spPr>
          <a:xfrm>
            <a:off x="552806" y="971600"/>
            <a:ext cx="5755919" cy="4316939"/>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49275" y="5508104"/>
            <a:ext cx="5759450" cy="2878088"/>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549523" y="8748465"/>
            <a:ext cx="2971800" cy="287585"/>
          </a:xfrm>
          <a:prstGeom prst="rect">
            <a:avLst/>
          </a:prstGeom>
        </p:spPr>
        <p:txBody>
          <a:bodyPr vert="horz" lIns="91440" tIns="45720" rIns="91440" bIns="45720" rtlCol="0" anchor="b"/>
          <a:lstStyle>
            <a:lvl1pPr algn="l">
              <a:defRPr sz="1200"/>
            </a:lvl1pPr>
          </a:lstStyle>
          <a:p>
            <a:r>
              <a:rPr lang="zh-CN" altLang="en-US" dirty="0" smtClean="0"/>
              <a:t>此处添加页脚信息</a:t>
            </a:r>
          </a:p>
        </p:txBody>
      </p:sp>
      <p:sp>
        <p:nvSpPr>
          <p:cNvPr id="7" name="灯片编号占位符 6"/>
          <p:cNvSpPr>
            <a:spLocks noGrp="1"/>
          </p:cNvSpPr>
          <p:nvPr>
            <p:ph type="sldNum" sz="quarter" idx="5"/>
          </p:nvPr>
        </p:nvSpPr>
        <p:spPr>
          <a:xfrm>
            <a:off x="3884613" y="8748713"/>
            <a:ext cx="2424112" cy="287337"/>
          </a:xfrm>
          <a:prstGeom prst="rect">
            <a:avLst/>
          </a:prstGeom>
        </p:spPr>
        <p:txBody>
          <a:bodyPr vert="horz" lIns="91440" tIns="45720" rIns="91440" bIns="45720" rtlCol="0" anchor="b"/>
          <a:lstStyle>
            <a:lvl1pPr algn="r">
              <a:defRPr sz="1200"/>
            </a:lvl1pPr>
          </a:lstStyle>
          <a:p>
            <a:r>
              <a:rPr lang="zh-CN" altLang="en-US" dirty="0" smtClean="0"/>
              <a:t>第 </a:t>
            </a:r>
            <a:fld id="{CE884005-AAD7-43DA-8323-709AF992FEE5}" type="slidenum">
              <a:rPr lang="zh-CN" altLang="en-US" smtClean="0"/>
              <a:pPr/>
              <a:t>‹#›</a:t>
            </a:fld>
            <a:r>
              <a:rPr lang="zh-CN" altLang="en-US" dirty="0" smtClean="0"/>
              <a:t> 页</a:t>
            </a:r>
            <a:endParaRPr lang="zh-CN" altLang="en-US" dirty="0"/>
          </a:p>
        </p:txBody>
      </p:sp>
      <p:cxnSp>
        <p:nvCxnSpPr>
          <p:cNvPr id="8" name="直接连接符 7"/>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10" name="直接连接符 9"/>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376220"/>
      </p:ext>
    </p:extLst>
  </p:cSld>
  <p:clrMap bg1="lt1" tx1="dk1" bg2="lt2" tx2="dk2" accent1="accent1" accent2="accent2" accent3="accent3" accent4="accent4" accent5="accent5" accent6="accent6" hlink="hlink" folHlink="folHlink"/>
  <p:notesStyle>
    <a:lvl1pPr marL="1714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1pPr>
    <a:lvl2pPr marL="6286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2pPr>
    <a:lvl3pPr marL="10858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3pPr>
    <a:lvl4pPr marL="15430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4pPr>
    <a:lvl5pPr marL="20002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a:t>
            </a:fld>
            <a:r>
              <a:rPr lang="zh-CN" altLang="en-US" smtClean="0"/>
              <a:t> 页</a:t>
            </a:r>
            <a:endParaRPr lang="zh-CN" altLang="en-US" dirty="0"/>
          </a:p>
        </p:txBody>
      </p:sp>
    </p:spTree>
    <p:extLst>
      <p:ext uri="{BB962C8B-B14F-4D97-AF65-F5344CB8AC3E}">
        <p14:creationId xmlns:p14="http://schemas.microsoft.com/office/powerpoint/2010/main" val="141408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pPr marL="0" indent="0">
              <a:buNone/>
            </a:pPr>
            <a:r>
              <a:rPr lang="zh-CN" altLang="en-US" dirty="0" smtClean="0"/>
              <a:t>以前也</a:t>
            </a:r>
            <a:r>
              <a:rPr lang="en-US" altLang="zh-CN" dirty="0" smtClean="0"/>
              <a:t>excel</a:t>
            </a:r>
            <a:r>
              <a:rPr lang="zh-CN" altLang="en-US" dirty="0" smtClean="0"/>
              <a:t>管理，不系统</a:t>
            </a:r>
            <a:endParaRPr lang="en-US" altLang="zh-CN" dirty="0" smtClean="0"/>
          </a:p>
          <a:p>
            <a:pPr marL="0" indent="0">
              <a:buNone/>
            </a:pPr>
            <a:r>
              <a:rPr lang="zh-CN" altLang="en-US" dirty="0" smtClean="0"/>
              <a:t>界定岗位，由负责人在日常招聘中慢慢积累，超长的</a:t>
            </a:r>
            <a:r>
              <a:rPr lang="en-US" altLang="zh-CN" dirty="0" smtClean="0"/>
              <a:t>Excel</a:t>
            </a:r>
            <a:r>
              <a:rPr lang="zh-CN" altLang="en-US" dirty="0" smtClean="0"/>
              <a:t>及维护工作</a:t>
            </a:r>
            <a:endParaRPr lang="en-US" altLang="zh-CN" dirty="0" smtClean="0"/>
          </a:p>
          <a:p>
            <a:pPr marL="0" indent="0">
              <a:buNone/>
            </a:pPr>
            <a:r>
              <a:rPr lang="zh-CN" altLang="en-US" dirty="0" smtClean="0"/>
              <a:t>系统工程，</a:t>
            </a:r>
            <a:r>
              <a:rPr lang="zh-CN" altLang="en-US" smtClean="0"/>
              <a:t>很麻烦。</a:t>
            </a:r>
            <a:endParaRPr lang="en-US" altLang="zh-CN" dirty="0" smtClean="0"/>
          </a:p>
          <a:p>
            <a:pPr marL="0" indent="0">
              <a:buNone/>
            </a:pPr>
            <a:r>
              <a:rPr lang="zh-CN" altLang="en-US" dirty="0" smtClean="0"/>
              <a:t>所以客户从重点岗位开始</a:t>
            </a:r>
            <a:endParaRPr lang="en-US" altLang="zh-CN" dirty="0" smtClean="0"/>
          </a:p>
          <a:p>
            <a:pPr marL="0" indent="0">
              <a:buNone/>
            </a:pPr>
            <a:r>
              <a:rPr lang="zh-CN" altLang="en-US" dirty="0" smtClean="0"/>
              <a:t>来源：有潜力的，认可的没法</a:t>
            </a:r>
            <a:r>
              <a:rPr lang="en-US" altLang="zh-CN" dirty="0" smtClean="0"/>
              <a:t>offer</a:t>
            </a:r>
            <a:r>
              <a:rPr lang="zh-CN" altLang="en-US" dirty="0" smtClean="0"/>
              <a:t>，还可以挂储备职位（电话征询意见）</a:t>
            </a:r>
            <a:endParaRPr lang="en-US" altLang="zh-CN" dirty="0" smtClean="0"/>
          </a:p>
          <a:p>
            <a:endParaRPr lang="en-US" altLang="zh-CN" dirty="0" smtClean="0"/>
          </a:p>
          <a:p>
            <a:pPr marL="342900" indent="-342900">
              <a:lnSpc>
                <a:spcPct val="150000"/>
              </a:lnSpc>
              <a:buFont typeface="Wingdings" charset="2"/>
              <a:buChar char="n"/>
            </a:pPr>
            <a:r>
              <a:rPr kumimoji="1" lang="zh-CN" altLang="en-US" sz="1200" dirty="0" smtClean="0"/>
              <a:t>某集团公司打算用三年时间建立集团的人才库。总部制定人才库建立规范，确定核心岗位，设定考核人才库的</a:t>
            </a:r>
            <a:r>
              <a:rPr kumimoji="1" lang="zh-CN" altLang="en-US" sz="1200" smtClean="0"/>
              <a:t>指标。</a:t>
            </a:r>
            <a:endParaRPr kumimoji="1" lang="en-US" altLang="zh-CN" sz="1200" dirty="0" smtClean="0"/>
          </a:p>
          <a:p>
            <a:pPr marL="342900" indent="-342900">
              <a:lnSpc>
                <a:spcPct val="150000"/>
              </a:lnSpc>
              <a:buFont typeface="Wingdings" charset="2"/>
              <a:buChar char="n"/>
            </a:pPr>
            <a:r>
              <a:rPr kumimoji="1" lang="zh-CN" altLang="en-US" sz="1200" dirty="0" smtClean="0"/>
              <a:t>预计建立</a:t>
            </a:r>
            <a:r>
              <a:rPr kumimoji="1" lang="en-US" altLang="zh-CN" sz="1200" dirty="0" smtClean="0"/>
              <a:t> </a:t>
            </a:r>
            <a:r>
              <a:rPr kumimoji="1" lang="zh-CN" altLang="en-US" sz="1200" dirty="0" smtClean="0"/>
              <a:t>地区</a:t>
            </a:r>
            <a:r>
              <a:rPr kumimoji="1" lang="en-US" altLang="zh-CN" sz="1200" dirty="0" smtClean="0"/>
              <a:t>-</a:t>
            </a:r>
            <a:r>
              <a:rPr kumimoji="1" lang="zh-CN" altLang="en-US" sz="1200" dirty="0" smtClean="0"/>
              <a:t>部门</a:t>
            </a:r>
            <a:r>
              <a:rPr kumimoji="1" lang="en-US" altLang="zh-CN" sz="1200" dirty="0" smtClean="0"/>
              <a:t>-</a:t>
            </a:r>
            <a:r>
              <a:rPr kumimoji="1" lang="zh-CN" altLang="en-US" sz="1200" dirty="0" smtClean="0"/>
              <a:t>职位</a:t>
            </a:r>
            <a:r>
              <a:rPr kumimoji="1" lang="en-US" altLang="zh-CN" sz="1200" dirty="0" smtClean="0"/>
              <a:t> </a:t>
            </a:r>
            <a:r>
              <a:rPr kumimoji="1" lang="zh-CN" altLang="en-US" sz="1200" dirty="0" smtClean="0"/>
              <a:t>的人才库，再标记一般人才</a:t>
            </a:r>
            <a:r>
              <a:rPr kumimoji="1" lang="en-US" altLang="zh-CN" sz="1200" dirty="0" smtClean="0"/>
              <a:t>/</a:t>
            </a:r>
            <a:r>
              <a:rPr kumimoji="1" lang="zh-CN" altLang="en-US" sz="1200" dirty="0" smtClean="0"/>
              <a:t>核心人才。总部建立好规范后，由各个地区的招聘人员完善人才库的“内容”，并有考核指标</a:t>
            </a:r>
            <a:r>
              <a:rPr kumimoji="1" lang="zh-CN" altLang="en-US" sz="1200" smtClean="0"/>
              <a:t>支撑。</a:t>
            </a:r>
            <a:endParaRPr kumimoji="1" lang="en-US" altLang="zh-CN" sz="1200" dirty="0" smtClean="0"/>
          </a:p>
          <a:p>
            <a:pPr marL="342900" indent="-342900">
              <a:lnSpc>
                <a:spcPct val="150000"/>
              </a:lnSpc>
              <a:buFont typeface="Wingdings" charset="2"/>
              <a:buChar char="n"/>
            </a:pPr>
            <a:r>
              <a:rPr kumimoji="1" lang="zh-CN" altLang="en-US" sz="1200" dirty="0" smtClean="0"/>
              <a:t>该公司的人才库一方面来源于招聘中未接受</a:t>
            </a:r>
            <a:r>
              <a:rPr kumimoji="1" lang="en-US" altLang="zh-CN" sz="1200" dirty="0" smtClean="0"/>
              <a:t>offer</a:t>
            </a:r>
            <a:r>
              <a:rPr kumimoji="1" lang="zh-CN" altLang="en-US" sz="1200" dirty="0" smtClean="0"/>
              <a:t>或者未到岗的人员，另外一方面，会发布一些招聘广告专门用于人才储备（会与投递简历的候选人沟通意愿，并进行初步的测评）。</a:t>
            </a:r>
            <a:endParaRPr kumimoji="1" lang="en-US" altLang="zh-CN" sz="1200" dirty="0" smtClean="0"/>
          </a:p>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10</a:t>
            </a:fld>
            <a:r>
              <a:rPr lang="zh-CN" altLang="en-US" smtClean="0"/>
              <a:t> 页</a:t>
            </a:r>
            <a:endParaRPr lang="zh-CN" altLang="en-US" dirty="0"/>
          </a:p>
        </p:txBody>
      </p:sp>
    </p:spTree>
    <p:extLst>
      <p:ext uri="{BB962C8B-B14F-4D97-AF65-F5344CB8AC3E}">
        <p14:creationId xmlns:p14="http://schemas.microsoft.com/office/powerpoint/2010/main" val="176422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dirty="0" smtClean="0"/>
              <a:t>日企，成本管控非常精细，总部以往推行招聘项目，猎头费用都要分摊下去，难度重重</a:t>
            </a:r>
            <a:endParaRPr lang="en-US" altLang="zh-CN" dirty="0" smtClean="0"/>
          </a:p>
          <a:p>
            <a:r>
              <a:rPr lang="zh-CN" altLang="en-US" dirty="0" smtClean="0"/>
              <a:t>在购买招聘系统的问题上，获得了惊人的一致</a:t>
            </a:r>
            <a:endParaRPr lang="en-US" altLang="zh-CN" dirty="0" smtClean="0"/>
          </a:p>
          <a:p>
            <a:r>
              <a:rPr lang="zh-CN" altLang="en-US" dirty="0" smtClean="0"/>
              <a:t>规模大的公司，招聘职位多，费用均摊，更划算；小规模的公司招聘难搞，享用集团和其它分公司的资源</a:t>
            </a:r>
            <a:endParaRPr lang="en-US" altLang="zh-CN" dirty="0" smtClean="0"/>
          </a:p>
          <a:p>
            <a:r>
              <a:rPr lang="zh-CN" altLang="en-US" dirty="0" smtClean="0"/>
              <a:t>从此，总部</a:t>
            </a:r>
            <a:r>
              <a:rPr lang="en-US" altLang="zh-CN" dirty="0" smtClean="0"/>
              <a:t>HR</a:t>
            </a:r>
            <a:r>
              <a:rPr lang="zh-CN" altLang="en-US" dirty="0" smtClean="0"/>
              <a:t>经常做的一件事情就是，，，，</a:t>
            </a:r>
            <a:endParaRPr lang="en-US" altLang="zh-CN" dirty="0" smtClean="0"/>
          </a:p>
          <a:p>
            <a:endParaRPr lang="en-US" altLang="zh-CN" dirty="0" smtClean="0"/>
          </a:p>
          <a:p>
            <a:r>
              <a:rPr lang="zh-CN" altLang="en-US" dirty="0" smtClean="0"/>
              <a:t>总部监控进度，协调资源</a:t>
            </a:r>
            <a:endParaRPr lang="en-US" altLang="zh-CN" dirty="0" smtClean="0"/>
          </a:p>
          <a:p>
            <a:r>
              <a:rPr lang="zh-CN" altLang="en-US" dirty="0" smtClean="0"/>
              <a:t>不好招的公司经常问有没有资源</a:t>
            </a:r>
            <a:endParaRPr lang="en-US" altLang="zh-CN" dirty="0" smtClean="0"/>
          </a:p>
          <a:p>
            <a:r>
              <a:rPr lang="zh-CN" altLang="en-US" dirty="0" smtClean="0"/>
              <a:t>她是总部，拥有最大的数据权限，我在大库里面搜一轮，建个人才库，把组织内部人员共享</a:t>
            </a:r>
            <a:endParaRPr lang="en-US" altLang="zh-CN" dirty="0" smtClean="0"/>
          </a:p>
          <a:p>
            <a:r>
              <a:rPr lang="zh-CN" altLang="en-US" dirty="0" smtClean="0"/>
              <a:t>组织内部权限、共享机制更有帮助</a:t>
            </a:r>
            <a:endParaRPr lang="en-US" altLang="zh-CN" dirty="0" smtClean="0"/>
          </a:p>
          <a:p>
            <a:endParaRPr lang="en-US" altLang="zh-CN" dirty="0" smtClean="0"/>
          </a:p>
          <a:p>
            <a:endParaRPr lang="en-US" altLang="zh-CN" dirty="0" smtClean="0"/>
          </a:p>
          <a:p>
            <a:pPr>
              <a:lnSpc>
                <a:spcPct val="150000"/>
              </a:lnSpc>
            </a:pPr>
            <a:endParaRPr kumimoji="1" lang="en-US" altLang="zh-CN" sz="1200" dirty="0" smtClean="0"/>
          </a:p>
          <a:p>
            <a:pPr marL="342900" indent="-342900">
              <a:lnSpc>
                <a:spcPct val="150000"/>
              </a:lnSpc>
              <a:buFont typeface="Wingdings" charset="2"/>
              <a:buChar char="n"/>
            </a:pPr>
            <a:r>
              <a:rPr kumimoji="1" lang="en-US" altLang="zh-CN" sz="1200" dirty="0" smtClean="0"/>
              <a:t>Lisa</a:t>
            </a:r>
            <a:r>
              <a:rPr kumimoji="1" lang="zh-CN" altLang="en-US" sz="1200" dirty="0" smtClean="0"/>
              <a:t>是某日资企业总部（北京）的招聘专员，该企业下属</a:t>
            </a:r>
            <a:r>
              <a:rPr kumimoji="1" lang="en-US" altLang="zh-CN" sz="1200" dirty="0" smtClean="0"/>
              <a:t>16</a:t>
            </a:r>
            <a:r>
              <a:rPr kumimoji="1" lang="zh-CN" altLang="en-US" sz="1200" dirty="0" smtClean="0"/>
              <a:t>个分公司，行业各异。总部员工很少，也较为稳定，因此本身招聘量很小。分公司有独立的人事权，不需要总部协助招聘。</a:t>
            </a:r>
            <a:r>
              <a:rPr kumimoji="1" lang="en-US" altLang="zh-CN" sz="1200" dirty="0" smtClean="0"/>
              <a:t>Lisa</a:t>
            </a:r>
            <a:r>
              <a:rPr kumimoji="1" lang="zh-CN" altLang="en-US" sz="1200" dirty="0" smtClean="0"/>
              <a:t>有时会遇到分公司要求帮助的情况：分公司的简历太少，要求总部协助推荐简历。</a:t>
            </a:r>
            <a:endParaRPr kumimoji="1" lang="en-US" altLang="zh-CN" sz="1200" dirty="0" smtClean="0"/>
          </a:p>
          <a:p>
            <a:pPr marL="342900" indent="-342900">
              <a:lnSpc>
                <a:spcPct val="150000"/>
              </a:lnSpc>
              <a:buFont typeface="Wingdings" charset="2"/>
              <a:buChar char="n"/>
            </a:pPr>
            <a:endParaRPr kumimoji="1" lang="en-US" altLang="zh-CN" sz="1200" dirty="0" smtClean="0"/>
          </a:p>
          <a:p>
            <a:pPr marL="342900" indent="-342900">
              <a:lnSpc>
                <a:spcPct val="150000"/>
              </a:lnSpc>
              <a:buFont typeface="Wingdings" charset="2"/>
              <a:buChar char="n"/>
            </a:pPr>
            <a:r>
              <a:rPr kumimoji="1" lang="en-US" altLang="zh-CN" sz="1200" dirty="0" smtClean="0"/>
              <a:t>Lisa</a:t>
            </a:r>
            <a:r>
              <a:rPr kumimoji="1" lang="zh-CN" altLang="en-US" sz="1200" dirty="0" smtClean="0"/>
              <a:t>往往的做法是，根据分公司的要求筛选简历，查看是否在别的公司的招聘进程中。如不在，将搜索到的人存放在一个专门给这家分公司用的人才库中，授权给分公司同事使用。</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11</a:t>
            </a:fld>
            <a:r>
              <a:rPr lang="zh-CN" altLang="en-US" smtClean="0"/>
              <a:t> 页</a:t>
            </a:r>
            <a:endParaRPr lang="zh-CN" altLang="en-US" dirty="0"/>
          </a:p>
        </p:txBody>
      </p:sp>
    </p:spTree>
    <p:extLst>
      <p:ext uri="{BB962C8B-B14F-4D97-AF65-F5344CB8AC3E}">
        <p14:creationId xmlns:p14="http://schemas.microsoft.com/office/powerpoint/2010/main" val="162432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pPr marL="171450" marR="0" indent="-171450" algn="l" defTabSz="914400" rtl="0" eaLnBrk="1" fontAlgn="ctr" latinLnBrk="0" hangingPunct="1">
              <a:lnSpc>
                <a:spcPct val="100000"/>
              </a:lnSpc>
              <a:spcBef>
                <a:spcPts val="0"/>
              </a:spcBef>
              <a:spcAft>
                <a:spcPts val="0"/>
              </a:spcAft>
              <a:buClrTx/>
              <a:buSzPct val="70000"/>
              <a:buFont typeface="Wingdings" pitchFamily="2" charset="2"/>
              <a:buChar char="l"/>
              <a:tabLst/>
              <a:defRPr/>
            </a:pPr>
            <a:r>
              <a:rPr lang="zh-CN" altLang="en-US" dirty="0" smtClean="0"/>
              <a:t>此前是建库，维护的例子</a:t>
            </a:r>
            <a:endParaRPr lang="en-US" altLang="zh-CN" dirty="0" smtClean="0"/>
          </a:p>
          <a:p>
            <a:r>
              <a:rPr lang="zh-CN" altLang="en-US" dirty="0" smtClean="0"/>
              <a:t>如何当你用的时候，不仅花时间精力，不知道多次打电话说什么</a:t>
            </a:r>
            <a:endParaRPr lang="en-US" altLang="zh-CN" dirty="0" smtClean="0"/>
          </a:p>
          <a:p>
            <a:r>
              <a:rPr lang="zh-CN" altLang="en-US" dirty="0" smtClean="0"/>
              <a:t>将</a:t>
            </a:r>
            <a:r>
              <a:rPr lang="en-US" altLang="zh-CN" dirty="0" smtClean="0"/>
              <a:t>EXCEL</a:t>
            </a:r>
            <a:r>
              <a:rPr lang="zh-CN" altLang="en-US" dirty="0" smtClean="0"/>
              <a:t>变成愿意沟通和面试的人</a:t>
            </a:r>
            <a:endParaRPr lang="en-US" altLang="zh-CN" dirty="0" smtClean="0"/>
          </a:p>
          <a:p>
            <a:r>
              <a:rPr lang="zh-CN" altLang="en-US" dirty="0" smtClean="0"/>
              <a:t>虽然可能</a:t>
            </a:r>
            <a:r>
              <a:rPr lang="en-US" altLang="zh-CN" dirty="0" smtClean="0"/>
              <a:t>EXCEL</a:t>
            </a:r>
            <a:r>
              <a:rPr lang="zh-CN" altLang="en-US" dirty="0" smtClean="0"/>
              <a:t>很多人，但联系方式变了，对你公司没有意向了</a:t>
            </a:r>
            <a:endParaRPr lang="en-US" altLang="zh-CN" dirty="0" smtClean="0"/>
          </a:p>
          <a:p>
            <a:endParaRPr lang="en-US" altLang="zh-CN" dirty="0" smtClean="0"/>
          </a:p>
          <a:p>
            <a:endParaRPr lang="en-US" altLang="zh-CN" dirty="0" smtClean="0"/>
          </a:p>
          <a:p>
            <a:pPr marL="342900" indent="-342900">
              <a:lnSpc>
                <a:spcPct val="150000"/>
              </a:lnSpc>
              <a:buFont typeface="Wingdings" charset="2"/>
              <a:buChar char="n"/>
            </a:pPr>
            <a:r>
              <a:rPr kumimoji="1" lang="zh-CN" altLang="en-US" sz="1200" dirty="0" smtClean="0"/>
              <a:t>华为整理简历库，简历量很大，但是投递的时间比较久了（</a:t>
            </a:r>
            <a:r>
              <a:rPr kumimoji="1" lang="en-US" altLang="zh-CN" sz="1200" dirty="0" smtClean="0"/>
              <a:t>1</a:t>
            </a:r>
            <a:r>
              <a:rPr kumimoji="1" lang="zh-CN" altLang="en-US" sz="1200" dirty="0" smtClean="0"/>
              <a:t>年</a:t>
            </a:r>
            <a:r>
              <a:rPr kumimoji="1" lang="en-US" altLang="zh-CN" sz="1200" dirty="0" smtClean="0"/>
              <a:t>+</a:t>
            </a:r>
            <a:r>
              <a:rPr kumimoji="1" lang="zh-CN" altLang="en-US" sz="1200" dirty="0" smtClean="0"/>
              <a:t>）。由于华为在业务条线是持续招聘，去年未能面试成功，今年成功入职华为别的部门的情况也很常见。招聘团队考虑对已有的简历库进行清洗，再挖掘。</a:t>
            </a:r>
            <a:endParaRPr kumimoji="1" lang="en-US" altLang="zh-CN" sz="1200" dirty="0" smtClean="0"/>
          </a:p>
          <a:p>
            <a:pPr marL="342900" indent="-342900">
              <a:lnSpc>
                <a:spcPct val="150000"/>
              </a:lnSpc>
              <a:buFont typeface="Wingdings" charset="2"/>
              <a:buChar char="n"/>
            </a:pPr>
            <a:endParaRPr kumimoji="1" lang="en-US" altLang="zh-CN" sz="1200" dirty="0" smtClean="0"/>
          </a:p>
          <a:p>
            <a:pPr marL="342900" indent="-342900">
              <a:lnSpc>
                <a:spcPct val="150000"/>
              </a:lnSpc>
              <a:buFont typeface="Wingdings" charset="2"/>
              <a:buChar char="n"/>
            </a:pPr>
            <a:endParaRPr kumimoji="1" lang="en-US" altLang="zh-CN" sz="1200" dirty="0" smtClean="0"/>
          </a:p>
          <a:p>
            <a:pPr marL="342900" indent="-342900">
              <a:lnSpc>
                <a:spcPct val="150000"/>
              </a:lnSpc>
              <a:buFont typeface="Wingdings" charset="2"/>
              <a:buChar char="n"/>
            </a:pPr>
            <a:r>
              <a:rPr kumimoji="1" lang="zh-CN" altLang="en-US" sz="1200" dirty="0" smtClean="0"/>
              <a:t>雇佣</a:t>
            </a:r>
            <a:r>
              <a:rPr kumimoji="1" lang="en-US" altLang="zh-CN" sz="1200" dirty="0" smtClean="0"/>
              <a:t>Call Centre</a:t>
            </a:r>
            <a:r>
              <a:rPr kumimoji="1" lang="zh-CN" altLang="en-US" sz="1200" dirty="0" smtClean="0"/>
              <a:t>进行两轮数据清洗，获得正确信息</a:t>
            </a:r>
            <a:r>
              <a:rPr kumimoji="1" lang="en-US" altLang="zh-CN" sz="1200" dirty="0" smtClean="0"/>
              <a:t>list</a:t>
            </a:r>
            <a:r>
              <a:rPr kumimoji="1" lang="zh-CN" altLang="en-US" sz="1200" dirty="0" smtClean="0"/>
              <a:t>和有求职意向的</a:t>
            </a:r>
            <a:r>
              <a:rPr kumimoji="1" lang="en-US" altLang="zh-CN" sz="1200" dirty="0" smtClean="0"/>
              <a:t>list</a:t>
            </a:r>
            <a:r>
              <a:rPr kumimoji="1" lang="zh-CN" altLang="en-US" sz="1200" dirty="0" smtClean="0"/>
              <a:t>，再放入人才库进行维护。</a:t>
            </a:r>
            <a:endParaRPr kumimoji="1" lang="en-US" altLang="zh-CN" sz="1200" dirty="0" smtClean="0"/>
          </a:p>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12</a:t>
            </a:fld>
            <a:r>
              <a:rPr lang="zh-CN" altLang="en-US" smtClean="0"/>
              <a:t> 页</a:t>
            </a:r>
            <a:endParaRPr lang="zh-CN" altLang="en-US" dirty="0"/>
          </a:p>
        </p:txBody>
      </p:sp>
    </p:spTree>
    <p:extLst>
      <p:ext uri="{BB962C8B-B14F-4D97-AF65-F5344CB8AC3E}">
        <p14:creationId xmlns:p14="http://schemas.microsoft.com/office/powerpoint/2010/main" val="309046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dirty="0" smtClean="0"/>
              <a:t>相信此前</a:t>
            </a:r>
            <a:r>
              <a:rPr lang="en-US" altLang="zh-CN" dirty="0" smtClean="0"/>
              <a:t>3</a:t>
            </a:r>
            <a:r>
              <a:rPr lang="zh-CN" altLang="en-US" dirty="0" smtClean="0"/>
              <a:t>个案例，从体系角度、资源使用的角度给了我们不同的视角和启发</a:t>
            </a:r>
            <a:endParaRPr lang="en-US" altLang="zh-CN" dirty="0" smtClean="0"/>
          </a:p>
          <a:p>
            <a:r>
              <a:rPr lang="zh-CN" altLang="en-US" dirty="0" smtClean="0"/>
              <a:t>还有一个核心的建人才库起点的问题是如何定义人才，哪些简历入库</a:t>
            </a:r>
            <a:endParaRPr lang="en-US" altLang="zh-CN" dirty="0" smtClean="0"/>
          </a:p>
          <a:p>
            <a:r>
              <a:rPr lang="zh-CN" altLang="en-US" dirty="0" smtClean="0"/>
              <a:t>梳理下在座同仁</a:t>
            </a:r>
            <a:r>
              <a:rPr lang="zh-CN" altLang="en-US" baseline="0" dirty="0" smtClean="0"/>
              <a:t> 的人才库应该如何去建</a:t>
            </a:r>
            <a:endParaRPr lang="en-US" altLang="zh-CN" dirty="0" smtClean="0"/>
          </a:p>
          <a:p>
            <a:r>
              <a:rPr lang="zh-CN" altLang="en-US" dirty="0" smtClean="0"/>
              <a:t>高级人才：邮件方式不够，用人部门线下沟通</a:t>
            </a:r>
            <a:endParaRPr lang="en-US" altLang="zh-CN" dirty="0" smtClean="0"/>
          </a:p>
          <a:p>
            <a:r>
              <a:rPr lang="zh-CN" altLang="en-US" dirty="0" smtClean="0"/>
              <a:t>人才池</a:t>
            </a:r>
            <a:r>
              <a:rPr lang="en-US" altLang="zh-CN" dirty="0" smtClean="0"/>
              <a:t>: </a:t>
            </a:r>
            <a:r>
              <a:rPr lang="zh-CN" altLang="en-US" dirty="0" smtClean="0"/>
              <a:t>主动离职员工，优质候选人（线上为主</a:t>
            </a:r>
            <a:r>
              <a:rPr lang="en-US" altLang="zh-CN" dirty="0" smtClean="0"/>
              <a:t>+</a:t>
            </a:r>
            <a:r>
              <a:rPr lang="zh-CN" altLang="en-US" dirty="0" smtClean="0"/>
              <a:t> 线下活动</a:t>
            </a:r>
            <a:endParaRPr lang="en-US" altLang="zh-CN" dirty="0" smtClean="0"/>
          </a:p>
          <a:p>
            <a:r>
              <a:rPr lang="zh-CN" altLang="en-US" dirty="0" smtClean="0"/>
              <a:t>资源库：较少维护，分职类</a:t>
            </a:r>
            <a:endParaRPr lang="en-US" altLang="zh-CN" dirty="0" smtClean="0"/>
          </a:p>
          <a:p>
            <a:r>
              <a:rPr lang="zh-CN" altLang="en-US" dirty="0" smtClean="0"/>
              <a:t>将来人才库有多少资源能用，一定和你前期投入的资源有很大的关系</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13</a:t>
            </a:fld>
            <a:r>
              <a:rPr lang="zh-CN" altLang="en-US" smtClean="0"/>
              <a:t> 页</a:t>
            </a:r>
            <a:endParaRPr lang="zh-CN" altLang="en-US" dirty="0"/>
          </a:p>
        </p:txBody>
      </p:sp>
    </p:spTree>
    <p:extLst>
      <p:ext uri="{BB962C8B-B14F-4D97-AF65-F5344CB8AC3E}">
        <p14:creationId xmlns:p14="http://schemas.microsoft.com/office/powerpoint/2010/main" val="44677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pPr marL="342900" indent="-342900">
              <a:lnSpc>
                <a:spcPct val="150000"/>
              </a:lnSpc>
              <a:buFont typeface="Wingdings" charset="2"/>
              <a:buChar char="n"/>
            </a:pPr>
            <a:r>
              <a:rPr kumimoji="1" lang="en-US" altLang="zh-CN" sz="1200" smtClean="0"/>
              <a:t>Excel</a:t>
            </a:r>
            <a:r>
              <a:rPr kumimoji="1" lang="zh-CN" altLang="en-US" sz="1200" smtClean="0"/>
              <a:t>很难维护的问题</a:t>
            </a:r>
            <a:endParaRPr kumimoji="1" lang="en-US" altLang="zh-CN" sz="1200" smtClean="0"/>
          </a:p>
          <a:p>
            <a:pPr marL="342900" indent="-342900">
              <a:lnSpc>
                <a:spcPct val="150000"/>
              </a:lnSpc>
              <a:buFont typeface="Wingdings" charset="2"/>
              <a:buChar char="n"/>
            </a:pPr>
            <a:r>
              <a:rPr kumimoji="1" lang="zh-CN" altLang="en-US" sz="1200" smtClean="0"/>
              <a:t>简历</a:t>
            </a:r>
            <a:r>
              <a:rPr kumimoji="1" lang="en-US" altLang="zh-CN" sz="1200" smtClean="0"/>
              <a:t> </a:t>
            </a:r>
            <a:r>
              <a:rPr kumimoji="1" lang="zh-CN" altLang="en-US" sz="1200" dirty="0" smtClean="0"/>
              <a:t>不等于</a:t>
            </a:r>
            <a:r>
              <a:rPr kumimoji="1" lang="en-US" altLang="zh-CN" sz="1200" dirty="0" smtClean="0"/>
              <a:t> </a:t>
            </a:r>
            <a:r>
              <a:rPr kumimoji="1" lang="zh-CN" altLang="en-US" sz="1200" dirty="0" smtClean="0"/>
              <a:t>人</a:t>
            </a:r>
            <a:endParaRPr kumimoji="1" lang="en-US" altLang="zh-CN" sz="1200" dirty="0" smtClean="0"/>
          </a:p>
          <a:p>
            <a:pPr marL="342900" indent="-342900">
              <a:lnSpc>
                <a:spcPct val="150000"/>
              </a:lnSpc>
              <a:buFont typeface="Wingdings" charset="2"/>
              <a:buChar char="n"/>
            </a:pPr>
            <a:r>
              <a:rPr kumimoji="1" lang="zh-CN" altLang="en-US" sz="1200" dirty="0" smtClean="0"/>
              <a:t>过期简历</a:t>
            </a:r>
            <a:r>
              <a:rPr kumimoji="1" lang="en-US" altLang="zh-CN" sz="1200" dirty="0" smtClean="0"/>
              <a:t> </a:t>
            </a:r>
            <a:r>
              <a:rPr kumimoji="1" lang="zh-CN" altLang="en-US" sz="1200" dirty="0" smtClean="0"/>
              <a:t>无用论</a:t>
            </a:r>
            <a:endParaRPr kumimoji="1" lang="en-US" altLang="zh-CN" sz="1200" dirty="0" smtClean="0"/>
          </a:p>
          <a:p>
            <a:pPr marL="342900" indent="-342900">
              <a:lnSpc>
                <a:spcPct val="150000"/>
              </a:lnSpc>
              <a:buFont typeface="Wingdings" charset="2"/>
              <a:buChar char="n"/>
            </a:pPr>
            <a:r>
              <a:rPr kumimoji="1" lang="zh-CN" altLang="en-US" sz="1200" dirty="0" smtClean="0"/>
              <a:t>即时是面试过的人，经常信息是不全的：不知道已经面试过，不知道面试的评价，一切</a:t>
            </a:r>
            <a:r>
              <a:rPr kumimoji="1" lang="zh-CN" altLang="en-US" sz="1200" smtClean="0"/>
              <a:t>从头开始</a:t>
            </a:r>
            <a:endParaRPr kumimoji="1" lang="en-US" altLang="zh-CN" sz="1200" smtClean="0"/>
          </a:p>
          <a:p>
            <a:pPr marL="342900" indent="-342900">
              <a:lnSpc>
                <a:spcPct val="150000"/>
              </a:lnSpc>
              <a:buFont typeface="Wingdings" charset="2"/>
              <a:buChar char="n"/>
            </a:pPr>
            <a:r>
              <a:rPr kumimoji="1" lang="zh-CN" altLang="en-US" sz="1200" smtClean="0"/>
              <a:t>再次推荐职位时，可以和他聊以往的面试，学校，公司，很多话题</a:t>
            </a:r>
            <a:endParaRPr kumimoji="1" lang="en-US" altLang="zh-CN" sz="1200" dirty="0" smtClean="0"/>
          </a:p>
          <a:p>
            <a:endParaRPr kumimoji="1" lang="zh-CN" altLang="en-US" dirty="0"/>
          </a:p>
        </p:txBody>
      </p:sp>
      <p:sp>
        <p:nvSpPr>
          <p:cNvPr id="4" name="幻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14</a:t>
            </a:fld>
            <a:r>
              <a:rPr lang="zh-CN" altLang="en-US" smtClean="0"/>
              <a:t> 页</a:t>
            </a:r>
            <a:endParaRPr lang="zh-CN" altLang="en-US" dirty="0"/>
          </a:p>
        </p:txBody>
      </p:sp>
    </p:spTree>
    <p:extLst>
      <p:ext uri="{BB962C8B-B14F-4D97-AF65-F5344CB8AC3E}">
        <p14:creationId xmlns:p14="http://schemas.microsoft.com/office/powerpoint/2010/main" val="291300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smtClean="0"/>
              <a:t>建一个人才库，导入，分类</a:t>
            </a:r>
            <a:endParaRPr lang="en-US" altLang="zh-CN" smtClean="0"/>
          </a:p>
          <a:p>
            <a:r>
              <a:rPr lang="zh-CN" altLang="en-US" smtClean="0"/>
              <a:t>搜索很容易，除了关键词等搜索，还可以打标签</a:t>
            </a:r>
            <a:endParaRPr lang="en-US" altLang="zh-CN" smtClean="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15</a:t>
            </a:fld>
            <a:r>
              <a:rPr lang="zh-CN" altLang="en-US" smtClean="0"/>
              <a:t> 页</a:t>
            </a:r>
            <a:endParaRPr lang="zh-CN" altLang="en-US" dirty="0"/>
          </a:p>
        </p:txBody>
      </p:sp>
    </p:spTree>
    <p:extLst>
      <p:ext uri="{BB962C8B-B14F-4D97-AF65-F5344CB8AC3E}">
        <p14:creationId xmlns:p14="http://schemas.microsoft.com/office/powerpoint/2010/main" val="349392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pPr marL="171450" marR="0" indent="-171450" algn="l" defTabSz="914400" rtl="0" eaLnBrk="1" fontAlgn="ctr" latinLnBrk="0" hangingPunct="1">
              <a:lnSpc>
                <a:spcPct val="100000"/>
              </a:lnSpc>
              <a:spcBef>
                <a:spcPts val="0"/>
              </a:spcBef>
              <a:spcAft>
                <a:spcPts val="0"/>
              </a:spcAft>
              <a:buClrTx/>
              <a:buSzPct val="70000"/>
              <a:buFont typeface="Wingdings" pitchFamily="2" charset="2"/>
              <a:buChar char="l"/>
              <a:tabLst/>
              <a:defRPr/>
            </a:pPr>
            <a:r>
              <a:rPr lang="zh-CN" altLang="en-US" smtClean="0"/>
              <a:t>观察活跃度</a:t>
            </a:r>
          </a:p>
          <a:p>
            <a:r>
              <a:rPr lang="zh-CN" altLang="en-US" smtClean="0"/>
              <a:t>我们发现，很多在</a:t>
            </a:r>
            <a:r>
              <a:rPr lang="en-US" altLang="zh-CN" smtClean="0"/>
              <a:t>IT</a:t>
            </a:r>
            <a:r>
              <a:rPr lang="zh-CN" altLang="en-US" smtClean="0"/>
              <a:t>、互联网非常愿意分享一些社交网站的帐号，沟通渠道，工作主张、我们也做了这些信息的维护，地址写到个人简历中，一键看到动态；也可以主动出击，只维护</a:t>
            </a:r>
            <a:r>
              <a:rPr lang="en-US" altLang="zh-CN" smtClean="0"/>
              <a:t>SNS</a:t>
            </a:r>
            <a:r>
              <a:rPr lang="zh-CN" altLang="en-US" smtClean="0"/>
              <a:t>帐号，和他互动</a:t>
            </a:r>
            <a:endParaRPr lang="en-US" altLang="zh-CN" smtClean="0"/>
          </a:p>
          <a:p>
            <a:pPr marL="171450" marR="0" indent="-171450" algn="l" defTabSz="914400" rtl="0" eaLnBrk="1" fontAlgn="ctr" latinLnBrk="0" hangingPunct="1">
              <a:lnSpc>
                <a:spcPct val="100000"/>
              </a:lnSpc>
              <a:spcBef>
                <a:spcPts val="0"/>
              </a:spcBef>
              <a:spcAft>
                <a:spcPts val="0"/>
              </a:spcAft>
              <a:buClrTx/>
              <a:buSzPct val="70000"/>
              <a:buFont typeface="Wingdings" pitchFamily="2" charset="2"/>
              <a:buChar char="l"/>
              <a:tabLst/>
              <a:defRPr/>
            </a:pPr>
            <a:r>
              <a:rPr lang="en-US" altLang="zh-CN" smtClean="0"/>
              <a:t>SNS</a:t>
            </a:r>
            <a:r>
              <a:rPr lang="zh-CN" altLang="en-US" smtClean="0"/>
              <a:t>经常更新状态，比简历信息更活跃，新浪微博</a:t>
            </a:r>
            <a:r>
              <a:rPr lang="en-US" altLang="zh-CN" smtClean="0"/>
              <a:t>-</a:t>
            </a:r>
            <a:r>
              <a:rPr lang="zh-CN" altLang="en-US" smtClean="0"/>
              <a:t>，</a:t>
            </a:r>
            <a:r>
              <a:rPr lang="en-US" altLang="zh-CN" smtClean="0"/>
              <a:t>linkedin</a:t>
            </a:r>
            <a:r>
              <a:rPr lang="zh-CN" altLang="en-US" smtClean="0"/>
              <a:t>今年进入中国，头简历时直接</a:t>
            </a:r>
            <a:r>
              <a:rPr lang="en-US" altLang="zh-CN" smtClean="0"/>
              <a:t>profile</a:t>
            </a:r>
            <a:r>
              <a:rPr lang="zh-CN" altLang="en-US" smtClean="0"/>
              <a:t>读过来</a:t>
            </a:r>
            <a:r>
              <a:rPr lang="en-US" altLang="zh-CN" smtClean="0"/>
              <a:t>,</a:t>
            </a:r>
            <a:r>
              <a:rPr lang="zh-CN" altLang="en-US" smtClean="0"/>
              <a:t>帐号展现给</a:t>
            </a:r>
            <a:r>
              <a:rPr lang="en-US" altLang="zh-CN" smtClean="0"/>
              <a:t>HR</a:t>
            </a:r>
            <a:r>
              <a:rPr lang="zh-CN" altLang="en-US" smtClean="0"/>
              <a:t>，</a:t>
            </a:r>
            <a:endParaRPr lang="zh-CN" altLang="en-US"/>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16</a:t>
            </a:fld>
            <a:r>
              <a:rPr lang="zh-CN" altLang="en-US" smtClean="0"/>
              <a:t> 页</a:t>
            </a:r>
            <a:endParaRPr lang="zh-CN" altLang="en-US" dirty="0"/>
          </a:p>
        </p:txBody>
      </p:sp>
    </p:spTree>
    <p:extLst>
      <p:ext uri="{BB962C8B-B14F-4D97-AF65-F5344CB8AC3E}">
        <p14:creationId xmlns:p14="http://schemas.microsoft.com/office/powerpoint/2010/main" val="176797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dirty="0" smtClean="0"/>
              <a:t>抛出问题：</a:t>
            </a:r>
            <a:endParaRPr lang="en-US" altLang="zh-CN" dirty="0" smtClean="0"/>
          </a:p>
          <a:p>
            <a:r>
              <a:rPr lang="zh-CN" altLang="en-US" dirty="0" smtClean="0"/>
              <a:t>标准</a:t>
            </a:r>
            <a:endParaRPr lang="en-US" altLang="zh-CN" dirty="0" smtClean="0"/>
          </a:p>
          <a:p>
            <a:pPr lvl="1"/>
            <a:r>
              <a:rPr lang="zh-CN" altLang="en-US" dirty="0" smtClean="0"/>
              <a:t>快速建立起招聘标准？</a:t>
            </a:r>
            <a:endParaRPr lang="en-US" altLang="zh-CN" dirty="0" smtClean="0"/>
          </a:p>
          <a:p>
            <a:pPr lvl="1"/>
            <a:r>
              <a:rPr lang="zh-CN" altLang="en-US" dirty="0" smtClean="0"/>
              <a:t>招聘标准如何转化为与用人部门、公司层面共同的语言？</a:t>
            </a:r>
            <a:endParaRPr lang="en-US" altLang="zh-CN" dirty="0" smtClean="0"/>
          </a:p>
          <a:p>
            <a:pPr lvl="1"/>
            <a:r>
              <a:rPr lang="zh-CN" altLang="en-US" dirty="0" smtClean="0"/>
              <a:t>衡量我们吸引和招募的员工行业内领先的企业差距？</a:t>
            </a:r>
            <a:endParaRPr lang="en-US" altLang="zh-CN" dirty="0" smtClean="0"/>
          </a:p>
          <a:p>
            <a:pPr lvl="0"/>
            <a:r>
              <a:rPr lang="zh-CN" altLang="en-US" dirty="0" smtClean="0"/>
              <a:t>招聘管理</a:t>
            </a:r>
            <a:endParaRPr lang="en-US" altLang="zh-CN" dirty="0" smtClean="0"/>
          </a:p>
          <a:p>
            <a:pPr lvl="1"/>
            <a:r>
              <a:rPr lang="zh-CN" altLang="en-US" dirty="0" smtClean="0"/>
              <a:t>面临越来越多的渠道，单个职位出现时如何选择</a:t>
            </a:r>
            <a:endParaRPr lang="en-US" altLang="zh-CN" dirty="0" smtClean="0"/>
          </a:p>
          <a:p>
            <a:pPr lvl="1"/>
            <a:r>
              <a:rPr lang="zh-CN" altLang="en-US" dirty="0" smtClean="0"/>
              <a:t>如何衡量和平衡成本与收益？</a:t>
            </a:r>
            <a:endParaRPr lang="en-US" altLang="zh-CN" dirty="0" smtClean="0"/>
          </a:p>
          <a:p>
            <a:pPr lvl="1"/>
            <a:r>
              <a:rPr lang="zh-CN" altLang="en-US" dirty="0" smtClean="0"/>
              <a:t>某个职位是不是进展到困境或者迟迟无法完成的时候招聘经理才发现？</a:t>
            </a:r>
            <a:endParaRPr lang="en-US" altLang="zh-CN" dirty="0" smtClean="0"/>
          </a:p>
          <a:p>
            <a:pPr lvl="1"/>
            <a:r>
              <a:rPr lang="zh-CN" altLang="en-US" dirty="0" smtClean="0"/>
              <a:t>有没有可能实时从招聘进程中就发现问题，尽早解决？</a:t>
            </a:r>
            <a:endParaRPr lang="en-US" altLang="zh-CN" dirty="0" smtClean="0"/>
          </a:p>
          <a:p>
            <a:pPr lvl="0"/>
            <a:r>
              <a:rPr lang="zh-CN" altLang="en-US" dirty="0" smtClean="0"/>
              <a:t>用人部门协作</a:t>
            </a:r>
            <a:endParaRPr lang="en-US" altLang="zh-CN" dirty="0" smtClean="0"/>
          </a:p>
          <a:p>
            <a:pPr lvl="1"/>
            <a:r>
              <a:rPr lang="zh-CN" altLang="en-US" dirty="0" smtClean="0"/>
              <a:t>为什么</a:t>
            </a:r>
            <a:r>
              <a:rPr lang="en-US" altLang="zh-CN" dirty="0" smtClean="0"/>
              <a:t>HR</a:t>
            </a:r>
            <a:r>
              <a:rPr lang="zh-CN" altLang="en-US" dirty="0" smtClean="0"/>
              <a:t>部门总是不停的催促</a:t>
            </a:r>
            <a:endParaRPr lang="en-US" altLang="zh-CN" dirty="0" smtClean="0"/>
          </a:p>
          <a:p>
            <a:pPr lvl="1"/>
            <a:r>
              <a:rPr lang="zh-CN" altLang="en-US" dirty="0" smtClean="0"/>
              <a:t>还能做哪些更有价值的工作？</a:t>
            </a:r>
            <a:endParaRPr lang="en-US" altLang="zh-CN" dirty="0" smtClean="0"/>
          </a:p>
          <a:p>
            <a:pPr lvl="1"/>
            <a:r>
              <a:rPr lang="zh-CN" altLang="en-US" dirty="0" smtClean="0"/>
              <a:t>与用人部门的沟通是不是总不在一个频道上？</a:t>
            </a:r>
            <a:endParaRPr lang="en-US" altLang="zh-CN" dirty="0" smtClean="0"/>
          </a:p>
          <a:p>
            <a:pPr lvl="1"/>
            <a:endParaRPr lang="en-US" altLang="zh-CN" dirty="0" smtClean="0"/>
          </a:p>
          <a:p>
            <a:pPr lvl="1"/>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17</a:t>
            </a:fld>
            <a:r>
              <a:rPr lang="zh-CN" altLang="en-US" smtClean="0"/>
              <a:t> 页</a:t>
            </a:r>
            <a:endParaRPr lang="zh-CN" altLang="en-US" dirty="0"/>
          </a:p>
        </p:txBody>
      </p:sp>
    </p:spTree>
    <p:extLst>
      <p:ext uri="{BB962C8B-B14F-4D97-AF65-F5344CB8AC3E}">
        <p14:creationId xmlns:p14="http://schemas.microsoft.com/office/powerpoint/2010/main" val="349999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18</a:t>
            </a:fld>
            <a:r>
              <a:rPr lang="zh-CN" altLang="en-US" smtClean="0"/>
              <a:t> 页</a:t>
            </a:r>
            <a:endParaRPr lang="zh-CN" altLang="en-US" dirty="0"/>
          </a:p>
        </p:txBody>
      </p:sp>
    </p:spTree>
    <p:extLst>
      <p:ext uri="{BB962C8B-B14F-4D97-AF65-F5344CB8AC3E}">
        <p14:creationId xmlns:p14="http://schemas.microsoft.com/office/powerpoint/2010/main" val="136897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dirty="0" smtClean="0"/>
              <a:t>北森作为国内领先的测评服务商，在测评业务上开创了各种先河</a:t>
            </a:r>
            <a:endParaRPr lang="en-US" altLang="zh-CN" dirty="0" smtClean="0"/>
          </a:p>
          <a:p>
            <a:r>
              <a:rPr lang="zh-CN" altLang="en-US" dirty="0" smtClean="0"/>
              <a:t>从</a:t>
            </a:r>
            <a:r>
              <a:rPr lang="en-US" altLang="zh-CN" dirty="0" smtClean="0"/>
              <a:t>02</a:t>
            </a:r>
            <a:r>
              <a:rPr lang="zh-CN" altLang="en-US" dirty="0" smtClean="0"/>
              <a:t>年发展至今，我们可以为企业提供基于基层，中层，中高层以及核心领导者不同层次的测评产品，满足企业外部招聘、评估选拔，培训与发展、员工规划与安置等各方面的应用</a:t>
            </a:r>
            <a:endParaRPr lang="en-US" altLang="zh-CN" dirty="0" smtClean="0"/>
          </a:p>
          <a:p>
            <a:r>
              <a:rPr lang="zh-CN" altLang="en-US" dirty="0" smtClean="0"/>
              <a:t>通过测评帮我们更加深入的理解人才，岗位和组织之间的关系与价值。随着企业</a:t>
            </a:r>
            <a:r>
              <a:rPr lang="zh-CN" altLang="en-US" smtClean="0"/>
              <a:t>不断成长与发展，人员</a:t>
            </a:r>
            <a:r>
              <a:rPr lang="zh-CN" altLang="en-US" dirty="0" smtClean="0"/>
              <a:t>的要求也在不断调整和</a:t>
            </a:r>
            <a:r>
              <a:rPr lang="zh-CN" altLang="en-US" smtClean="0"/>
              <a:t>变化，对人才的管理也从传统方式向着科学化、规范化、流程化发展。</a:t>
            </a:r>
            <a:r>
              <a:rPr lang="zh-CN" altLang="en-US" dirty="0" smtClean="0"/>
              <a:t>而测评作为一种评估方法</a:t>
            </a:r>
            <a:r>
              <a:rPr lang="zh-CN" altLang="en-US" smtClean="0"/>
              <a:t>，在管理</a:t>
            </a:r>
            <a:r>
              <a:rPr lang="zh-CN" altLang="en-US" dirty="0" smtClean="0"/>
              <a:t>进程上也许只是其中某个环节点。作为企业还需要更多管理方法和工具，将从外部候选人到企业烙印的员工，从优秀员工到卓越的管理者，串联起人力资源的各个模块，从而形成企业自身的人才管理体系。</a:t>
            </a:r>
            <a:endParaRPr lang="en-US" altLang="zh-CN" dirty="0" smtClean="0"/>
          </a:p>
          <a:p>
            <a:pPr marL="171450" marR="0" indent="-171450" algn="l" defTabSz="914400" rtl="0" eaLnBrk="1" fontAlgn="ctr" latinLnBrk="0" hangingPunct="1">
              <a:lnSpc>
                <a:spcPct val="100000"/>
              </a:lnSpc>
              <a:spcBef>
                <a:spcPts val="0"/>
              </a:spcBef>
              <a:spcAft>
                <a:spcPts val="0"/>
              </a:spcAft>
              <a:buClrTx/>
              <a:buSzPct val="70000"/>
              <a:buFont typeface="Wingdings" pitchFamily="2" charset="2"/>
              <a:buChar char="l"/>
              <a:tabLst/>
              <a:defRPr/>
            </a:pPr>
            <a:r>
              <a:rPr lang="zh-CN" altLang="en-US" smtClean="0"/>
              <a:t>正是看到行业及市场的变化，借助强大的技术及专业实力，北</a:t>
            </a:r>
            <a:r>
              <a:rPr lang="zh-CN" altLang="en-US" dirty="0" smtClean="0"/>
              <a:t>森开始着手从人才测评向人才管理的转型，在</a:t>
            </a:r>
            <a:r>
              <a:rPr lang="en-US" altLang="zh-CN" dirty="0" smtClean="0"/>
              <a:t>2010</a:t>
            </a:r>
            <a:r>
              <a:rPr lang="zh-CN" altLang="en-US" dirty="0" smtClean="0"/>
              <a:t>年，构建了国内第一个人才管理云</a:t>
            </a:r>
            <a:r>
              <a:rPr lang="zh-CN" altLang="en-US" smtClean="0"/>
              <a:t>计算平台。</a:t>
            </a:r>
            <a:endParaRPr lang="en-US" altLang="zh-CN" dirty="0" smtClean="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a:t>
            </a:fld>
            <a:r>
              <a:rPr lang="zh-CN" altLang="en-US" smtClean="0"/>
              <a:t> 页</a:t>
            </a:r>
            <a:endParaRPr lang="zh-CN" altLang="en-US" dirty="0"/>
          </a:p>
        </p:txBody>
      </p:sp>
    </p:spTree>
    <p:extLst>
      <p:ext uri="{BB962C8B-B14F-4D97-AF65-F5344CB8AC3E}">
        <p14:creationId xmlns:p14="http://schemas.microsoft.com/office/powerpoint/2010/main" val="294415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smtClean="0"/>
              <a:t>在北森人才管理平台上，将北森所有优势产品及系统进行了整合，实现围绕以人为本的管理。</a:t>
            </a:r>
            <a:endParaRPr lang="en-US" altLang="zh-CN" smtClean="0"/>
          </a:p>
          <a:p>
            <a:r>
              <a:rPr lang="zh-CN" altLang="en-US" smtClean="0"/>
              <a:t>在这个统一的平台上，各模块之间无缝整合，数据共享，无障碍流通与切换</a:t>
            </a:r>
            <a:endParaRPr lang="en-US" altLang="zh-CN" smtClean="0"/>
          </a:p>
          <a:p>
            <a:r>
              <a:rPr lang="zh-CN" altLang="en-US" smtClean="0"/>
              <a:t>像管理财务一样管理你的人才</a:t>
            </a:r>
            <a:endParaRPr lang="en-US" altLang="zh-CN" smtClean="0"/>
          </a:p>
          <a:p>
            <a:pPr marL="171450" marR="0" indent="-171450" algn="l" defTabSz="914400" rtl="0" eaLnBrk="1" fontAlgn="ctr" latinLnBrk="0" hangingPunct="1">
              <a:lnSpc>
                <a:spcPct val="100000"/>
              </a:lnSpc>
              <a:spcBef>
                <a:spcPts val="0"/>
              </a:spcBef>
              <a:spcAft>
                <a:spcPts val="0"/>
              </a:spcAft>
              <a:buClrTx/>
              <a:buSzPct val="70000"/>
              <a:buFont typeface="Wingdings" pitchFamily="2" charset="2"/>
              <a:buChar char="l"/>
              <a:tabLst/>
              <a:defRPr/>
            </a:pPr>
            <a:r>
              <a:rPr lang="zh-CN" altLang="en-US" smtClean="0"/>
              <a:t>配合北森强大的服务和咨询能力，有能力为企业提供选、用、育、留一体化的人才管理服务</a:t>
            </a:r>
            <a:endParaRPr lang="en-US" altLang="zh-CN" smtClean="0"/>
          </a:p>
          <a:p>
            <a:pPr marL="171450" marR="0" indent="-171450" algn="l" defTabSz="914400" rtl="0" eaLnBrk="1" fontAlgn="ctr" latinLnBrk="0" hangingPunct="1">
              <a:lnSpc>
                <a:spcPct val="100000"/>
              </a:lnSpc>
              <a:spcBef>
                <a:spcPts val="0"/>
              </a:spcBef>
              <a:spcAft>
                <a:spcPts val="0"/>
              </a:spcAft>
              <a:buClrTx/>
              <a:buSzPct val="70000"/>
              <a:buFont typeface="Wingdings" pitchFamily="2" charset="2"/>
              <a:buChar char="l"/>
              <a:tabLst/>
              <a:defRPr/>
            </a:pPr>
            <a:r>
              <a:rPr lang="zh-CN" altLang="en-US" smtClean="0"/>
              <a:t>分享的重点：通过招聘管理软件，打造企业内部人才库</a:t>
            </a:r>
          </a:p>
          <a:p>
            <a:endParaRPr lang="zh-CN" altLang="en-US"/>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3</a:t>
            </a:fld>
            <a:r>
              <a:rPr lang="zh-CN" altLang="en-US" smtClean="0"/>
              <a:t> 页</a:t>
            </a:r>
            <a:endParaRPr lang="zh-CN" altLang="en-US" dirty="0"/>
          </a:p>
        </p:txBody>
      </p:sp>
    </p:spTree>
    <p:extLst>
      <p:ext uri="{BB962C8B-B14F-4D97-AF65-F5344CB8AC3E}">
        <p14:creationId xmlns:p14="http://schemas.microsoft.com/office/powerpoint/2010/main" val="254836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r>
              <a:rPr lang="zh-CN" altLang="en-US" dirty="0" smtClean="0"/>
              <a:t>现在，我们来做个现场竞猜游戏，这里有一些数字，它们代表着一些数据信息。我们一起来猜猜这些数据它们背后的意义。那么猜中的来宾，将获得我们提供的精美礼品一</a:t>
            </a:r>
            <a:r>
              <a:rPr lang="zh-CN" altLang="en-US" smtClean="0"/>
              <a:t>份。</a:t>
            </a:r>
            <a:r>
              <a:rPr lang="en-US" altLang="zh-CN" smtClean="0"/>
              <a:t>360</a:t>
            </a:r>
            <a:r>
              <a:rPr lang="zh-CN" altLang="en-US" smtClean="0"/>
              <a:t>，人才管理两本书。如果其他有兴趣的来宾有兴趣的话，可以去北森的展台咨询。今天有折扣</a:t>
            </a:r>
            <a:endParaRPr lang="en-US" altLang="zh-CN" dirty="0" smtClean="0"/>
          </a:p>
          <a:p>
            <a:r>
              <a:rPr lang="zh-CN" altLang="en-US" dirty="0" smtClean="0"/>
              <a:t>恭喜刚才各位获奖的来宾，你们非常专业！</a:t>
            </a:r>
            <a:endParaRPr lang="en-US" altLang="zh-CN" dirty="0" smtClean="0"/>
          </a:p>
          <a:p>
            <a:r>
              <a:rPr lang="zh-CN" altLang="en-US" dirty="0" smtClean="0"/>
              <a:t>那么，言归正传。各位是否从这些数字能看出一些端倪？这些似乎都和实际招聘业务相关。</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4</a:t>
            </a:fld>
            <a:r>
              <a:rPr lang="zh-CN" altLang="en-US" smtClean="0"/>
              <a:t> 页</a:t>
            </a:r>
            <a:endParaRPr lang="zh-CN" altLang="en-US" dirty="0"/>
          </a:p>
        </p:txBody>
      </p:sp>
    </p:spTree>
    <p:extLst>
      <p:ext uri="{BB962C8B-B14F-4D97-AF65-F5344CB8AC3E}">
        <p14:creationId xmlns:p14="http://schemas.microsoft.com/office/powerpoint/2010/main" val="56114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dirty="0" smtClean="0"/>
              <a:t>为招聘而招聘，每年少则几万，多则几十万的广告费、猎头费，年复一年；最为我们接受不了的不是招聘成本每年递增，候选人的质量和到岗率不断下滑，招聘网站摊摊手说企业还得在品牌吸引力上下功夫，猎头说市场上就这么多人，比比总能选出好的，其实只有我们心底知道真不是我们要求高，曾几何时，我们为了招聘完成率，也把尺度一放再放，今天放进来一个和公司文化上有差异的公关经理，明天放进来一个沟通方式上有顾虑的系统架构师；对公司在人才甄选识别上还很薄弱的业务部门经理来说，这种雇佣风险太大了</a:t>
            </a:r>
            <a:endParaRPr lang="en-US" altLang="zh-CN" dirty="0" smtClean="0"/>
          </a:p>
          <a:p>
            <a:r>
              <a:rPr lang="zh-CN" altLang="en-US" dirty="0" smtClean="0"/>
              <a:t>所以有识之士得很有意识主动积累呀，文件夹套文件夹，</a:t>
            </a:r>
            <a:r>
              <a:rPr lang="en-US" altLang="zh-CN" dirty="0" smtClean="0"/>
              <a:t>excel</a:t>
            </a:r>
            <a:r>
              <a:rPr lang="zh-CN" altLang="en-US" dirty="0" smtClean="0"/>
              <a:t>表链接</a:t>
            </a:r>
            <a:r>
              <a:rPr lang="en-US" altLang="zh-CN" dirty="0" smtClean="0"/>
              <a:t>excel</a:t>
            </a:r>
            <a:r>
              <a:rPr lang="zh-CN" altLang="en-US" dirty="0" smtClean="0"/>
              <a:t>表，终于有一天我们的简历真得多了</a:t>
            </a:r>
            <a:endParaRPr lang="en-US" altLang="zh-CN" dirty="0" smtClean="0"/>
          </a:p>
          <a:p>
            <a:r>
              <a:rPr lang="zh-CN" altLang="en-US" dirty="0" smtClean="0"/>
              <a:t>才发现“土豪也有烦恼”，去年我们有个客户火速引进了招聘管理系统，因为他们拥有大量历史积累简历；在这时，招聘总监助理最怕</a:t>
            </a:r>
            <a:r>
              <a:rPr lang="en-US" altLang="zh-CN" dirty="0" smtClean="0"/>
              <a:t>2</a:t>
            </a:r>
            <a:r>
              <a:rPr lang="zh-CN" altLang="en-US" dirty="0" smtClean="0"/>
              <a:t>件事情，人不在简历就不在了，下面的</a:t>
            </a:r>
            <a:r>
              <a:rPr lang="en-US" altLang="zh-CN" dirty="0" smtClean="0"/>
              <a:t>HR</a:t>
            </a:r>
            <a:r>
              <a:rPr lang="zh-CN" altLang="en-US" dirty="0" smtClean="0"/>
              <a:t>抱怨历史简历太难用（无记录，无评估，重新接触）</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5</a:t>
            </a:fld>
            <a:r>
              <a:rPr lang="zh-CN" altLang="en-US" smtClean="0"/>
              <a:t> 页</a:t>
            </a:r>
            <a:endParaRPr lang="zh-CN" altLang="en-US" dirty="0"/>
          </a:p>
        </p:txBody>
      </p:sp>
    </p:spTree>
    <p:extLst>
      <p:ext uri="{BB962C8B-B14F-4D97-AF65-F5344CB8AC3E}">
        <p14:creationId xmlns:p14="http://schemas.microsoft.com/office/powerpoint/2010/main" val="353156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招聘格局在变</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和以前不一样了</a:t>
            </a:r>
            <a:r>
              <a:rPr lang="en-US" altLang="zh-CN" sz="1200" kern="1200" dirty="0" smtClean="0">
                <a:solidFill>
                  <a:schemeClr val="tx1"/>
                </a:solidFill>
                <a:latin typeface="+mn-lt"/>
                <a:ea typeface="+mn-ea"/>
                <a:cs typeface="+mn-cs"/>
              </a:rPr>
              <a:t>.how?</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5952115-FE1D-4A19-8716-75CFB8D458EE}" type="slidenum">
              <a:rPr lang="zh-CN" altLang="en-US" smtClean="0"/>
              <a:pPr/>
              <a:t>6</a:t>
            </a:fld>
            <a:endParaRPr lang="zh-CN" altLang="en-US"/>
          </a:p>
        </p:txBody>
      </p:sp>
    </p:spTree>
    <p:extLst>
      <p:ext uri="{BB962C8B-B14F-4D97-AF65-F5344CB8AC3E}">
        <p14:creationId xmlns:p14="http://schemas.microsoft.com/office/powerpoint/2010/main" val="386355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r>
              <a:rPr lang="zh-CN" altLang="en-US" dirty="0" smtClean="0"/>
              <a:t>一开始没觉得有什么</a:t>
            </a:r>
            <a:r>
              <a:rPr lang="en-US" altLang="zh-CN" dirty="0" smtClean="0"/>
              <a:t>,</a:t>
            </a:r>
            <a:r>
              <a:rPr lang="en-US" altLang="zh-CN" baseline="0" dirty="0" smtClean="0"/>
              <a:t> </a:t>
            </a:r>
            <a:r>
              <a:rPr lang="zh-CN" altLang="en-US" baseline="0" dirty="0" smtClean="0"/>
              <a:t>但是后来就发现这个小圈子里的简历全在我们这里了</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25952115-FE1D-4A19-8716-75CFB8D458EE}" type="slidenum">
              <a:rPr lang="zh-CN" altLang="en-US" smtClean="0"/>
              <a:pPr/>
              <a:t>7</a:t>
            </a:fld>
            <a:endParaRPr lang="zh-CN" altLang="en-US"/>
          </a:p>
        </p:txBody>
      </p:sp>
    </p:spTree>
    <p:extLst>
      <p:ext uri="{BB962C8B-B14F-4D97-AF65-F5344CB8AC3E}">
        <p14:creationId xmlns:p14="http://schemas.microsoft.com/office/powerpoint/2010/main" val="134733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zh-CN" altLang="en-US" smtClean="0"/>
              <a:t>接近一半的企业开始建立人才库，进行相关应用</a:t>
            </a:r>
            <a:endParaRPr lang="zh-CN" altLang="en-US"/>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8</a:t>
            </a:fld>
            <a:r>
              <a:rPr lang="zh-CN" altLang="en-US" smtClean="0"/>
              <a:t> 页</a:t>
            </a:r>
            <a:endParaRPr lang="zh-CN" altLang="en-US" dirty="0"/>
          </a:p>
        </p:txBody>
      </p:sp>
    </p:spTree>
    <p:extLst>
      <p:ext uri="{BB962C8B-B14F-4D97-AF65-F5344CB8AC3E}">
        <p14:creationId xmlns:p14="http://schemas.microsoft.com/office/powerpoint/2010/main" val="118961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9</a:t>
            </a:fld>
            <a:r>
              <a:rPr lang="zh-CN" altLang="en-US" smtClean="0"/>
              <a:t> 页</a:t>
            </a:r>
            <a:endParaRPr lang="zh-CN" altLang="en-US" dirty="0"/>
          </a:p>
        </p:txBody>
      </p:sp>
    </p:spTree>
    <p:extLst>
      <p:ext uri="{BB962C8B-B14F-4D97-AF65-F5344CB8AC3E}">
        <p14:creationId xmlns:p14="http://schemas.microsoft.com/office/powerpoint/2010/main" val="3819047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幻灯片">
    <p:spTree>
      <p:nvGrpSpPr>
        <p:cNvPr id="1" name=""/>
        <p:cNvGrpSpPr/>
        <p:nvPr/>
      </p:nvGrpSpPr>
      <p:grpSpPr>
        <a:xfrm>
          <a:off x="0" y="0"/>
          <a:ext cx="0" cy="0"/>
          <a:chOff x="0" y="0"/>
          <a:chExt cx="0" cy="0"/>
        </a:xfrm>
      </p:grpSpPr>
      <p:pic>
        <p:nvPicPr>
          <p:cNvPr id="1026" name="Picture 2" descr="D:\SLIDEtoME\TP模板\新建文件夹 (16)\bg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8" y="0"/>
            <a:ext cx="9144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395287" y="1628800"/>
            <a:ext cx="8353425" cy="792088"/>
          </a:xfrm>
          <a:prstGeom prst="rect">
            <a:avLst/>
          </a:prstGeom>
        </p:spPr>
        <p:txBody>
          <a:bodyPr/>
          <a:lstStyle>
            <a:lvl1pPr algn="l">
              <a:defRPr b="1">
                <a:solidFill>
                  <a:schemeClr val="tx1"/>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395287" y="2420888"/>
            <a:ext cx="8353425" cy="504056"/>
          </a:xfrm>
          <a:prstGeom prst="rect">
            <a:avLst/>
          </a:prstGeo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5" name="页脚占位符 4"/>
          <p:cNvSpPr>
            <a:spLocks noGrp="1"/>
          </p:cNvSpPr>
          <p:nvPr>
            <p:ph type="ftr" sz="quarter" idx="11"/>
          </p:nvPr>
        </p:nvSpPr>
        <p:spPr>
          <a:xfrm>
            <a:off x="3124200" y="6453336"/>
            <a:ext cx="2895600" cy="268139"/>
          </a:xfrm>
          <a:prstGeom prst="rect">
            <a:avLst/>
          </a:prstGeom>
        </p:spPr>
        <p:txBody>
          <a:bodyPr/>
          <a:lstStyle>
            <a:lvl1pPr>
              <a:defRPr>
                <a:solidFill>
                  <a:schemeClr val="bg1"/>
                </a:solidFill>
              </a:defRPr>
            </a:lvl1pPr>
          </a:lstStyle>
          <a:p>
            <a:r>
              <a:rPr lang="zh-CN" altLang="en-US" smtClean="0"/>
              <a:t>此处添加公司信息</a:t>
            </a:r>
            <a:endParaRPr lang="zh-CN" altLang="en-US" dirty="0"/>
          </a:p>
        </p:txBody>
      </p:sp>
    </p:spTree>
    <p:extLst>
      <p:ext uri="{BB962C8B-B14F-4D97-AF65-F5344CB8AC3E}">
        <p14:creationId xmlns:p14="http://schemas.microsoft.com/office/powerpoint/2010/main" val="568534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95287" y="4956215"/>
            <a:ext cx="8353425" cy="566738"/>
          </a:xfrm>
          <a:prstGeom prst="rect">
            <a:avLst/>
          </a:prstGeom>
        </p:spPr>
        <p:txBody>
          <a:bodyPr anchor="b"/>
          <a:lstStyle>
            <a:lvl1pPr algn="l">
              <a:defRPr sz="2000" b="1">
                <a:solidFill>
                  <a:schemeClr val="tx1"/>
                </a:solidFill>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95287" y="1125538"/>
            <a:ext cx="8353425" cy="3743622"/>
          </a:xfrm>
          <a:prstGeom prst="rect">
            <a:avLst/>
          </a:prstGeo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dirty="0"/>
          </a:p>
        </p:txBody>
      </p:sp>
      <p:sp>
        <p:nvSpPr>
          <p:cNvPr id="4" name="文本占位符 3"/>
          <p:cNvSpPr>
            <a:spLocks noGrp="1"/>
          </p:cNvSpPr>
          <p:nvPr>
            <p:ph type="body" sz="half" idx="2"/>
          </p:nvPr>
        </p:nvSpPr>
        <p:spPr>
          <a:xfrm>
            <a:off x="395287" y="5522953"/>
            <a:ext cx="8353425" cy="804862"/>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783684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70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050" name="Picture 2" descr="D:\SLIDEtoME\TP模板\新建文件夹 (16)\bg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页脚占位符 4"/>
          <p:cNvSpPr>
            <a:spLocks noGrp="1"/>
          </p:cNvSpPr>
          <p:nvPr>
            <p:ph type="ftr" sz="quarter" idx="11"/>
          </p:nvPr>
        </p:nvSpPr>
        <p:spPr>
          <a:xfrm>
            <a:off x="3124200" y="6453336"/>
            <a:ext cx="2895600" cy="268139"/>
          </a:xfrm>
          <a:prstGeom prst="rect">
            <a:avLst/>
          </a:prstGeom>
        </p:spPr>
        <p:txBody>
          <a:bodyPr/>
          <a:lstStyle>
            <a:lvl1pPr>
              <a:defRPr>
                <a:solidFill>
                  <a:schemeClr val="bg1"/>
                </a:solidFill>
              </a:defRPr>
            </a:lvl1pPr>
          </a:lstStyle>
          <a:p>
            <a:r>
              <a:rPr lang="zh-CN" altLang="en-US" smtClean="0"/>
              <a:t>此处添加公司信息</a:t>
            </a:r>
            <a:endParaRPr lang="zh-CN" altLang="en-US"/>
          </a:p>
        </p:txBody>
      </p:sp>
      <p:sp>
        <p:nvSpPr>
          <p:cNvPr id="2" name="标题 1"/>
          <p:cNvSpPr>
            <a:spLocks noGrp="1"/>
          </p:cNvSpPr>
          <p:nvPr>
            <p:ph type="title"/>
          </p:nvPr>
        </p:nvSpPr>
        <p:spPr>
          <a:xfrm>
            <a:off x="395288" y="2174653"/>
            <a:ext cx="8353425" cy="750292"/>
          </a:xfrm>
          <a:prstGeom prst="rect">
            <a:avLst/>
          </a:prstGeom>
        </p:spPr>
        <p:txBody>
          <a:bodyPr anchor="t">
            <a:normAutofit/>
          </a:bodyPr>
          <a:lstStyle>
            <a:lvl1pPr algn="l">
              <a:defRPr sz="3200" b="1" cap="all">
                <a:solidFill>
                  <a:schemeClr val="tx1"/>
                </a:solidFill>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395288" y="1772816"/>
            <a:ext cx="8353425" cy="401836"/>
          </a:xfrm>
          <a:prstGeom prst="rect">
            <a:avLst/>
          </a:prstGeom>
        </p:spPr>
        <p:txBody>
          <a:bodyPr anchor="b"/>
          <a:lstStyle>
            <a:lvl1pPr marL="0" indent="0" algn="l">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3" name="矩形 12"/>
          <p:cNvSpPr/>
          <p:nvPr userDrawn="1"/>
        </p:nvSpPr>
        <p:spPr>
          <a:xfrm>
            <a:off x="395536" y="271121"/>
            <a:ext cx="1368152" cy="504056"/>
          </a:xfrm>
          <a:prstGeom prst="rect">
            <a:avLst/>
          </a:prstGeom>
          <a:solidFill>
            <a:srgbClr val="F8F8F8"/>
          </a:solidFill>
          <a:ln w="952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b="1" dirty="0" smtClean="0">
                <a:solidFill>
                  <a:srgbClr val="4D4D4D"/>
                </a:solidFill>
              </a:rPr>
              <a:t>LOGO</a:t>
            </a:r>
            <a:endParaRPr lang="zh-CN" altLang="en-US" b="1" dirty="0">
              <a:solidFill>
                <a:srgbClr val="4D4D4D"/>
              </a:solidFill>
            </a:endParaRPr>
          </a:p>
        </p:txBody>
      </p:sp>
    </p:spTree>
    <p:extLst>
      <p:ext uri="{BB962C8B-B14F-4D97-AF65-F5344CB8AC3E}">
        <p14:creationId xmlns:p14="http://schemas.microsoft.com/office/powerpoint/2010/main" val="19249516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9" y="260351"/>
            <a:ext cx="8353424" cy="720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95289" y="1196752"/>
            <a:ext cx="8353424" cy="5111972"/>
          </a:xfrm>
          <a:prstGeom prst="rect">
            <a:avLst/>
          </a:prstGeom>
        </p:spPr>
        <p:txBody>
          <a:bodyPr/>
          <a:lstStyle>
            <a:lvl1pPr>
              <a:spcAft>
                <a:spcPts val="400"/>
              </a:spcAft>
              <a:defRPr/>
            </a:lvl1pPr>
            <a:lvl2pPr>
              <a:spcAft>
                <a:spcPts val="400"/>
              </a:spcAft>
              <a:defRPr/>
            </a:lvl2pPr>
            <a:lvl3pPr>
              <a:spcAft>
                <a:spcPts val="400"/>
              </a:spcAft>
              <a:defRPr/>
            </a:lvl3pPr>
            <a:lvl4pPr>
              <a:spcAft>
                <a:spcPts val="400"/>
              </a:spcAft>
              <a:defRPr/>
            </a:lvl4pPr>
            <a:lvl5pPr>
              <a:spcAft>
                <a:spcPts val="400"/>
              </a:spcAft>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页脚占位符 4"/>
          <p:cNvSpPr>
            <a:spLocks noGrp="1"/>
          </p:cNvSpPr>
          <p:nvPr>
            <p:ph type="ftr" sz="quarter" idx="11"/>
          </p:nvPr>
        </p:nvSpPr>
        <p:spPr>
          <a:xfrm>
            <a:off x="3124200" y="6453336"/>
            <a:ext cx="2895600" cy="268139"/>
          </a:xfrm>
          <a:prstGeom prst="rect">
            <a:avLst/>
          </a:prstGeom>
        </p:spPr>
        <p:txBody>
          <a:bodyPr/>
          <a:lstStyle/>
          <a:p>
            <a:r>
              <a:rPr lang="zh-CN" altLang="en-US" smtClean="0"/>
              <a:t>此处添加公司信息</a:t>
            </a:r>
            <a:endParaRPr lang="zh-CN" altLang="en-US"/>
          </a:p>
        </p:txBody>
      </p:sp>
    </p:spTree>
    <p:extLst>
      <p:ext uri="{BB962C8B-B14F-4D97-AF65-F5344CB8AC3E}">
        <p14:creationId xmlns:p14="http://schemas.microsoft.com/office/powerpoint/2010/main" val="1905452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封底幻灯片">
    <p:spTree>
      <p:nvGrpSpPr>
        <p:cNvPr id="1" name=""/>
        <p:cNvGrpSpPr/>
        <p:nvPr/>
      </p:nvGrpSpPr>
      <p:grpSpPr>
        <a:xfrm>
          <a:off x="0" y="0"/>
          <a:ext cx="0" cy="0"/>
          <a:chOff x="0" y="0"/>
          <a:chExt cx="0" cy="0"/>
        </a:xfrm>
      </p:grpSpPr>
      <p:pic>
        <p:nvPicPr>
          <p:cNvPr id="9" name="Picture 2" descr="D:\SLIDEtoME\TP模板\新建文件夹 (16)\bg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8" y="0"/>
            <a:ext cx="9144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395287" y="1628800"/>
            <a:ext cx="8353425" cy="792088"/>
          </a:xfrm>
          <a:prstGeom prst="rect">
            <a:avLst/>
          </a:prstGeom>
        </p:spPr>
        <p:txBody>
          <a:bodyPr/>
          <a:lstStyle>
            <a:lvl1pPr algn="l">
              <a:defRPr b="1">
                <a:solidFill>
                  <a:schemeClr val="tx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95287" y="2420888"/>
            <a:ext cx="8353425" cy="504056"/>
          </a:xfrm>
          <a:prstGeom prst="rect">
            <a:avLst/>
          </a:prstGeo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页脚占位符 4"/>
          <p:cNvSpPr>
            <a:spLocks noGrp="1"/>
          </p:cNvSpPr>
          <p:nvPr>
            <p:ph type="ftr" sz="quarter" idx="11"/>
          </p:nvPr>
        </p:nvSpPr>
        <p:spPr>
          <a:xfrm>
            <a:off x="3124200" y="6453336"/>
            <a:ext cx="2895600" cy="268139"/>
          </a:xfrm>
          <a:prstGeom prst="rect">
            <a:avLst/>
          </a:prstGeom>
        </p:spPr>
        <p:txBody>
          <a:bodyPr/>
          <a:lstStyle>
            <a:lvl1pPr>
              <a:defRPr>
                <a:solidFill>
                  <a:schemeClr val="bg1"/>
                </a:solidFill>
              </a:defRPr>
            </a:lvl1pPr>
          </a:lstStyle>
          <a:p>
            <a:r>
              <a:rPr lang="zh-CN" altLang="en-US" smtClean="0"/>
              <a:t>此处添加公司信息</a:t>
            </a:r>
            <a:endParaRPr lang="zh-CN" altLang="en-US"/>
          </a:p>
        </p:txBody>
      </p:sp>
      <p:sp>
        <p:nvSpPr>
          <p:cNvPr id="13" name="矩形 12"/>
          <p:cNvSpPr/>
          <p:nvPr userDrawn="1"/>
        </p:nvSpPr>
        <p:spPr>
          <a:xfrm>
            <a:off x="395536" y="271121"/>
            <a:ext cx="1368152" cy="504056"/>
          </a:xfrm>
          <a:prstGeom prst="rect">
            <a:avLst/>
          </a:prstGeom>
          <a:solidFill>
            <a:srgbClr val="F8F8F8"/>
          </a:solidFill>
          <a:ln w="952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b="1" dirty="0" smtClean="0">
                <a:solidFill>
                  <a:srgbClr val="4D4D4D"/>
                </a:solidFill>
              </a:rPr>
              <a:t>LOGO</a:t>
            </a:r>
            <a:endParaRPr lang="zh-CN" altLang="en-US" b="1" dirty="0">
              <a:solidFill>
                <a:srgbClr val="4D4D4D"/>
              </a:solidFill>
            </a:endParaRPr>
          </a:p>
        </p:txBody>
      </p:sp>
    </p:spTree>
    <p:extLst>
      <p:ext uri="{BB962C8B-B14F-4D97-AF65-F5344CB8AC3E}">
        <p14:creationId xmlns:p14="http://schemas.microsoft.com/office/powerpoint/2010/main" val="2797532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9" y="260351"/>
            <a:ext cx="8353424" cy="720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7" y="1125538"/>
            <a:ext cx="4105275" cy="5183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3437" y="1125538"/>
            <a:ext cx="4105275" cy="5183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6" name="页脚占位符 5"/>
          <p:cNvSpPr>
            <a:spLocks noGrp="1"/>
          </p:cNvSpPr>
          <p:nvPr>
            <p:ph type="ftr" sz="quarter" idx="11"/>
          </p:nvPr>
        </p:nvSpPr>
        <p:spPr>
          <a:xfrm>
            <a:off x="3124200" y="6453336"/>
            <a:ext cx="2895600" cy="268139"/>
          </a:xfrm>
          <a:prstGeom prst="rect">
            <a:avLst/>
          </a:prstGeom>
        </p:spPr>
        <p:txBody>
          <a:bodyPr/>
          <a:lstStyle/>
          <a:p>
            <a:r>
              <a:rPr lang="zh-CN" altLang="en-US" smtClean="0"/>
              <a:t>此处添加公司信息</a:t>
            </a:r>
            <a:endParaRPr lang="zh-CN" altLang="en-US"/>
          </a:p>
        </p:txBody>
      </p:sp>
    </p:spTree>
    <p:extLst>
      <p:ext uri="{BB962C8B-B14F-4D97-AF65-F5344CB8AC3E}">
        <p14:creationId xmlns:p14="http://schemas.microsoft.com/office/powerpoint/2010/main" val="19527128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95289" y="260351"/>
            <a:ext cx="8353424" cy="720724"/>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95288" y="1125538"/>
            <a:ext cx="4105275" cy="639762"/>
          </a:xfrm>
          <a:prstGeom prst="rect">
            <a:avLst/>
          </a:prstGeom>
        </p:spPr>
        <p:txBody>
          <a:bodyPr anchor="ctr" anchorCtr="0"/>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95288" y="1844824"/>
            <a:ext cx="4102100" cy="4463901"/>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3437" y="1125538"/>
            <a:ext cx="4105275" cy="639762"/>
          </a:xfrm>
          <a:prstGeom prst="rect">
            <a:avLst/>
          </a:prstGeom>
        </p:spPr>
        <p:txBody>
          <a:bodyPr anchor="ctr" anchorCtr="0"/>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44824"/>
            <a:ext cx="4103688" cy="4463901"/>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页脚占位符 7"/>
          <p:cNvSpPr>
            <a:spLocks noGrp="1"/>
          </p:cNvSpPr>
          <p:nvPr>
            <p:ph type="ftr" sz="quarter" idx="11"/>
          </p:nvPr>
        </p:nvSpPr>
        <p:spPr>
          <a:xfrm>
            <a:off x="3124200" y="6453336"/>
            <a:ext cx="2895600" cy="268139"/>
          </a:xfrm>
          <a:prstGeom prst="rect">
            <a:avLst/>
          </a:prstGeom>
        </p:spPr>
        <p:txBody>
          <a:bodyPr/>
          <a:lstStyle/>
          <a:p>
            <a:r>
              <a:rPr lang="zh-CN" altLang="en-US" smtClean="0"/>
              <a:t>此处添加公司信息</a:t>
            </a:r>
            <a:endParaRPr lang="zh-CN" altLang="en-US"/>
          </a:p>
        </p:txBody>
      </p:sp>
    </p:spTree>
    <p:extLst>
      <p:ext uri="{BB962C8B-B14F-4D97-AF65-F5344CB8AC3E}">
        <p14:creationId xmlns:p14="http://schemas.microsoft.com/office/powerpoint/2010/main" val="7204371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95289" y="260351"/>
            <a:ext cx="8353424" cy="720724"/>
          </a:xfrm>
          <a:prstGeom prst="rect">
            <a:avLst/>
          </a:prstGeom>
        </p:spPr>
        <p:txBody>
          <a:bodyPr/>
          <a:lstStyle>
            <a:lvl1pPr>
              <a:defRPr>
                <a:latin typeface="+mj-ea"/>
                <a:ea typeface="+mj-ea"/>
              </a:defRPr>
            </a:lvl1pPr>
          </a:lstStyle>
          <a:p>
            <a:r>
              <a:rPr lang="zh-CN" altLang="en-US" smtClean="0"/>
              <a:t>单击此处编辑母版标题样式</a:t>
            </a:r>
            <a:endParaRPr lang="zh-CN" altLang="en-US" dirty="0"/>
          </a:p>
        </p:txBody>
      </p:sp>
      <p:sp>
        <p:nvSpPr>
          <p:cNvPr id="3" name="文本框 2"/>
          <p:cNvSpPr txBox="1"/>
          <p:nvPr userDrawn="1"/>
        </p:nvSpPr>
        <p:spPr>
          <a:xfrm>
            <a:off x="395536" y="1196752"/>
            <a:ext cx="8352928" cy="528350"/>
          </a:xfrm>
          <a:prstGeom prst="rect">
            <a:avLst/>
          </a:prstGeom>
          <a:noFill/>
        </p:spPr>
        <p:txBody>
          <a:bodyPr wrap="square" rtlCol="0">
            <a:spAutoFit/>
          </a:bodyPr>
          <a:lstStyle/>
          <a:p>
            <a:pPr marL="342900" indent="-342900">
              <a:lnSpc>
                <a:spcPct val="150000"/>
              </a:lnSpc>
              <a:buFont typeface="Wingdings" charset="2"/>
              <a:buChar char="n"/>
            </a:pPr>
            <a:endParaRPr kumimoji="1" lang="zh-CN" altLang="en-US" sz="2000" dirty="0">
              <a:latin typeface="Heiti SC Light"/>
              <a:ea typeface="Heiti SC Light"/>
              <a:cs typeface="Heiti SC Light"/>
            </a:endParaRPr>
          </a:p>
        </p:txBody>
      </p:sp>
    </p:spTree>
    <p:extLst>
      <p:ext uri="{BB962C8B-B14F-4D97-AF65-F5344CB8AC3E}">
        <p14:creationId xmlns:p14="http://schemas.microsoft.com/office/powerpoint/2010/main" val="35809461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3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95288" y="273050"/>
            <a:ext cx="8353425" cy="708025"/>
          </a:xfrm>
          <a:prstGeom prst="rect">
            <a:avLst/>
          </a:prstGeom>
        </p:spPr>
        <p:txBody>
          <a:bodyPr vert="horz" lIns="91440" tIns="45720" rIns="91440" bIns="45720" rtlCol="0" anchor="ctr">
            <a:normAutofit/>
          </a:bodyPr>
          <a:lstStyle>
            <a:lvl1pPr>
              <a:defRPr lang="zh-CN" altLang="en-US"/>
            </a:lvl1pPr>
          </a:lstStyle>
          <a:p>
            <a:pPr marL="0" lvl="0"/>
            <a:r>
              <a:rPr lang="zh-CN" altLang="en-US" smtClean="0"/>
              <a:t>单击此处编辑母版标题样式</a:t>
            </a:r>
            <a:endParaRPr lang="zh-CN" altLang="en-US"/>
          </a:p>
        </p:txBody>
      </p:sp>
      <p:sp>
        <p:nvSpPr>
          <p:cNvPr id="3" name="内容占位符 2"/>
          <p:cNvSpPr>
            <a:spLocks noGrp="1"/>
          </p:cNvSpPr>
          <p:nvPr>
            <p:ph idx="1"/>
          </p:nvPr>
        </p:nvSpPr>
        <p:spPr>
          <a:xfrm>
            <a:off x="395536" y="1125538"/>
            <a:ext cx="5173663" cy="5183187"/>
          </a:xfrm>
          <a:prstGeom prst="rect">
            <a:avLst/>
          </a:prstGeom>
          <a:ln>
            <a:solidFill>
              <a:schemeClr val="tx2"/>
            </a:solidFill>
          </a:ln>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5652120" y="1125538"/>
            <a:ext cx="3070225" cy="5183187"/>
          </a:xfrm>
          <a:prstGeom prst="rect">
            <a:avLst/>
          </a:prstGeom>
        </p:spPr>
        <p:txBody>
          <a:bodyPr>
            <a:norm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页脚占位符 5"/>
          <p:cNvSpPr>
            <a:spLocks noGrp="1"/>
          </p:cNvSpPr>
          <p:nvPr>
            <p:ph type="ftr" sz="quarter" idx="11"/>
          </p:nvPr>
        </p:nvSpPr>
        <p:spPr>
          <a:xfrm>
            <a:off x="3124200" y="6453336"/>
            <a:ext cx="2895600" cy="268139"/>
          </a:xfrm>
          <a:prstGeom prst="rect">
            <a:avLst/>
          </a:prstGeom>
        </p:spPr>
        <p:txBody>
          <a:bodyPr/>
          <a:lstStyle/>
          <a:p>
            <a:r>
              <a:rPr lang="zh-CN" altLang="en-US" smtClean="0"/>
              <a:t>此处添加公司信息</a:t>
            </a:r>
            <a:endParaRPr lang="zh-CN" altLang="en-US"/>
          </a:p>
        </p:txBody>
      </p:sp>
    </p:spTree>
    <p:extLst>
      <p:ext uri="{BB962C8B-B14F-4D97-AF65-F5344CB8AC3E}">
        <p14:creationId xmlns:p14="http://schemas.microsoft.com/office/powerpoint/2010/main" val="3004492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D:\SLIDEtoME\TP模板\新建文件夹 (16)\bg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logo.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52320" y="116632"/>
            <a:ext cx="1331640" cy="798984"/>
          </a:xfrm>
          <a:prstGeom prst="rect">
            <a:avLst/>
          </a:prstGeom>
        </p:spPr>
      </p:pic>
    </p:spTree>
    <p:extLst>
      <p:ext uri="{BB962C8B-B14F-4D97-AF65-F5344CB8AC3E}">
        <p14:creationId xmlns:p14="http://schemas.microsoft.com/office/powerpoint/2010/main" val="31423482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3" r:id="rId6"/>
    <p:sldLayoutId id="2147483654" r:id="rId7"/>
    <p:sldLayoutId id="2147483655" r:id="rId8"/>
    <p:sldLayoutId id="2147483656" r:id="rId9"/>
    <p:sldLayoutId id="2147483657" r:id="rId10"/>
    <p:sldLayoutId id="2147483662" r:id="rId11"/>
  </p:sldLayoutIdLst>
  <p:timing>
    <p:tnLst>
      <p:par>
        <p:cTn id="1" dur="indefinite" restart="never" nodeType="tmRoot"/>
      </p:par>
    </p:tnLst>
  </p:timing>
  <p:hf hdr="0"/>
  <p:txStyles>
    <p:titleStyle>
      <a:lvl1pPr algn="l" defTabSz="914400" rtl="0" eaLnBrk="1" latinLnBrk="0" hangingPunct="1">
        <a:spcBef>
          <a:spcPct val="0"/>
        </a:spcBef>
        <a:buNone/>
        <a:defRPr sz="2800" b="1" kern="1200">
          <a:solidFill>
            <a:schemeClr val="tx1"/>
          </a:solidFill>
          <a:latin typeface="Heiti SC Light"/>
          <a:ea typeface="Heiti SC Light"/>
          <a:cs typeface="Heiti SC Light"/>
        </a:defRPr>
      </a:lvl1pPr>
    </p:titleStyle>
    <p:bodyStyle>
      <a:lvl1pPr marL="342900" indent="-342900" algn="l" defTabSz="914400" rtl="0" eaLnBrk="1" fontAlgn="ctr" latinLnBrk="0" hangingPunct="1">
        <a:lnSpc>
          <a:spcPct val="150000"/>
        </a:lnSpc>
        <a:spcBef>
          <a:spcPts val="0"/>
        </a:spcBef>
        <a:spcAft>
          <a:spcPts val="400"/>
        </a:spcAft>
        <a:buSzPct val="70000"/>
        <a:buFont typeface="Wingdings" pitchFamily="2" charset="2"/>
        <a:buChar char="l"/>
        <a:defRPr sz="2400" b="0" kern="1200">
          <a:solidFill>
            <a:schemeClr val="tx1"/>
          </a:solidFill>
          <a:latin typeface="Heiti SC Light"/>
          <a:ea typeface="Heiti SC Light"/>
          <a:cs typeface="Heiti SC Light"/>
        </a:defRPr>
      </a:lvl1pPr>
      <a:lvl2pPr marL="742950" indent="-285750" algn="l" defTabSz="914400" rtl="0" eaLnBrk="1" fontAlgn="ctr" latinLnBrk="0" hangingPunct="1">
        <a:lnSpc>
          <a:spcPct val="150000"/>
        </a:lnSpc>
        <a:spcBef>
          <a:spcPts val="0"/>
        </a:spcBef>
        <a:spcAft>
          <a:spcPts val="400"/>
        </a:spcAft>
        <a:buSzPct val="70000"/>
        <a:buFont typeface="Wingdings" pitchFamily="2" charset="2"/>
        <a:buChar char="l"/>
        <a:defRPr sz="2000" b="0" kern="1200">
          <a:solidFill>
            <a:schemeClr val="tx1"/>
          </a:solidFill>
          <a:latin typeface="Heiti SC Light"/>
          <a:ea typeface="Heiti SC Light"/>
          <a:cs typeface="Heiti SC Light"/>
        </a:defRPr>
      </a:lvl2pPr>
      <a:lvl3pPr marL="1143000" indent="-228600" algn="l" defTabSz="914400" rtl="0" eaLnBrk="1" fontAlgn="ctr" latinLnBrk="0" hangingPunct="1">
        <a:lnSpc>
          <a:spcPct val="150000"/>
        </a:lnSpc>
        <a:spcBef>
          <a:spcPts val="0"/>
        </a:spcBef>
        <a:spcAft>
          <a:spcPts val="400"/>
        </a:spcAft>
        <a:buSzPct val="70000"/>
        <a:buFont typeface="Wingdings" pitchFamily="2" charset="2"/>
        <a:buChar char="l"/>
        <a:defRPr sz="1800" b="0" kern="1200">
          <a:solidFill>
            <a:schemeClr val="tx1"/>
          </a:solidFill>
          <a:latin typeface="Heiti SC Light"/>
          <a:ea typeface="Heiti SC Light"/>
          <a:cs typeface="Heiti SC Light"/>
        </a:defRPr>
      </a:lvl3pPr>
      <a:lvl4pPr marL="1600200" indent="-228600" algn="l" defTabSz="914400" rtl="0" eaLnBrk="1" fontAlgn="ctr" latinLnBrk="0" hangingPunct="1">
        <a:lnSpc>
          <a:spcPct val="150000"/>
        </a:lnSpc>
        <a:spcBef>
          <a:spcPts val="0"/>
        </a:spcBef>
        <a:spcAft>
          <a:spcPts val="400"/>
        </a:spcAft>
        <a:buSzPct val="70000"/>
        <a:buFont typeface="Wingdings" pitchFamily="2" charset="2"/>
        <a:buChar char="l"/>
        <a:defRPr sz="1600" b="0" kern="1200">
          <a:solidFill>
            <a:schemeClr val="tx1"/>
          </a:solidFill>
          <a:latin typeface="Heiti SC Light"/>
          <a:ea typeface="Heiti SC Light"/>
          <a:cs typeface="Heiti SC Light"/>
        </a:defRPr>
      </a:lvl4pPr>
      <a:lvl5pPr marL="2057400" indent="-228600" algn="l" defTabSz="914400" rtl="0" eaLnBrk="1" fontAlgn="ctr" latinLnBrk="0" hangingPunct="1">
        <a:lnSpc>
          <a:spcPct val="150000"/>
        </a:lnSpc>
        <a:spcBef>
          <a:spcPts val="0"/>
        </a:spcBef>
        <a:spcAft>
          <a:spcPts val="400"/>
        </a:spcAft>
        <a:buSzPct val="70000"/>
        <a:buFont typeface="Wingdings" pitchFamily="2" charset="2"/>
        <a:buChar char="l"/>
        <a:defRPr sz="1600" b="0" kern="1200">
          <a:solidFill>
            <a:schemeClr val="tx1"/>
          </a:solidFill>
          <a:latin typeface="Heiti SC Light"/>
          <a:ea typeface="Heiti SC Light"/>
          <a:cs typeface="Heiti SC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179512" y="1268760"/>
            <a:ext cx="8353425" cy="792088"/>
          </a:xfrm>
        </p:spPr>
        <p:txBody>
          <a:bodyPr/>
          <a:lstStyle/>
          <a:p>
            <a:pPr>
              <a:lnSpc>
                <a:spcPct val="200000"/>
              </a:lnSpc>
            </a:pPr>
            <a:r>
              <a:rPr lang="zh-CN" altLang="en-US" dirty="0" smtClean="0">
                <a:latin typeface="+mj-ea"/>
                <a:ea typeface="+mj-ea"/>
              </a:rPr>
              <a:t>通过</a:t>
            </a:r>
            <a:r>
              <a:rPr lang="zh-CN" altLang="en-US" dirty="0">
                <a:latin typeface="+mj-ea"/>
                <a:ea typeface="+mj-ea"/>
              </a:rPr>
              <a:t>招聘管理软件，</a:t>
            </a:r>
            <a:r>
              <a:rPr lang="zh-CN" altLang="en-US">
                <a:latin typeface="+mj-ea"/>
                <a:ea typeface="+mj-ea"/>
              </a:rPr>
              <a:t>打造</a:t>
            </a:r>
            <a:r>
              <a:rPr lang="zh-CN" altLang="en-US" smtClean="0">
                <a:latin typeface="+mj-ea"/>
                <a:ea typeface="+mj-ea"/>
              </a:rPr>
              <a:t>企业人才库</a:t>
            </a:r>
            <a:r>
              <a:rPr lang="zh-CN" altLang="en-US" dirty="0">
                <a:latin typeface="+mj-ea"/>
                <a:ea typeface="+mj-ea"/>
              </a:rPr>
              <a:t/>
            </a:r>
            <a:br>
              <a:rPr lang="zh-CN" altLang="en-US" dirty="0">
                <a:latin typeface="+mj-ea"/>
                <a:ea typeface="+mj-ea"/>
              </a:rPr>
            </a:br>
            <a:r>
              <a:rPr lang="zh-CN" altLang="en-US">
                <a:latin typeface="+mj-ea"/>
                <a:ea typeface="+mj-ea"/>
              </a:rPr>
              <a:t/>
            </a:r>
            <a:br>
              <a:rPr lang="zh-CN" altLang="en-US">
                <a:latin typeface="+mj-ea"/>
                <a:ea typeface="+mj-ea"/>
              </a:rPr>
            </a:br>
            <a:endParaRPr lang="zh-CN" altLang="en-US" sz="2000" dirty="0">
              <a:latin typeface="+mj-ea"/>
              <a:ea typeface="+mj-ea"/>
            </a:endParaRPr>
          </a:p>
        </p:txBody>
      </p:sp>
      <p:sp>
        <p:nvSpPr>
          <p:cNvPr id="2" name="副标题 1"/>
          <p:cNvSpPr>
            <a:spLocks noGrp="1"/>
          </p:cNvSpPr>
          <p:nvPr>
            <p:ph type="subTitle" idx="1"/>
          </p:nvPr>
        </p:nvSpPr>
        <p:spPr>
          <a:xfrm>
            <a:off x="395536" y="4005064"/>
            <a:ext cx="8353425" cy="504056"/>
          </a:xfrm>
        </p:spPr>
        <p:txBody>
          <a:bodyPr/>
          <a:lstStyle/>
          <a:p>
            <a:r>
              <a:rPr kumimoji="1" lang="zh-CN" altLang="en-US" sz="1800" dirty="0" smtClean="0">
                <a:latin typeface="+mn-ea"/>
                <a:ea typeface="+mn-ea"/>
              </a:rPr>
              <a:t>北森</a:t>
            </a:r>
            <a:r>
              <a:rPr kumimoji="1" lang="en-US" altLang="zh-CN" sz="1800" dirty="0" smtClean="0">
                <a:latin typeface="+mn-ea"/>
                <a:ea typeface="+mn-ea"/>
              </a:rPr>
              <a:t> </a:t>
            </a:r>
          </a:p>
          <a:p>
            <a:r>
              <a:rPr kumimoji="1" lang="en-US" altLang="zh-CN" sz="1800" smtClean="0">
                <a:latin typeface="+mn-ea"/>
                <a:ea typeface="+mn-ea"/>
              </a:rPr>
              <a:t>2014.05.08</a:t>
            </a:r>
            <a:endParaRPr kumimoji="1" lang="zh-CN" altLang="en-US" sz="1800" dirty="0">
              <a:latin typeface="+mn-ea"/>
              <a:ea typeface="+mn-ea"/>
            </a:endParaRPr>
          </a:p>
        </p:txBody>
      </p:sp>
    </p:spTree>
    <p:extLst>
      <p:ext uri="{BB962C8B-B14F-4D97-AF65-F5344CB8AC3E}">
        <p14:creationId xmlns:p14="http://schemas.microsoft.com/office/powerpoint/2010/main" val="215711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合生元：正点的集团人才库</a:t>
            </a:r>
            <a:endParaRPr lang="zh-CN" altLang="en-US"/>
          </a:p>
        </p:txBody>
      </p:sp>
      <p:sp>
        <p:nvSpPr>
          <p:cNvPr id="14" name="文本框 13"/>
          <p:cNvSpPr txBox="1"/>
          <p:nvPr/>
        </p:nvSpPr>
        <p:spPr>
          <a:xfrm>
            <a:off x="1287814" y="1478466"/>
            <a:ext cx="1309712" cy="1938992"/>
          </a:xfrm>
          <a:prstGeom prst="rect">
            <a:avLst/>
          </a:prstGeom>
          <a:noFill/>
        </p:spPr>
        <p:txBody>
          <a:bodyPr wrap="square" rtlCol="0">
            <a:spAutoFit/>
          </a:bodyPr>
          <a:lstStyle/>
          <a:p>
            <a:r>
              <a:rPr lang="en-US" altLang="zh-CN" sz="12000" smtClean="0">
                <a:solidFill>
                  <a:srgbClr val="0070C0"/>
                </a:solidFill>
                <a:latin typeface="+mj-lt"/>
                <a:cs typeface="Iskoola Pota" panose="020B0502040204020203" pitchFamily="34" charset="0"/>
              </a:rPr>
              <a:t>1</a:t>
            </a:r>
            <a:endParaRPr lang="zh-CN" altLang="en-US" sz="12000">
              <a:solidFill>
                <a:srgbClr val="0070C0"/>
              </a:solidFill>
              <a:latin typeface="+mj-lt"/>
              <a:cs typeface="Iskoola Pota" panose="020B0502040204020203" pitchFamily="34" charset="0"/>
            </a:endParaRPr>
          </a:p>
        </p:txBody>
      </p:sp>
      <p:sp>
        <p:nvSpPr>
          <p:cNvPr id="15" name="文本框 14"/>
          <p:cNvSpPr txBox="1"/>
          <p:nvPr/>
        </p:nvSpPr>
        <p:spPr>
          <a:xfrm>
            <a:off x="3203848" y="1844824"/>
            <a:ext cx="1309712" cy="1938992"/>
          </a:xfrm>
          <a:prstGeom prst="rect">
            <a:avLst/>
          </a:prstGeom>
          <a:noFill/>
        </p:spPr>
        <p:txBody>
          <a:bodyPr wrap="square" rtlCol="0">
            <a:spAutoFit/>
          </a:bodyPr>
          <a:lstStyle/>
          <a:p>
            <a:r>
              <a:rPr lang="en-US" altLang="zh-CN" sz="12000" smtClean="0">
                <a:solidFill>
                  <a:srgbClr val="FFAA2D"/>
                </a:solidFill>
                <a:latin typeface="+mj-lt"/>
                <a:cs typeface="Iskoola Pota" panose="020B0502040204020203" pitchFamily="34" charset="0"/>
              </a:rPr>
              <a:t>2</a:t>
            </a:r>
            <a:endParaRPr lang="zh-CN" altLang="en-US" sz="12000">
              <a:solidFill>
                <a:srgbClr val="FFAA2D"/>
              </a:solidFill>
              <a:latin typeface="+mj-lt"/>
              <a:cs typeface="Iskoola Pota" panose="020B0502040204020203" pitchFamily="34" charset="0"/>
            </a:endParaRPr>
          </a:p>
        </p:txBody>
      </p:sp>
      <p:sp>
        <p:nvSpPr>
          <p:cNvPr id="16" name="文本框 15"/>
          <p:cNvSpPr txBox="1"/>
          <p:nvPr/>
        </p:nvSpPr>
        <p:spPr>
          <a:xfrm>
            <a:off x="5062488" y="2496450"/>
            <a:ext cx="1309712" cy="1938992"/>
          </a:xfrm>
          <a:prstGeom prst="rect">
            <a:avLst/>
          </a:prstGeom>
          <a:noFill/>
        </p:spPr>
        <p:txBody>
          <a:bodyPr wrap="square" rtlCol="0">
            <a:spAutoFit/>
          </a:bodyPr>
          <a:lstStyle/>
          <a:p>
            <a:r>
              <a:rPr lang="en-US" altLang="zh-CN" sz="12000" smtClean="0">
                <a:solidFill>
                  <a:schemeClr val="accent2">
                    <a:lumMod val="75000"/>
                  </a:schemeClr>
                </a:solidFill>
                <a:latin typeface="+mj-lt"/>
                <a:cs typeface="Iskoola Pota" panose="020B0502040204020203" pitchFamily="34" charset="0"/>
              </a:rPr>
              <a:t>3</a:t>
            </a:r>
            <a:endParaRPr lang="zh-CN" altLang="en-US" sz="12000">
              <a:solidFill>
                <a:schemeClr val="accent2">
                  <a:lumMod val="75000"/>
                </a:schemeClr>
              </a:solidFill>
              <a:latin typeface="+mj-lt"/>
              <a:cs typeface="Iskoola Pota" panose="020B0502040204020203" pitchFamily="34" charset="0"/>
            </a:endParaRPr>
          </a:p>
        </p:txBody>
      </p:sp>
      <p:sp>
        <p:nvSpPr>
          <p:cNvPr id="17" name="矩形 16"/>
          <p:cNvSpPr/>
          <p:nvPr/>
        </p:nvSpPr>
        <p:spPr>
          <a:xfrm>
            <a:off x="1331640" y="2948390"/>
            <a:ext cx="1342511" cy="2784866"/>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7200" dirty="0" smtClean="0"/>
              <a:t>策略</a:t>
            </a:r>
            <a:endParaRPr lang="zh-CN" altLang="en-US" sz="7200" dirty="0"/>
          </a:p>
        </p:txBody>
      </p:sp>
      <p:sp>
        <p:nvSpPr>
          <p:cNvPr id="21" name="矩形 20"/>
          <p:cNvSpPr/>
          <p:nvPr/>
        </p:nvSpPr>
        <p:spPr>
          <a:xfrm>
            <a:off x="4923246" y="3933056"/>
            <a:ext cx="1354535" cy="18002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5600" smtClean="0"/>
              <a:t>分工</a:t>
            </a:r>
            <a:endParaRPr lang="zh-CN" altLang="en-US" sz="5600" dirty="0"/>
          </a:p>
        </p:txBody>
      </p:sp>
      <p:sp>
        <p:nvSpPr>
          <p:cNvPr id="22" name="矩形 21"/>
          <p:cNvSpPr/>
          <p:nvPr/>
        </p:nvSpPr>
        <p:spPr>
          <a:xfrm>
            <a:off x="3101872" y="3311225"/>
            <a:ext cx="1342511" cy="2422031"/>
          </a:xfrm>
          <a:prstGeom prst="rect">
            <a:avLst/>
          </a:prstGeom>
          <a:solidFill>
            <a:srgbClr val="FFA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6800" dirty="0" smtClean="0"/>
              <a:t>绩效</a:t>
            </a:r>
            <a:endParaRPr lang="zh-CN" altLang="en-US" sz="6800" dirty="0"/>
          </a:p>
        </p:txBody>
      </p:sp>
      <p:sp>
        <p:nvSpPr>
          <p:cNvPr id="5" name="矩形 4"/>
          <p:cNvSpPr/>
          <p:nvPr/>
        </p:nvSpPr>
        <p:spPr>
          <a:xfrm>
            <a:off x="1528670" y="2708921"/>
            <a:ext cx="883090" cy="23947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p>
        </p:txBody>
      </p:sp>
    </p:spTree>
    <p:extLst>
      <p:ext uri="{BB962C8B-B14F-4D97-AF65-F5344CB8AC3E}">
        <p14:creationId xmlns:p14="http://schemas.microsoft.com/office/powerpoint/2010/main" val="19289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21" grpId="0" animBg="1"/>
      <p:bldP spid="2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电装中国：资源分配式人才库</a:t>
            </a:r>
            <a:endParaRPr lang="zh-CN" altLang="en-US"/>
          </a:p>
        </p:txBody>
      </p:sp>
      <p:grpSp>
        <p:nvGrpSpPr>
          <p:cNvPr id="6" name="组合 5"/>
          <p:cNvGrpSpPr/>
          <p:nvPr/>
        </p:nvGrpSpPr>
        <p:grpSpPr>
          <a:xfrm>
            <a:off x="1115616" y="1536975"/>
            <a:ext cx="6408712" cy="4321111"/>
            <a:chOff x="683568" y="1805804"/>
            <a:chExt cx="6408712" cy="4321111"/>
          </a:xfrm>
        </p:grpSpPr>
        <p:pic>
          <p:nvPicPr>
            <p:cNvPr id="8" name="图片 7" descr="屏幕剪辑"/>
            <p:cNvPicPr>
              <a:picLocks noChangeAspect="1"/>
            </p:cNvPicPr>
            <p:nvPr/>
          </p:nvPicPr>
          <p:blipFill rotWithShape="1">
            <a:blip r:embed="rId3">
              <a:clrChange>
                <a:clrFrom>
                  <a:srgbClr val="FBF0B8"/>
                </a:clrFrom>
                <a:clrTo>
                  <a:srgbClr val="FBF0B8">
                    <a:alpha val="0"/>
                  </a:srgbClr>
                </a:clrTo>
              </a:clrChange>
              <a:extLst>
                <a:ext uri="{28A0092B-C50C-407E-A947-70E740481C1C}">
                  <a14:useLocalDpi xmlns:a14="http://schemas.microsoft.com/office/drawing/2010/main" val="0"/>
                </a:ext>
              </a:extLst>
            </a:blip>
            <a:srcRect l="-1097" t="-3254" r="1097" b="3254"/>
            <a:stretch/>
          </p:blipFill>
          <p:spPr>
            <a:xfrm>
              <a:off x="683568" y="1805804"/>
              <a:ext cx="6408712" cy="4321111"/>
            </a:xfrm>
            <a:prstGeom prst="flowChartPreparation">
              <a:avLst/>
            </a:prstGeom>
            <a:ln>
              <a:noFill/>
            </a:ln>
            <a:effectLst>
              <a:softEdge rad="112500"/>
            </a:effectLst>
          </p:spPr>
        </p:pic>
        <p:sp>
          <p:nvSpPr>
            <p:cNvPr id="9" name="矩形 8"/>
            <p:cNvSpPr/>
            <p:nvPr/>
          </p:nvSpPr>
          <p:spPr>
            <a:xfrm rot="1227595">
              <a:off x="5502736" y="4083147"/>
              <a:ext cx="891733" cy="130211"/>
            </a:xfrm>
            <a:prstGeom prst="ellipse">
              <a:avLst/>
            </a:prstGeom>
            <a:solidFill>
              <a:srgbClr val="F3E5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solidFill>
                  <a:srgbClr val="FFAA2D"/>
                </a:solidFill>
              </a:endParaRPr>
            </a:p>
          </p:txBody>
        </p:sp>
        <p:sp>
          <p:nvSpPr>
            <p:cNvPr id="10" name="文本框 9"/>
            <p:cNvSpPr txBox="1"/>
            <p:nvPr/>
          </p:nvSpPr>
          <p:spPr>
            <a:xfrm rot="1432805">
              <a:off x="5616665" y="3916813"/>
              <a:ext cx="1224136" cy="649188"/>
            </a:xfrm>
            <a:prstGeom prst="ellipse">
              <a:avLst/>
            </a:prstGeom>
            <a:noFill/>
            <a:scene3d>
              <a:camera prst="perspectiveBelow"/>
              <a:lightRig rig="threePt" dir="t"/>
            </a:scene3d>
          </p:spPr>
          <p:txBody>
            <a:bodyPr wrap="square" rtlCol="0">
              <a:spAutoFit/>
              <a:sp3d extrusionH="57150">
                <a:bevelT h="25400" prst="softRound"/>
              </a:sp3d>
            </a:bodyPr>
            <a:lstStyle/>
            <a:p>
              <a:pPr algn="ctr"/>
              <a:r>
                <a:rPr lang="zh-CN" altLang="en-US" sz="1200" b="1">
                  <a:solidFill>
                    <a:srgbClr val="FFAA2D"/>
                  </a:solidFill>
                  <a:latin typeface="+mj-ea"/>
                  <a:ea typeface="+mj-ea"/>
                </a:rPr>
                <a:t>分公司</a:t>
              </a:r>
              <a:r>
                <a:rPr lang="en-US" altLang="zh-CN" sz="1200" b="1">
                  <a:solidFill>
                    <a:srgbClr val="FFAA2D"/>
                  </a:solidFill>
                  <a:latin typeface="+mj-ea"/>
                  <a:ea typeface="+mj-ea"/>
                </a:rPr>
                <a:t>A</a:t>
              </a:r>
              <a:endParaRPr lang="zh-CN" altLang="en-US" sz="1200" b="1">
                <a:solidFill>
                  <a:srgbClr val="FFAA2D"/>
                </a:solidFill>
                <a:latin typeface="+mj-ea"/>
                <a:ea typeface="+mj-ea"/>
              </a:endParaRPr>
            </a:p>
            <a:p>
              <a:pPr algn="ctr"/>
              <a:endParaRPr lang="zh-CN" altLang="en-US" sz="1200" b="1">
                <a:latin typeface="+mj-ea"/>
                <a:ea typeface="+mj-ea"/>
              </a:endParaRPr>
            </a:p>
          </p:txBody>
        </p:sp>
        <p:sp>
          <p:nvSpPr>
            <p:cNvPr id="12" name="矩形 11"/>
            <p:cNvSpPr/>
            <p:nvPr/>
          </p:nvSpPr>
          <p:spPr>
            <a:xfrm rot="1227595">
              <a:off x="5454350" y="5226352"/>
              <a:ext cx="542796" cy="202396"/>
            </a:xfrm>
            <a:prstGeom prst="ellipse">
              <a:avLst/>
            </a:prstGeom>
            <a:solidFill>
              <a:srgbClr val="F3E56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solidFill>
                  <a:srgbClr val="FFAA2D"/>
                </a:solidFill>
              </a:endParaRPr>
            </a:p>
          </p:txBody>
        </p:sp>
        <p:sp>
          <p:nvSpPr>
            <p:cNvPr id="11" name="文本框 10"/>
            <p:cNvSpPr txBox="1"/>
            <p:nvPr/>
          </p:nvSpPr>
          <p:spPr>
            <a:xfrm rot="1342774">
              <a:off x="5208428" y="5011149"/>
              <a:ext cx="1224136" cy="649188"/>
            </a:xfrm>
            <a:prstGeom prst="ellipse">
              <a:avLst/>
            </a:prstGeom>
            <a:noFill/>
            <a:scene3d>
              <a:camera prst="perspectiveBelow"/>
              <a:lightRig rig="threePt" dir="t"/>
            </a:scene3d>
          </p:spPr>
          <p:txBody>
            <a:bodyPr wrap="square" rtlCol="0">
              <a:spAutoFit/>
              <a:sp3d extrusionH="57150">
                <a:bevelT h="25400" prst="softRound"/>
              </a:sp3d>
            </a:bodyPr>
            <a:lstStyle/>
            <a:p>
              <a:pPr algn="ctr"/>
              <a:r>
                <a:rPr lang="zh-CN" altLang="en-US" sz="1200" b="1" smtClean="0">
                  <a:solidFill>
                    <a:srgbClr val="FFAA2D"/>
                  </a:solidFill>
                  <a:latin typeface="+mj-ea"/>
                  <a:ea typeface="+mj-ea"/>
                </a:rPr>
                <a:t>分公司</a:t>
              </a:r>
              <a:r>
                <a:rPr lang="en-US" altLang="zh-CN" sz="1200" b="1" smtClean="0">
                  <a:solidFill>
                    <a:srgbClr val="FFAA2D"/>
                  </a:solidFill>
                  <a:latin typeface="+mj-ea"/>
                  <a:ea typeface="+mj-ea"/>
                </a:rPr>
                <a:t>B</a:t>
              </a:r>
              <a:endParaRPr lang="zh-CN" altLang="en-US" sz="1200" b="1">
                <a:solidFill>
                  <a:srgbClr val="FFAA2D"/>
                </a:solidFill>
                <a:latin typeface="+mj-ea"/>
                <a:ea typeface="+mj-ea"/>
              </a:endParaRPr>
            </a:p>
            <a:p>
              <a:pPr algn="ctr"/>
              <a:endParaRPr lang="zh-CN" altLang="en-US" sz="1200" b="1">
                <a:latin typeface="+mj-ea"/>
                <a:ea typeface="+mj-ea"/>
              </a:endParaRPr>
            </a:p>
          </p:txBody>
        </p:sp>
        <p:sp>
          <p:nvSpPr>
            <p:cNvPr id="13" name="矩形 12"/>
            <p:cNvSpPr/>
            <p:nvPr/>
          </p:nvSpPr>
          <p:spPr>
            <a:xfrm rot="21346243">
              <a:off x="4058238" y="4626420"/>
              <a:ext cx="683735" cy="237948"/>
            </a:xfrm>
            <a:prstGeom prst="ellipse">
              <a:avLst/>
            </a:prstGeom>
            <a:solidFill>
              <a:srgbClr val="EEE27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solidFill>
                  <a:srgbClr val="FFAA2D"/>
                </a:solidFill>
              </a:endParaRPr>
            </a:p>
          </p:txBody>
        </p:sp>
        <p:sp>
          <p:nvSpPr>
            <p:cNvPr id="14" name="矩形 13"/>
            <p:cNvSpPr/>
            <p:nvPr/>
          </p:nvSpPr>
          <p:spPr>
            <a:xfrm rot="320363">
              <a:off x="1681246" y="5066791"/>
              <a:ext cx="891733" cy="281356"/>
            </a:xfrm>
            <a:prstGeom prst="ellipse">
              <a:avLst/>
            </a:prstGeom>
            <a:solidFill>
              <a:srgbClr val="F0E7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solidFill>
                  <a:srgbClr val="FFAA2D"/>
                </a:solidFill>
              </a:endParaRPr>
            </a:p>
          </p:txBody>
        </p:sp>
        <p:sp>
          <p:nvSpPr>
            <p:cNvPr id="15" name="文本框 14"/>
            <p:cNvSpPr txBox="1"/>
            <p:nvPr/>
          </p:nvSpPr>
          <p:spPr>
            <a:xfrm rot="153650">
              <a:off x="1727187" y="5011150"/>
              <a:ext cx="1224136" cy="649188"/>
            </a:xfrm>
            <a:prstGeom prst="ellipse">
              <a:avLst/>
            </a:prstGeom>
            <a:noFill/>
            <a:effectLst>
              <a:innerShdw blurRad="63500" dist="50800" dir="13500000">
                <a:prstClr val="black">
                  <a:alpha val="50000"/>
                </a:prstClr>
              </a:innerShdw>
            </a:effectLst>
            <a:scene3d>
              <a:camera prst="perspectiveBelow"/>
              <a:lightRig rig="threePt" dir="t"/>
            </a:scene3d>
            <a:sp3d>
              <a:bevelT prst="slope"/>
            </a:sp3d>
          </p:spPr>
          <p:txBody>
            <a:bodyPr wrap="square" rtlCol="0">
              <a:spAutoFit/>
              <a:sp3d extrusionH="57150">
                <a:bevelT h="25400" prst="softRound"/>
              </a:sp3d>
            </a:bodyPr>
            <a:lstStyle/>
            <a:p>
              <a:pPr algn="ctr"/>
              <a:r>
                <a:rPr lang="zh-CN" altLang="en-US" sz="1200" b="1" smtClean="0">
                  <a:solidFill>
                    <a:srgbClr val="FFAA2D"/>
                  </a:solidFill>
                  <a:latin typeface="+mj-ea"/>
                  <a:ea typeface="+mj-ea"/>
                </a:rPr>
                <a:t>分公司</a:t>
              </a:r>
              <a:r>
                <a:rPr lang="en-US" altLang="zh-CN" sz="1200" b="1">
                  <a:solidFill>
                    <a:srgbClr val="FFAA2D"/>
                  </a:solidFill>
                  <a:latin typeface="+mj-ea"/>
                  <a:ea typeface="+mj-ea"/>
                </a:rPr>
                <a:t>C</a:t>
              </a:r>
              <a:endParaRPr lang="zh-CN" altLang="en-US" sz="1200" b="1">
                <a:solidFill>
                  <a:srgbClr val="FFAA2D"/>
                </a:solidFill>
                <a:latin typeface="+mj-ea"/>
                <a:ea typeface="+mj-ea"/>
              </a:endParaRPr>
            </a:p>
            <a:p>
              <a:pPr algn="ctr"/>
              <a:endParaRPr lang="zh-CN" altLang="en-US" sz="1200" b="1">
                <a:latin typeface="+mj-ea"/>
                <a:ea typeface="+mj-ea"/>
              </a:endParaRPr>
            </a:p>
          </p:txBody>
        </p:sp>
        <p:sp>
          <p:nvSpPr>
            <p:cNvPr id="16" name="矩形 15"/>
            <p:cNvSpPr/>
            <p:nvPr/>
          </p:nvSpPr>
          <p:spPr>
            <a:xfrm rot="1410981">
              <a:off x="1743246" y="4127312"/>
              <a:ext cx="748964" cy="299166"/>
            </a:xfrm>
            <a:prstGeom prst="ellipse">
              <a:avLst/>
            </a:prstGeom>
            <a:solidFill>
              <a:srgbClr val="EEE26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solidFill>
                  <a:srgbClr val="FFAA2D"/>
                </a:solidFill>
              </a:endParaRPr>
            </a:p>
          </p:txBody>
        </p:sp>
      </p:grpSp>
    </p:spTree>
    <p:extLst>
      <p:ext uri="{BB962C8B-B14F-4D97-AF65-F5344CB8AC3E}">
        <p14:creationId xmlns:p14="http://schemas.microsoft.com/office/powerpoint/2010/main" val="38538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mn-ea"/>
                <a:ea typeface="+mn-ea"/>
              </a:rPr>
              <a:t>华为：清洗“人才数据”</a:t>
            </a:r>
            <a:endParaRPr lang="zh-CN" altLang="en-US">
              <a:latin typeface="+mn-ea"/>
              <a:ea typeface="+mn-ea"/>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54387" r="51433" b="26041"/>
          <a:stretch/>
        </p:blipFill>
        <p:spPr>
          <a:xfrm>
            <a:off x="-133934" y="2915072"/>
            <a:ext cx="2686735" cy="696561"/>
          </a:xfrm>
          <a:prstGeom prst="rect">
            <a:avLst/>
          </a:prstGeom>
        </p:spPr>
      </p:pic>
      <p:grpSp>
        <p:nvGrpSpPr>
          <p:cNvPr id="13" name="组合 12"/>
          <p:cNvGrpSpPr/>
          <p:nvPr/>
        </p:nvGrpSpPr>
        <p:grpSpPr>
          <a:xfrm>
            <a:off x="827584" y="1691343"/>
            <a:ext cx="1862347" cy="3290064"/>
            <a:chOff x="1122678" y="1691343"/>
            <a:chExt cx="1862347" cy="3290064"/>
          </a:xfrm>
        </p:grpSpPr>
        <p:grpSp>
          <p:nvGrpSpPr>
            <p:cNvPr id="10" name="组合 9"/>
            <p:cNvGrpSpPr/>
            <p:nvPr/>
          </p:nvGrpSpPr>
          <p:grpSpPr>
            <a:xfrm>
              <a:off x="1122678" y="1691343"/>
              <a:ext cx="1862347" cy="2611564"/>
              <a:chOff x="1122678" y="1691343"/>
              <a:chExt cx="1862347" cy="2611564"/>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914" r="53516" b="58717"/>
              <a:stretch/>
            </p:blipFill>
            <p:spPr>
              <a:xfrm>
                <a:off x="1122678" y="2369843"/>
                <a:ext cx="1860798" cy="576064"/>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18914" r="53516" b="58717"/>
              <a:stretch/>
            </p:blipFill>
            <p:spPr>
              <a:xfrm>
                <a:off x="1124227" y="1691343"/>
                <a:ext cx="1860798" cy="576064"/>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18914" r="53516" b="58717"/>
              <a:stretch/>
            </p:blipFill>
            <p:spPr>
              <a:xfrm>
                <a:off x="1122678" y="3048343"/>
                <a:ext cx="1860798" cy="576064"/>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18914" r="53516" b="58717"/>
              <a:stretch/>
            </p:blipFill>
            <p:spPr>
              <a:xfrm>
                <a:off x="1122678" y="3726843"/>
                <a:ext cx="1860798" cy="576064"/>
              </a:xfrm>
              <a:prstGeom prst="rect">
                <a:avLst/>
              </a:prstGeom>
            </p:spPr>
          </p:pic>
        </p:gr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8914" r="53516" b="58717"/>
            <a:stretch/>
          </p:blipFill>
          <p:spPr>
            <a:xfrm>
              <a:off x="1122678" y="4405343"/>
              <a:ext cx="1860798" cy="576064"/>
            </a:xfrm>
            <a:prstGeom prst="rect">
              <a:avLst/>
            </a:prstGeom>
          </p:spPr>
        </p:pic>
      </p:grpSp>
      <p:grpSp>
        <p:nvGrpSpPr>
          <p:cNvPr id="17" name="组合 16"/>
          <p:cNvGrpSpPr/>
          <p:nvPr/>
        </p:nvGrpSpPr>
        <p:grpSpPr>
          <a:xfrm>
            <a:off x="2843808" y="2369843"/>
            <a:ext cx="1871960" cy="1241790"/>
            <a:chOff x="6887804" y="2660358"/>
            <a:chExt cx="1080120" cy="830453"/>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79147" r="15457" b="89180"/>
            <a:stretch/>
          </p:blipFill>
          <p:spPr>
            <a:xfrm>
              <a:off x="7621452" y="2660358"/>
              <a:ext cx="216024" cy="278641"/>
            </a:xfrm>
            <a:prstGeom prst="rect">
              <a:avLst/>
            </a:prstGeom>
          </p:spPr>
        </p:pic>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18215" t="56446" r="54803" b="26041"/>
            <a:stretch/>
          </p:blipFill>
          <p:spPr>
            <a:xfrm>
              <a:off x="6887804" y="3039757"/>
              <a:ext cx="1080120" cy="451054"/>
            </a:xfrm>
            <a:prstGeom prst="rect">
              <a:avLst/>
            </a:prstGeom>
          </p:spPr>
        </p:pic>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79147" r="15457" b="89180"/>
            <a:stretch/>
          </p:blipFill>
          <p:spPr>
            <a:xfrm>
              <a:off x="7277515" y="2660358"/>
              <a:ext cx="216024" cy="278641"/>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79147" r="15457" b="89180"/>
            <a:stretch/>
          </p:blipFill>
          <p:spPr>
            <a:xfrm>
              <a:off x="6949934" y="2660358"/>
              <a:ext cx="216024" cy="278641"/>
            </a:xfrm>
            <a:prstGeom prst="rect">
              <a:avLst/>
            </a:prstGeom>
          </p:spPr>
        </p:pic>
      </p:grpSp>
      <p:sp>
        <p:nvSpPr>
          <p:cNvPr id="18" name="文本框 6"/>
          <p:cNvSpPr txBox="1"/>
          <p:nvPr/>
        </p:nvSpPr>
        <p:spPr>
          <a:xfrm>
            <a:off x="7092280" y="2564904"/>
            <a:ext cx="1809890" cy="1631216"/>
          </a:xfrm>
          <a:prstGeom prst="rect">
            <a:avLst/>
          </a:prstGeom>
          <a:noFill/>
        </p:spPr>
        <p:txBody>
          <a:bodyPr wrap="square" rtlCol="0">
            <a:spAutoFit/>
          </a:bodyPr>
          <a:lstStyle/>
          <a:p>
            <a:pPr marL="342900" indent="-342900">
              <a:buFont typeface="Wingdings" charset="2"/>
              <a:buChar char="n"/>
            </a:pPr>
            <a:r>
              <a:rPr lang="zh-CN" altLang="en-US" sz="2000" dirty="0" smtClean="0">
                <a:latin typeface="+mn-ea"/>
              </a:rPr>
              <a:t>推荐职位</a:t>
            </a:r>
            <a:endParaRPr lang="en-US" altLang="zh-CN" sz="2000" dirty="0" smtClean="0">
              <a:latin typeface="+mn-ea"/>
            </a:endParaRPr>
          </a:p>
          <a:p>
            <a:pPr marL="342900" indent="-342900">
              <a:buFont typeface="Wingdings" charset="2"/>
              <a:buChar char="n"/>
            </a:pPr>
            <a:endParaRPr lang="en-US" altLang="zh-CN" sz="2000" dirty="0" smtClean="0">
              <a:latin typeface="+mn-ea"/>
            </a:endParaRPr>
          </a:p>
          <a:p>
            <a:pPr marL="342900" indent="-342900">
              <a:buFont typeface="Wingdings" charset="2"/>
              <a:buChar char="n"/>
            </a:pPr>
            <a:endParaRPr lang="zh-CN" altLang="en-US" sz="2000" dirty="0">
              <a:latin typeface="+mn-ea"/>
            </a:endParaRPr>
          </a:p>
          <a:p>
            <a:pPr marL="342900" indent="-342900">
              <a:buFont typeface="Wingdings" charset="2"/>
              <a:buChar char="n"/>
            </a:pPr>
            <a:r>
              <a:rPr lang="zh-CN" altLang="en-US" sz="2000" dirty="0" smtClean="0">
                <a:latin typeface="+mn-ea"/>
              </a:rPr>
              <a:t>定向更新</a:t>
            </a:r>
            <a:endParaRPr lang="zh-CN" altLang="en-US" sz="2000" dirty="0">
              <a:latin typeface="+mn-ea"/>
            </a:endParaRPr>
          </a:p>
          <a:p>
            <a:pPr marL="342900" indent="-342900">
              <a:buFont typeface="Wingdings" charset="2"/>
              <a:buChar char="n"/>
            </a:pPr>
            <a:endParaRPr lang="zh-CN" altLang="en-US" sz="2000" dirty="0">
              <a:latin typeface="+mn-ea"/>
            </a:endParaRPr>
          </a:p>
        </p:txBody>
      </p:sp>
    </p:spTree>
    <p:extLst>
      <p:ext uri="{BB962C8B-B14F-4D97-AF65-F5344CB8AC3E}">
        <p14:creationId xmlns:p14="http://schemas.microsoft.com/office/powerpoint/2010/main" val="27699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63" presetClass="path" presetSubtype="0" accel="50000" decel="50000" fill="hold" nodeType="withEffect">
                                  <p:stCondLst>
                                    <p:cond delay="0"/>
                                  </p:stCondLst>
                                  <p:childTnLst>
                                    <p:animMotion origin="layout" path="M -1.66667E-6 -4.44444E-6 L 0.30486 0.00024 " pathEditMode="relative" rAng="0" ptsTypes="AA">
                                      <p:cBhvr>
                                        <p:cTn id="14" dur="1000" fill="hold"/>
                                        <p:tgtEl>
                                          <p:spTgt spid="6"/>
                                        </p:tgtEl>
                                        <p:attrNameLst>
                                          <p:attrName>ppt_x</p:attrName>
                                          <p:attrName>ppt_y</p:attrName>
                                        </p:attrNameLst>
                                      </p:cBhvr>
                                      <p:rCtr x="15243"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63" presetClass="path" presetSubtype="0" accel="50000" decel="50000" fill="hold" nodeType="withEffect">
                                  <p:stCondLst>
                                    <p:cond delay="0"/>
                                  </p:stCondLst>
                                  <p:childTnLst>
                                    <p:animMotion origin="layout" path="M 1.94444E-6 -1.11111E-6 L 0.27778 0.00347 " pathEditMode="relative" rAng="0" ptsTypes="AA">
                                      <p:cBhvr>
                                        <p:cTn id="21" dur="1000" fill="hold"/>
                                        <p:tgtEl>
                                          <p:spTgt spid="17"/>
                                        </p:tgtEl>
                                        <p:attrNameLst>
                                          <p:attrName>ppt_x</p:attrName>
                                          <p:attrName>ppt_y</p:attrName>
                                        </p:attrNameLst>
                                      </p:cBhvr>
                                      <p:rCtr x="13889"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ea"/>
                <a:ea typeface="+mn-ea"/>
              </a:rPr>
              <a:t>北</a:t>
            </a:r>
            <a:r>
              <a:rPr lang="zh-CN" altLang="en-US" smtClean="0">
                <a:latin typeface="+mn-ea"/>
                <a:ea typeface="+mn-ea"/>
              </a:rPr>
              <a:t>森观点：</a:t>
            </a:r>
            <a:r>
              <a:rPr lang="en-US" altLang="en-US" smtClean="0">
                <a:latin typeface="+mn-ea"/>
                <a:ea typeface="+mn-ea"/>
              </a:rPr>
              <a:t>人才库</a:t>
            </a:r>
            <a:r>
              <a:rPr lang="zh-CN" altLang="en-US" smtClean="0">
                <a:latin typeface="+mn-ea"/>
                <a:ea typeface="+mn-ea"/>
              </a:rPr>
              <a:t>分类定义与区别管理</a:t>
            </a:r>
            <a:endParaRPr lang="zh-CN" altLang="en-US" dirty="0">
              <a:latin typeface="+mn-ea"/>
              <a:ea typeface="+mn-ea"/>
            </a:endParaRPr>
          </a:p>
        </p:txBody>
      </p:sp>
      <p:sp>
        <p:nvSpPr>
          <p:cNvPr id="15" name="六边形 14"/>
          <p:cNvSpPr/>
          <p:nvPr/>
        </p:nvSpPr>
        <p:spPr>
          <a:xfrm>
            <a:off x="2350958" y="3607057"/>
            <a:ext cx="2077026" cy="1766159"/>
          </a:xfrm>
          <a:prstGeom prst="hexagon">
            <a:avLst/>
          </a:prstGeom>
          <a:solidFill>
            <a:srgbClr val="0B4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500" b="1" dirty="0" smtClean="0">
                <a:solidFill>
                  <a:schemeClr val="bg1"/>
                </a:solidFill>
                <a:latin typeface="+mn-ea"/>
                <a:cs typeface="Heiti SC Light"/>
              </a:rPr>
              <a:t>企业</a:t>
            </a:r>
            <a:endParaRPr lang="en-US" altLang="zh-CN" sz="2500" b="1" dirty="0" smtClean="0">
              <a:solidFill>
                <a:schemeClr val="bg1"/>
              </a:solidFill>
              <a:latin typeface="+mn-ea"/>
              <a:cs typeface="Heiti SC Light"/>
            </a:endParaRPr>
          </a:p>
          <a:p>
            <a:pPr algn="ctr"/>
            <a:r>
              <a:rPr lang="zh-CN" altLang="en-US" sz="2500" b="1" dirty="0" smtClean="0">
                <a:solidFill>
                  <a:schemeClr val="bg1"/>
                </a:solidFill>
                <a:latin typeface="+mn-ea"/>
                <a:cs typeface="Heiti SC Light"/>
              </a:rPr>
              <a:t>资源库</a:t>
            </a:r>
            <a:endParaRPr lang="zh-CN" altLang="en-US" sz="2500" b="1" dirty="0">
              <a:solidFill>
                <a:schemeClr val="bg1"/>
              </a:solidFill>
              <a:latin typeface="+mn-ea"/>
              <a:cs typeface="Heiti SC Light"/>
            </a:endParaRPr>
          </a:p>
        </p:txBody>
      </p:sp>
      <p:sp>
        <p:nvSpPr>
          <p:cNvPr id="17" name="六边形 16"/>
          <p:cNvSpPr/>
          <p:nvPr/>
        </p:nvSpPr>
        <p:spPr>
          <a:xfrm>
            <a:off x="404534" y="2538087"/>
            <a:ext cx="2077026" cy="1766159"/>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500" b="1" dirty="0" smtClean="0">
                <a:solidFill>
                  <a:schemeClr val="bg1"/>
                </a:solidFill>
                <a:latin typeface="+mn-ea"/>
                <a:cs typeface="Heiti SC Light"/>
              </a:rPr>
              <a:t>人才池</a:t>
            </a:r>
            <a:endParaRPr lang="zh-CN" altLang="en-US" sz="2500" b="1" dirty="0">
              <a:solidFill>
                <a:schemeClr val="bg1"/>
              </a:solidFill>
              <a:latin typeface="+mn-ea"/>
              <a:cs typeface="Heiti SC Light"/>
            </a:endParaRPr>
          </a:p>
        </p:txBody>
      </p:sp>
      <p:sp>
        <p:nvSpPr>
          <p:cNvPr id="18" name="六边形 17"/>
          <p:cNvSpPr/>
          <p:nvPr/>
        </p:nvSpPr>
        <p:spPr>
          <a:xfrm>
            <a:off x="2350958" y="1531401"/>
            <a:ext cx="2077026" cy="1766159"/>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500" b="1" dirty="0" smtClean="0">
                <a:solidFill>
                  <a:schemeClr val="bg1"/>
                </a:solidFill>
                <a:latin typeface="+mn-ea"/>
                <a:cs typeface="Heiti SC Light"/>
              </a:rPr>
              <a:t>核心</a:t>
            </a:r>
            <a:endParaRPr lang="en-US" altLang="zh-CN" sz="2500" b="1" dirty="0" smtClean="0">
              <a:solidFill>
                <a:schemeClr val="bg1"/>
              </a:solidFill>
              <a:latin typeface="+mn-ea"/>
              <a:cs typeface="Heiti SC Light"/>
            </a:endParaRPr>
          </a:p>
          <a:p>
            <a:pPr algn="ctr"/>
            <a:r>
              <a:rPr lang="zh-CN" altLang="en-US" sz="2500" b="1" dirty="0" smtClean="0">
                <a:solidFill>
                  <a:schemeClr val="bg1"/>
                </a:solidFill>
                <a:latin typeface="+mn-ea"/>
                <a:cs typeface="Heiti SC Light"/>
              </a:rPr>
              <a:t>人才库</a:t>
            </a:r>
            <a:endParaRPr lang="zh-CN" altLang="en-US" sz="2500" b="1" dirty="0">
              <a:solidFill>
                <a:schemeClr val="bg1"/>
              </a:solidFill>
              <a:latin typeface="+mn-ea"/>
              <a:cs typeface="Heiti SC Light"/>
            </a:endParaRPr>
          </a:p>
        </p:txBody>
      </p:sp>
      <p:sp>
        <p:nvSpPr>
          <p:cNvPr id="10" name="文本框 9"/>
          <p:cNvSpPr txBox="1"/>
          <p:nvPr/>
        </p:nvSpPr>
        <p:spPr>
          <a:xfrm>
            <a:off x="4821976" y="2585151"/>
            <a:ext cx="2880320" cy="1708160"/>
          </a:xfrm>
          <a:prstGeom prst="rect">
            <a:avLst/>
          </a:prstGeom>
          <a:noFill/>
        </p:spPr>
        <p:txBody>
          <a:bodyPr wrap="square" rtlCol="0">
            <a:spAutoFit/>
          </a:bodyPr>
          <a:lstStyle/>
          <a:p>
            <a:pPr>
              <a:lnSpc>
                <a:spcPct val="150000"/>
              </a:lnSpc>
            </a:pPr>
            <a:r>
              <a:rPr kumimoji="1" lang="zh-CN" altLang="en-US" sz="1400" dirty="0" smtClean="0">
                <a:latin typeface="+mn-ea"/>
              </a:rPr>
              <a:t>企业资源库</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企业内共享的资源库</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存放无人认领</a:t>
            </a:r>
            <a:r>
              <a:rPr kumimoji="1" lang="en-US" altLang="zh-CN" sz="1400" dirty="0" smtClean="0">
                <a:latin typeface="+mn-ea"/>
              </a:rPr>
              <a:t>/</a:t>
            </a:r>
            <a:r>
              <a:rPr kumimoji="1" lang="zh-CN" altLang="en-US" sz="1400" dirty="0" smtClean="0">
                <a:latin typeface="+mn-ea"/>
              </a:rPr>
              <a:t>淘汰的候选人</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极少维护信息</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按照</a:t>
            </a:r>
            <a:r>
              <a:rPr kumimoji="1" lang="zh-CN" altLang="en-US" sz="1400" smtClean="0">
                <a:latin typeface="+mn-ea"/>
              </a:rPr>
              <a:t>条件</a:t>
            </a:r>
            <a:r>
              <a:rPr kumimoji="1" lang="zh-CN" altLang="en-US" sz="1400" smtClean="0">
                <a:latin typeface="+mn-ea"/>
              </a:rPr>
              <a:t>搜索</a:t>
            </a:r>
            <a:endParaRPr kumimoji="1" lang="en-US" altLang="zh-CN" sz="1400" dirty="0" smtClean="0">
              <a:latin typeface="+mn-ea"/>
            </a:endParaRPr>
          </a:p>
        </p:txBody>
      </p:sp>
      <p:sp>
        <p:nvSpPr>
          <p:cNvPr id="11" name="文本框 10"/>
          <p:cNvSpPr txBox="1"/>
          <p:nvPr/>
        </p:nvSpPr>
        <p:spPr>
          <a:xfrm>
            <a:off x="4821976" y="4313128"/>
            <a:ext cx="4032448" cy="1708160"/>
          </a:xfrm>
          <a:prstGeom prst="rect">
            <a:avLst/>
          </a:prstGeom>
          <a:noFill/>
        </p:spPr>
        <p:txBody>
          <a:bodyPr wrap="square" rtlCol="0">
            <a:spAutoFit/>
          </a:bodyPr>
          <a:lstStyle/>
          <a:p>
            <a:pPr>
              <a:lnSpc>
                <a:spcPct val="150000"/>
              </a:lnSpc>
            </a:pPr>
            <a:r>
              <a:rPr kumimoji="1" lang="zh-CN" altLang="en-US" sz="1400" dirty="0" smtClean="0">
                <a:latin typeface="+mn-ea"/>
              </a:rPr>
              <a:t>核心人才库</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行业牛人或高级管理人才</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一部分未投递过</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关注线下维护关系（用人部门维护为主）</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会关注</a:t>
            </a:r>
            <a:r>
              <a:rPr kumimoji="1" lang="en-US" altLang="zh-CN" sz="1400" dirty="0" smtClean="0">
                <a:latin typeface="+mn-ea"/>
              </a:rPr>
              <a:t>Ta</a:t>
            </a:r>
            <a:r>
              <a:rPr kumimoji="1" lang="zh-CN" altLang="en-US" sz="1400" dirty="0" smtClean="0">
                <a:latin typeface="+mn-ea"/>
              </a:rPr>
              <a:t>的</a:t>
            </a:r>
            <a:r>
              <a:rPr kumimoji="1" lang="en-US" altLang="zh-CN" sz="1400" dirty="0" smtClean="0">
                <a:latin typeface="+mn-ea"/>
              </a:rPr>
              <a:t>SNS</a:t>
            </a:r>
            <a:r>
              <a:rPr kumimoji="1" lang="zh-CN" altLang="en-US" sz="1400" dirty="0" smtClean="0">
                <a:latin typeface="+mn-ea"/>
              </a:rPr>
              <a:t>，一对一沟通较多</a:t>
            </a:r>
            <a:endParaRPr kumimoji="1" lang="en-US" altLang="zh-CN" sz="1400" dirty="0" smtClean="0">
              <a:latin typeface="+mn-ea"/>
            </a:endParaRPr>
          </a:p>
        </p:txBody>
      </p:sp>
      <p:sp>
        <p:nvSpPr>
          <p:cNvPr id="12" name="文本框 11"/>
          <p:cNvSpPr txBox="1"/>
          <p:nvPr/>
        </p:nvSpPr>
        <p:spPr>
          <a:xfrm>
            <a:off x="4788024" y="776146"/>
            <a:ext cx="2880320" cy="2013372"/>
          </a:xfrm>
          <a:prstGeom prst="rect">
            <a:avLst/>
          </a:prstGeom>
          <a:noFill/>
        </p:spPr>
        <p:txBody>
          <a:bodyPr wrap="square" rtlCol="0">
            <a:spAutoFit/>
          </a:bodyPr>
          <a:lstStyle/>
          <a:p>
            <a:pPr>
              <a:lnSpc>
                <a:spcPct val="150000"/>
              </a:lnSpc>
            </a:pPr>
            <a:r>
              <a:rPr kumimoji="1" lang="zh-CN" altLang="en-US" sz="1400" dirty="0" smtClean="0">
                <a:latin typeface="+mn-ea"/>
              </a:rPr>
              <a:t>人才池</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企业内共享</a:t>
            </a:r>
            <a:r>
              <a:rPr kumimoji="1" lang="en-US" altLang="zh-CN" sz="1400" dirty="0" smtClean="0">
                <a:latin typeface="+mn-ea"/>
              </a:rPr>
              <a:t>/</a:t>
            </a:r>
            <a:r>
              <a:rPr kumimoji="1" lang="zh-CN" altLang="en-US" sz="1400" dirty="0" smtClean="0">
                <a:latin typeface="+mn-ea"/>
              </a:rPr>
              <a:t>部分共享人才池</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存放优质候选人</a:t>
            </a:r>
            <a:r>
              <a:rPr kumimoji="1" lang="en-US" altLang="zh-CN" sz="1400" dirty="0" smtClean="0">
                <a:latin typeface="+mn-ea"/>
              </a:rPr>
              <a:t>/</a:t>
            </a:r>
            <a:r>
              <a:rPr kumimoji="1" lang="zh-CN" altLang="en-US" sz="1400" dirty="0" smtClean="0">
                <a:latin typeface="+mn-ea"/>
              </a:rPr>
              <a:t>主动离职员工</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会群发邮件短信维护</a:t>
            </a:r>
            <a:endParaRPr kumimoji="1" lang="en-US" altLang="zh-CN" sz="1400" dirty="0" smtClean="0">
              <a:latin typeface="+mn-ea"/>
            </a:endParaRPr>
          </a:p>
          <a:p>
            <a:pPr marL="285750" indent="-285750">
              <a:lnSpc>
                <a:spcPct val="150000"/>
              </a:lnSpc>
              <a:buFont typeface="Wingdings" charset="2"/>
              <a:buChar char="l"/>
            </a:pPr>
            <a:r>
              <a:rPr kumimoji="1" lang="zh-CN" altLang="en-US" sz="1400" dirty="0" smtClean="0">
                <a:latin typeface="+mn-ea"/>
              </a:rPr>
              <a:t>按照条件搜索使用</a:t>
            </a:r>
            <a:endParaRPr kumimoji="1" lang="en-US" altLang="zh-CN" sz="1400" dirty="0" smtClean="0">
              <a:latin typeface="+mn-ea"/>
            </a:endParaRPr>
          </a:p>
          <a:p>
            <a:pPr marL="285750" indent="-285750">
              <a:lnSpc>
                <a:spcPct val="150000"/>
              </a:lnSpc>
              <a:buFont typeface="Wingdings" charset="2"/>
              <a:buChar char="l"/>
            </a:pPr>
            <a:endParaRPr kumimoji="1" lang="en-US" altLang="zh-CN" sz="1400" dirty="0" smtClean="0">
              <a:latin typeface="+mn-ea"/>
            </a:endParaRPr>
          </a:p>
        </p:txBody>
      </p:sp>
    </p:spTree>
    <p:extLst>
      <p:ext uri="{BB962C8B-B14F-4D97-AF65-F5344CB8AC3E}">
        <p14:creationId xmlns:p14="http://schemas.microsoft.com/office/powerpoint/2010/main" val="12912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latin typeface="+mn-ea"/>
                <a:ea typeface="+mn-ea"/>
              </a:rPr>
              <a:t>人才库恼人</a:t>
            </a:r>
            <a:r>
              <a:rPr kumimoji="1" lang="zh-CN" altLang="en-US" dirty="0" smtClean="0">
                <a:latin typeface="+mn-ea"/>
                <a:ea typeface="+mn-ea"/>
              </a:rPr>
              <a:t>之处</a:t>
            </a:r>
            <a:endParaRPr kumimoji="1" lang="zh-CN" altLang="en-US" dirty="0">
              <a:latin typeface="+mn-ea"/>
              <a:ea typeface="+mn-ea"/>
            </a:endParaRPr>
          </a:p>
        </p:txBody>
      </p:sp>
      <p:sp>
        <p:nvSpPr>
          <p:cNvPr id="5" name="矩形 4"/>
          <p:cNvSpPr/>
          <p:nvPr/>
        </p:nvSpPr>
        <p:spPr>
          <a:xfrm>
            <a:off x="1763688" y="2276872"/>
            <a:ext cx="1800200" cy="18002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800" b="1" dirty="0" smtClean="0">
                <a:solidFill>
                  <a:schemeClr val="bg1"/>
                </a:solidFill>
                <a:latin typeface="+mn-ea"/>
              </a:rPr>
              <a:t>?</a:t>
            </a:r>
            <a:endParaRPr lang="zh-CN" altLang="en-US" sz="13800" b="1">
              <a:solidFill>
                <a:schemeClr val="bg1"/>
              </a:solidFill>
              <a:latin typeface="+mn-ea"/>
            </a:endParaRPr>
          </a:p>
        </p:txBody>
      </p:sp>
      <p:sp>
        <p:nvSpPr>
          <p:cNvPr id="6" name="矩形 5"/>
          <p:cNvSpPr/>
          <p:nvPr/>
        </p:nvSpPr>
        <p:spPr>
          <a:xfrm>
            <a:off x="4196085" y="2132856"/>
            <a:ext cx="144016" cy="648072"/>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b="1" smtClean="0">
              <a:solidFill>
                <a:schemeClr val="tx1">
                  <a:lumMod val="75000"/>
                  <a:lumOff val="25000"/>
                </a:schemeClr>
              </a:solidFill>
              <a:latin typeface="+mn-ea"/>
              <a:cs typeface="Heiti SC Light"/>
            </a:endParaRPr>
          </a:p>
        </p:txBody>
      </p:sp>
      <p:sp>
        <p:nvSpPr>
          <p:cNvPr id="7" name="矩形 6"/>
          <p:cNvSpPr/>
          <p:nvPr/>
        </p:nvSpPr>
        <p:spPr>
          <a:xfrm>
            <a:off x="4187572" y="2914491"/>
            <a:ext cx="144016" cy="648072"/>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b="1" smtClean="0">
              <a:solidFill>
                <a:schemeClr val="tx1">
                  <a:lumMod val="75000"/>
                  <a:lumOff val="25000"/>
                </a:schemeClr>
              </a:solidFill>
              <a:latin typeface="+mn-ea"/>
              <a:cs typeface="Heiti SC Light"/>
            </a:endParaRPr>
          </a:p>
        </p:txBody>
      </p:sp>
      <p:sp>
        <p:nvSpPr>
          <p:cNvPr id="8" name="TextBox 9"/>
          <p:cNvSpPr txBox="1"/>
          <p:nvPr/>
        </p:nvSpPr>
        <p:spPr>
          <a:xfrm>
            <a:off x="4314160" y="2268161"/>
            <a:ext cx="1287532" cy="400110"/>
          </a:xfrm>
          <a:prstGeom prst="rect">
            <a:avLst/>
          </a:prstGeom>
          <a:noFill/>
        </p:spPr>
        <p:txBody>
          <a:bodyPr wrap="none" rtlCol="0">
            <a:spAutoFit/>
          </a:bodyPr>
          <a:lstStyle/>
          <a:p>
            <a:r>
              <a:rPr lang="en-US" altLang="zh-CN" sz="2000" b="1" i="0" dirty="0" smtClean="0">
                <a:solidFill>
                  <a:schemeClr val="tx1">
                    <a:lumMod val="75000"/>
                    <a:lumOff val="25000"/>
                  </a:schemeClr>
                </a:solidFill>
                <a:latin typeface="+mn-ea"/>
                <a:cs typeface="Heiti SC Light"/>
              </a:rPr>
              <a:t> </a:t>
            </a:r>
            <a:r>
              <a:rPr lang="zh-CN" altLang="en-US" sz="2000" b="1" i="0" smtClean="0">
                <a:solidFill>
                  <a:schemeClr val="tx1">
                    <a:lumMod val="75000"/>
                    <a:lumOff val="25000"/>
                  </a:schemeClr>
                </a:solidFill>
                <a:latin typeface="+mn-ea"/>
                <a:cs typeface="Heiti SC Light"/>
              </a:rPr>
              <a:t>过期简历</a:t>
            </a:r>
            <a:endParaRPr lang="zh-CN" altLang="en-US" sz="2000" b="1" i="0" dirty="0" smtClean="0">
              <a:solidFill>
                <a:schemeClr val="tx1">
                  <a:lumMod val="75000"/>
                  <a:lumOff val="25000"/>
                </a:schemeClr>
              </a:solidFill>
              <a:latin typeface="+mn-ea"/>
              <a:cs typeface="Heiti SC Light"/>
            </a:endParaRPr>
          </a:p>
        </p:txBody>
      </p:sp>
      <p:sp>
        <p:nvSpPr>
          <p:cNvPr id="9" name="TextBox 10"/>
          <p:cNvSpPr txBox="1"/>
          <p:nvPr/>
        </p:nvSpPr>
        <p:spPr>
          <a:xfrm>
            <a:off x="4283968" y="3049796"/>
            <a:ext cx="3583032" cy="400110"/>
          </a:xfrm>
          <a:prstGeom prst="rect">
            <a:avLst/>
          </a:prstGeom>
          <a:noFill/>
        </p:spPr>
        <p:txBody>
          <a:bodyPr wrap="none" rtlCol="0">
            <a:spAutoFit/>
          </a:bodyPr>
          <a:lstStyle/>
          <a:p>
            <a:r>
              <a:rPr lang="en-US" altLang="zh-CN" sz="2000" b="1" dirty="0">
                <a:solidFill>
                  <a:schemeClr val="tx1">
                    <a:lumMod val="75000"/>
                    <a:lumOff val="25000"/>
                  </a:schemeClr>
                </a:solidFill>
                <a:latin typeface="+mn-ea"/>
                <a:cs typeface="Heiti SC Light"/>
              </a:rPr>
              <a:t> </a:t>
            </a:r>
            <a:r>
              <a:rPr lang="zh-CN" altLang="en-US" sz="2000" b="1" dirty="0" smtClean="0">
                <a:solidFill>
                  <a:schemeClr val="tx1">
                    <a:lumMod val="75000"/>
                    <a:lumOff val="25000"/>
                  </a:schemeClr>
                </a:solidFill>
                <a:latin typeface="+mn-ea"/>
                <a:cs typeface="Heiti SC Light"/>
              </a:rPr>
              <a:t>投递历史和面试评价信息不全</a:t>
            </a:r>
            <a:endParaRPr lang="zh-CN" altLang="en-US" sz="2000" b="1" i="0" dirty="0" smtClean="0">
              <a:solidFill>
                <a:schemeClr val="tx1">
                  <a:lumMod val="75000"/>
                  <a:lumOff val="25000"/>
                </a:schemeClr>
              </a:solidFill>
              <a:latin typeface="+mn-ea"/>
              <a:cs typeface="Heiti SC Light"/>
            </a:endParaRPr>
          </a:p>
        </p:txBody>
      </p:sp>
      <p:sp>
        <p:nvSpPr>
          <p:cNvPr id="10" name="矩形 9"/>
          <p:cNvSpPr/>
          <p:nvPr/>
        </p:nvSpPr>
        <p:spPr>
          <a:xfrm>
            <a:off x="4187572" y="3706579"/>
            <a:ext cx="144016" cy="648072"/>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b="1" smtClean="0">
              <a:solidFill>
                <a:schemeClr val="tx1">
                  <a:lumMod val="75000"/>
                  <a:lumOff val="25000"/>
                </a:schemeClr>
              </a:solidFill>
              <a:latin typeface="+mn-ea"/>
              <a:cs typeface="Heiti SC Light"/>
            </a:endParaRPr>
          </a:p>
        </p:txBody>
      </p:sp>
      <p:sp>
        <p:nvSpPr>
          <p:cNvPr id="11" name="TextBox 10"/>
          <p:cNvSpPr txBox="1"/>
          <p:nvPr/>
        </p:nvSpPr>
        <p:spPr>
          <a:xfrm>
            <a:off x="4360619" y="3841884"/>
            <a:ext cx="2236510" cy="400110"/>
          </a:xfrm>
          <a:prstGeom prst="rect">
            <a:avLst/>
          </a:prstGeom>
          <a:noFill/>
        </p:spPr>
        <p:txBody>
          <a:bodyPr wrap="none" rtlCol="0">
            <a:spAutoFit/>
          </a:bodyPr>
          <a:lstStyle/>
          <a:p>
            <a:r>
              <a:rPr lang="zh-CN" altLang="en-US" sz="2000" b="1" i="0" dirty="0" smtClean="0">
                <a:solidFill>
                  <a:schemeClr val="tx1">
                    <a:lumMod val="75000"/>
                    <a:lumOff val="25000"/>
                  </a:schemeClr>
                </a:solidFill>
                <a:latin typeface="+mn-ea"/>
                <a:cs typeface="Heiti SC Light"/>
              </a:rPr>
              <a:t>搜索查找信息麻烦</a:t>
            </a:r>
          </a:p>
        </p:txBody>
      </p:sp>
    </p:spTree>
    <p:extLst>
      <p:ext uri="{BB962C8B-B14F-4D97-AF65-F5344CB8AC3E}">
        <p14:creationId xmlns:p14="http://schemas.microsoft.com/office/powerpoint/2010/main" val="42365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54455" y="2369198"/>
            <a:ext cx="5669873" cy="3868114"/>
            <a:chOff x="0" y="642245"/>
            <a:chExt cx="9810750" cy="6210300"/>
          </a:xfrm>
        </p:grpSpPr>
        <p:pic>
          <p:nvPicPr>
            <p:cNvPr id="13" name="图片 12"/>
            <p:cNvPicPr>
              <a:picLocks noChangeAspect="1"/>
            </p:cNvPicPr>
            <p:nvPr/>
          </p:nvPicPr>
          <p:blipFill>
            <a:blip r:embed="rId3"/>
            <a:stretch>
              <a:fillRect/>
            </a:stretch>
          </p:blipFill>
          <p:spPr>
            <a:xfrm>
              <a:off x="19050" y="2347220"/>
              <a:ext cx="9791700" cy="4505325"/>
            </a:xfrm>
            <a:prstGeom prst="rect">
              <a:avLst/>
            </a:prstGeom>
          </p:spPr>
        </p:pic>
        <p:pic>
          <p:nvPicPr>
            <p:cNvPr id="14" name="图片 13"/>
            <p:cNvPicPr>
              <a:picLocks noChangeAspect="1"/>
            </p:cNvPicPr>
            <p:nvPr/>
          </p:nvPicPr>
          <p:blipFill>
            <a:blip r:embed="rId4"/>
            <a:stretch>
              <a:fillRect/>
            </a:stretch>
          </p:blipFill>
          <p:spPr>
            <a:xfrm>
              <a:off x="0" y="642245"/>
              <a:ext cx="9810750" cy="1704974"/>
            </a:xfrm>
            <a:prstGeom prst="rect">
              <a:avLst/>
            </a:prstGeom>
          </p:spPr>
        </p:pic>
      </p:grpSp>
      <p:sp>
        <p:nvSpPr>
          <p:cNvPr id="2" name="标题 1"/>
          <p:cNvSpPr>
            <a:spLocks noGrp="1"/>
          </p:cNvSpPr>
          <p:nvPr>
            <p:ph type="title"/>
          </p:nvPr>
        </p:nvSpPr>
        <p:spPr>
          <a:xfrm>
            <a:off x="406449" y="836712"/>
            <a:ext cx="8353424" cy="720724"/>
          </a:xfrm>
        </p:spPr>
        <p:txBody>
          <a:bodyPr/>
          <a:lstStyle/>
          <a:p>
            <a:pPr algn="ctr"/>
            <a:r>
              <a:rPr kumimoji="1" lang="zh-CN" altLang="en-US" smtClean="0">
                <a:latin typeface="+mn-ea"/>
                <a:ea typeface="+mn-ea"/>
              </a:rPr>
              <a:t>人才库建设、化繁为简</a:t>
            </a:r>
            <a:endParaRPr kumimoji="1" lang="zh-CN" altLang="en-US">
              <a:latin typeface="+mn-ea"/>
              <a:ea typeface="+mn-ea"/>
            </a:endParaRPr>
          </a:p>
        </p:txBody>
      </p:sp>
      <p:sp>
        <p:nvSpPr>
          <p:cNvPr id="5" name="标题 1"/>
          <p:cNvSpPr txBox="1">
            <a:spLocks/>
          </p:cNvSpPr>
          <p:nvPr/>
        </p:nvSpPr>
        <p:spPr>
          <a:xfrm>
            <a:off x="0" y="0"/>
            <a:ext cx="3419872" cy="476672"/>
          </a:xfrm>
          <a:prstGeom prst="rect">
            <a:avLst/>
          </a:prstGeom>
          <a:solidFill>
            <a:srgbClr val="C00000"/>
          </a:solidFill>
        </p:spPr>
        <p:txBody>
          <a:bodyPr vert="horz" lIns="91440" tIns="45720" rIns="91440" bIns="45720" rtlCol="0" anchor="ctr">
            <a:noAutofit/>
          </a:bodyPr>
          <a:lstStyle>
            <a:lvl1pPr marL="0" algn="l" defTabSz="914400" rtl="0" eaLnBrk="1" latinLnBrk="0" hangingPunct="1">
              <a:spcBef>
                <a:spcPct val="0"/>
              </a:spcBef>
              <a:buNone/>
              <a:defRPr lang="zh-CN" altLang="en-US" sz="3200" b="1" kern="1200">
                <a:solidFill>
                  <a:srgbClr val="C00000"/>
                </a:solidFill>
                <a:latin typeface="微软雅黑" pitchFamily="34" charset="-122"/>
                <a:ea typeface="微软雅黑" pitchFamily="34" charset="-122"/>
                <a:cs typeface="+mj-cs"/>
              </a:defRPr>
            </a:lvl1pPr>
          </a:lstStyle>
          <a:p>
            <a:pPr algn="ctr"/>
            <a:r>
              <a:rPr lang="zh-CN" altLang="en-US" sz="1800" dirty="0" smtClean="0">
                <a:solidFill>
                  <a:schemeClr val="bg1"/>
                </a:solidFill>
                <a:latin typeface="+mn-ea"/>
                <a:ea typeface="+mn-ea"/>
              </a:rPr>
              <a:t>北森招聘管理系统解决方案</a:t>
            </a:r>
            <a:endParaRPr lang="zh-CN" altLang="en-US" sz="1800" dirty="0">
              <a:solidFill>
                <a:schemeClr val="bg1"/>
              </a:solidFill>
              <a:latin typeface="+mn-ea"/>
              <a:ea typeface="+mn-ea"/>
            </a:endParaRPr>
          </a:p>
        </p:txBody>
      </p:sp>
      <p:sp>
        <p:nvSpPr>
          <p:cNvPr id="6" name="标题 1"/>
          <p:cNvSpPr txBox="1">
            <a:spLocks/>
          </p:cNvSpPr>
          <p:nvPr/>
        </p:nvSpPr>
        <p:spPr>
          <a:xfrm>
            <a:off x="755576" y="1484784"/>
            <a:ext cx="7632848" cy="720724"/>
          </a:xfrm>
          <a:prstGeom prst="rect">
            <a:avLst/>
          </a:prstGeom>
        </p:spPr>
        <p:txBody>
          <a:bodyPr/>
          <a:lstStyle>
            <a:lvl1pPr algn="l" defTabSz="914400" rtl="0" eaLnBrk="1" latinLnBrk="0" hangingPunct="1">
              <a:spcBef>
                <a:spcPct val="0"/>
              </a:spcBef>
              <a:buNone/>
              <a:defRPr sz="2800" b="1" kern="1200">
                <a:solidFill>
                  <a:schemeClr val="tx1"/>
                </a:solidFill>
                <a:latin typeface="Heiti SC Light"/>
                <a:ea typeface="Heiti SC Light"/>
                <a:cs typeface="Heiti SC Light"/>
              </a:defRPr>
            </a:lvl1pPr>
          </a:lstStyle>
          <a:p>
            <a:pPr algn="ctr"/>
            <a:r>
              <a:rPr kumimoji="1" lang="zh-CN" altLang="en-US" sz="1600" dirty="0" smtClean="0">
                <a:latin typeface="+mn-ea"/>
                <a:ea typeface="+mn-ea"/>
              </a:rPr>
              <a:t>收取各渠道简历，自动归档至职位，解析保存成可以搜索的</a:t>
            </a:r>
            <a:r>
              <a:rPr kumimoji="1" lang="zh-CN" altLang="en-US" sz="1600" smtClean="0">
                <a:latin typeface="+mn-ea"/>
                <a:ea typeface="+mn-ea"/>
              </a:rPr>
              <a:t>信息，</a:t>
            </a:r>
            <a:endParaRPr kumimoji="1" lang="zh-CN" altLang="en-US" sz="1600" dirty="0">
              <a:latin typeface="+mn-ea"/>
              <a:ea typeface="+mn-ea"/>
            </a:endParaRPr>
          </a:p>
        </p:txBody>
      </p:sp>
      <p:grpSp>
        <p:nvGrpSpPr>
          <p:cNvPr id="10" name="组合 9"/>
          <p:cNvGrpSpPr/>
          <p:nvPr/>
        </p:nvGrpSpPr>
        <p:grpSpPr>
          <a:xfrm>
            <a:off x="179512" y="2139863"/>
            <a:ext cx="1848304" cy="784830"/>
            <a:chOff x="210366" y="2216964"/>
            <a:chExt cx="1848304" cy="784830"/>
          </a:xfrm>
        </p:grpSpPr>
        <p:grpSp>
          <p:nvGrpSpPr>
            <p:cNvPr id="15" name="组 21"/>
            <p:cNvGrpSpPr/>
            <p:nvPr/>
          </p:nvGrpSpPr>
          <p:grpSpPr>
            <a:xfrm>
              <a:off x="1424110" y="2636912"/>
              <a:ext cx="634560" cy="144016"/>
              <a:chOff x="409048" y="2087868"/>
              <a:chExt cx="634560" cy="144016"/>
            </a:xfrm>
          </p:grpSpPr>
          <p:cxnSp>
            <p:nvCxnSpPr>
              <p:cNvPr id="16" name="直线连接符 19"/>
              <p:cNvCxnSpPr/>
              <p:nvPr/>
            </p:nvCxnSpPr>
            <p:spPr>
              <a:xfrm>
                <a:off x="409048" y="2159876"/>
                <a:ext cx="576064"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17" name="椭圆 16"/>
              <p:cNvSpPr/>
              <p:nvPr/>
            </p:nvSpPr>
            <p:spPr>
              <a:xfrm>
                <a:off x="899592" y="2087868"/>
                <a:ext cx="144016" cy="144016"/>
              </a:xfrm>
              <a:prstGeom prst="ellipse">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1600" dirty="0">
                  <a:latin typeface="+mn-ea"/>
                </a:endParaRPr>
              </a:p>
            </p:txBody>
          </p:sp>
        </p:grpSp>
        <p:sp>
          <p:nvSpPr>
            <p:cNvPr id="27" name="文本框 26"/>
            <p:cNvSpPr txBox="1"/>
            <p:nvPr/>
          </p:nvSpPr>
          <p:spPr>
            <a:xfrm>
              <a:off x="210366" y="2216964"/>
              <a:ext cx="1296144" cy="784830"/>
            </a:xfrm>
            <a:prstGeom prst="rect">
              <a:avLst/>
            </a:prstGeom>
            <a:noFill/>
          </p:spPr>
          <p:txBody>
            <a:bodyPr wrap="square" rtlCol="0">
              <a:spAutoFit/>
            </a:bodyPr>
            <a:lstStyle/>
            <a:p>
              <a:pPr>
                <a:lnSpc>
                  <a:spcPct val="150000"/>
                </a:lnSpc>
              </a:pPr>
              <a:r>
                <a:rPr kumimoji="1" lang="zh-CN" altLang="en-US" sz="1000" b="1" dirty="0" smtClean="0">
                  <a:latin typeface="+mn-ea"/>
                  <a:cs typeface="Heiti SC Light"/>
                </a:rPr>
                <a:t>建多个人才库</a:t>
              </a:r>
              <a:endParaRPr kumimoji="1" lang="en-US" altLang="zh-CN" sz="1000" b="1" dirty="0" smtClean="0">
                <a:latin typeface="+mn-ea"/>
                <a:cs typeface="Heiti SC Light"/>
              </a:endParaRPr>
            </a:p>
            <a:p>
              <a:pPr marL="171450" indent="-171450">
                <a:lnSpc>
                  <a:spcPct val="150000"/>
                </a:lnSpc>
                <a:buFont typeface="Arial"/>
                <a:buChar char="•"/>
              </a:pPr>
              <a:r>
                <a:rPr kumimoji="1" lang="zh-CN" altLang="en-US" sz="1000" dirty="0" smtClean="0">
                  <a:latin typeface="+mn-ea"/>
                  <a:cs typeface="Heiti SC Light"/>
                </a:rPr>
                <a:t>将人才分库存放</a:t>
              </a:r>
              <a:endParaRPr kumimoji="1" lang="en-US" altLang="zh-CN" sz="1000" dirty="0" smtClean="0">
                <a:latin typeface="+mn-ea"/>
                <a:cs typeface="Heiti SC Light"/>
              </a:endParaRPr>
            </a:p>
            <a:p>
              <a:pPr marL="171450" indent="-171450">
                <a:lnSpc>
                  <a:spcPct val="150000"/>
                </a:lnSpc>
                <a:buFont typeface="Arial"/>
                <a:buChar char="•"/>
              </a:pPr>
              <a:r>
                <a:rPr kumimoji="1" lang="zh-CN" altLang="en-US" sz="1000" dirty="0" smtClean="0">
                  <a:latin typeface="+mn-ea"/>
                  <a:cs typeface="Heiti SC Light"/>
                </a:rPr>
                <a:t>简历直</a:t>
              </a:r>
              <a:r>
                <a:rPr kumimoji="1" lang="zh-CN" altLang="en-US" sz="1000" smtClean="0">
                  <a:latin typeface="+mn-ea"/>
                  <a:cs typeface="Heiti SC Light"/>
                </a:rPr>
                <a:t>投人才库</a:t>
              </a:r>
              <a:endParaRPr kumimoji="1" lang="zh-CN" altLang="en-US" sz="1050" dirty="0">
                <a:latin typeface="+mn-ea"/>
                <a:cs typeface="Heiti SC Light"/>
              </a:endParaRPr>
            </a:p>
          </p:txBody>
        </p:sp>
      </p:grpSp>
      <p:grpSp>
        <p:nvGrpSpPr>
          <p:cNvPr id="11" name="组合 10"/>
          <p:cNvGrpSpPr/>
          <p:nvPr/>
        </p:nvGrpSpPr>
        <p:grpSpPr>
          <a:xfrm>
            <a:off x="190600" y="3007664"/>
            <a:ext cx="1813712" cy="784830"/>
            <a:chOff x="251520" y="3472298"/>
            <a:chExt cx="1813712" cy="784830"/>
          </a:xfrm>
        </p:grpSpPr>
        <p:grpSp>
          <p:nvGrpSpPr>
            <p:cNvPr id="21" name="组 25"/>
            <p:cNvGrpSpPr/>
            <p:nvPr/>
          </p:nvGrpSpPr>
          <p:grpSpPr>
            <a:xfrm>
              <a:off x="1430672" y="3586526"/>
              <a:ext cx="634560" cy="144016"/>
              <a:chOff x="409048" y="2087868"/>
              <a:chExt cx="634560" cy="144016"/>
            </a:xfrm>
          </p:grpSpPr>
          <p:cxnSp>
            <p:nvCxnSpPr>
              <p:cNvPr id="22" name="直线连接符 26"/>
              <p:cNvCxnSpPr/>
              <p:nvPr/>
            </p:nvCxnSpPr>
            <p:spPr>
              <a:xfrm>
                <a:off x="409048" y="2159876"/>
                <a:ext cx="576064"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23" name="椭圆 22"/>
              <p:cNvSpPr/>
              <p:nvPr/>
            </p:nvSpPr>
            <p:spPr>
              <a:xfrm>
                <a:off x="899592" y="2087868"/>
                <a:ext cx="144016" cy="144016"/>
              </a:xfrm>
              <a:prstGeom prst="ellipse">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1600" dirty="0">
                  <a:latin typeface="+mn-ea"/>
                </a:endParaRPr>
              </a:p>
            </p:txBody>
          </p:sp>
        </p:grpSp>
        <p:sp>
          <p:nvSpPr>
            <p:cNvPr id="28" name="文本框 27"/>
            <p:cNvSpPr txBox="1"/>
            <p:nvPr/>
          </p:nvSpPr>
          <p:spPr>
            <a:xfrm>
              <a:off x="251520" y="3472298"/>
              <a:ext cx="1440160" cy="784830"/>
            </a:xfrm>
            <a:prstGeom prst="rect">
              <a:avLst/>
            </a:prstGeom>
            <a:noFill/>
          </p:spPr>
          <p:txBody>
            <a:bodyPr wrap="square" rtlCol="0">
              <a:spAutoFit/>
            </a:bodyPr>
            <a:lstStyle/>
            <a:p>
              <a:pPr>
                <a:lnSpc>
                  <a:spcPct val="150000"/>
                </a:lnSpc>
              </a:pPr>
              <a:r>
                <a:rPr kumimoji="1" lang="zh-CN" altLang="en-US" sz="1000" b="1" smtClean="0">
                  <a:latin typeface="+mn-ea"/>
                  <a:cs typeface="Heiti SC Light"/>
                </a:rPr>
                <a:t>资源共享</a:t>
              </a:r>
              <a:endParaRPr kumimoji="1" lang="en-US" altLang="zh-CN" sz="1000" dirty="0" smtClean="0">
                <a:latin typeface="+mn-ea"/>
                <a:cs typeface="Heiti SC Light"/>
              </a:endParaRPr>
            </a:p>
            <a:p>
              <a:pPr marL="171450" indent="-171450">
                <a:lnSpc>
                  <a:spcPct val="150000"/>
                </a:lnSpc>
                <a:buFont typeface="Arial"/>
                <a:buChar char="•"/>
              </a:pPr>
              <a:r>
                <a:rPr kumimoji="1" lang="zh-CN" altLang="en-US" sz="1000" smtClean="0">
                  <a:latin typeface="+mn-ea"/>
                  <a:cs typeface="Heiti SC Light"/>
                </a:rPr>
                <a:t>资源分享规则</a:t>
              </a:r>
              <a:endParaRPr kumimoji="1" lang="en-US" altLang="zh-CN" sz="1000" smtClean="0">
                <a:latin typeface="+mn-ea"/>
                <a:cs typeface="Heiti SC Light"/>
              </a:endParaRPr>
            </a:p>
            <a:p>
              <a:pPr marL="171450" indent="-171450">
                <a:lnSpc>
                  <a:spcPct val="150000"/>
                </a:lnSpc>
                <a:buFont typeface="Arial"/>
                <a:buChar char="•"/>
              </a:pPr>
              <a:r>
                <a:rPr kumimoji="1" lang="zh-CN" altLang="en-US" sz="1000" smtClean="0">
                  <a:latin typeface="+mn-ea"/>
                  <a:cs typeface="Heiti SC Light"/>
                </a:rPr>
                <a:t>按组、人实现共享</a:t>
              </a:r>
              <a:endParaRPr kumimoji="1" lang="zh-CN" altLang="en-US" sz="1050" dirty="0">
                <a:latin typeface="+mn-ea"/>
                <a:cs typeface="Heiti SC Light"/>
              </a:endParaRPr>
            </a:p>
          </p:txBody>
        </p:sp>
      </p:grpSp>
      <p:grpSp>
        <p:nvGrpSpPr>
          <p:cNvPr id="12" name="组合 11"/>
          <p:cNvGrpSpPr/>
          <p:nvPr/>
        </p:nvGrpSpPr>
        <p:grpSpPr>
          <a:xfrm>
            <a:off x="7236296" y="4005064"/>
            <a:ext cx="2160240" cy="819455"/>
            <a:chOff x="7236296" y="4005064"/>
            <a:chExt cx="2160240" cy="819455"/>
          </a:xfrm>
        </p:grpSpPr>
        <p:grpSp>
          <p:nvGrpSpPr>
            <p:cNvPr id="30" name="组 34"/>
            <p:cNvGrpSpPr/>
            <p:nvPr/>
          </p:nvGrpSpPr>
          <p:grpSpPr>
            <a:xfrm rot="10800000">
              <a:off x="7236296" y="4149080"/>
              <a:ext cx="634560" cy="144016"/>
              <a:chOff x="409048" y="2087868"/>
              <a:chExt cx="634560" cy="144016"/>
            </a:xfrm>
          </p:grpSpPr>
          <p:cxnSp>
            <p:nvCxnSpPr>
              <p:cNvPr id="31" name="直线连接符 35"/>
              <p:cNvCxnSpPr/>
              <p:nvPr/>
            </p:nvCxnSpPr>
            <p:spPr>
              <a:xfrm>
                <a:off x="409048" y="2159876"/>
                <a:ext cx="576064"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32" name="椭圆 31"/>
              <p:cNvSpPr/>
              <p:nvPr/>
            </p:nvSpPr>
            <p:spPr>
              <a:xfrm>
                <a:off x="899592" y="2087868"/>
                <a:ext cx="144016" cy="144016"/>
              </a:xfrm>
              <a:prstGeom prst="ellipse">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1600" dirty="0">
                  <a:latin typeface="+mn-ea"/>
                </a:endParaRPr>
              </a:p>
            </p:txBody>
          </p:sp>
        </p:grpSp>
        <p:sp>
          <p:nvSpPr>
            <p:cNvPr id="33" name="文本框 32"/>
            <p:cNvSpPr txBox="1"/>
            <p:nvPr/>
          </p:nvSpPr>
          <p:spPr>
            <a:xfrm>
              <a:off x="7884368" y="4005064"/>
              <a:ext cx="1512168" cy="819455"/>
            </a:xfrm>
            <a:prstGeom prst="rect">
              <a:avLst/>
            </a:prstGeom>
            <a:noFill/>
          </p:spPr>
          <p:txBody>
            <a:bodyPr wrap="square" rtlCol="0">
              <a:spAutoFit/>
            </a:bodyPr>
            <a:lstStyle/>
            <a:p>
              <a:pPr>
                <a:lnSpc>
                  <a:spcPct val="150000"/>
                </a:lnSpc>
              </a:pPr>
              <a:r>
                <a:rPr kumimoji="1" lang="zh-CN" altLang="en-US" sz="1050" b="1" dirty="0" smtClean="0">
                  <a:latin typeface="+mn-ea"/>
                  <a:cs typeface="Heiti SC Light"/>
                </a:rPr>
                <a:t>标签</a:t>
              </a:r>
              <a:endParaRPr kumimoji="1" lang="en-US" altLang="zh-CN" sz="1050" b="1" dirty="0" smtClean="0">
                <a:latin typeface="+mn-ea"/>
                <a:cs typeface="Heiti SC Light"/>
              </a:endParaRPr>
            </a:p>
            <a:p>
              <a:pPr marL="171450" indent="-171450">
                <a:lnSpc>
                  <a:spcPct val="150000"/>
                </a:lnSpc>
                <a:buFont typeface="Arial"/>
                <a:buChar char="•"/>
              </a:pPr>
              <a:r>
                <a:rPr kumimoji="1" lang="zh-CN" altLang="en-US" sz="1050" dirty="0" smtClean="0">
                  <a:latin typeface="+mn-ea"/>
                  <a:cs typeface="Heiti SC Light"/>
                </a:rPr>
                <a:t>打标签容易</a:t>
              </a:r>
              <a:endParaRPr kumimoji="1" lang="en-US" altLang="zh-CN" sz="1050" dirty="0" smtClean="0">
                <a:latin typeface="+mn-ea"/>
                <a:cs typeface="Heiti SC Light"/>
              </a:endParaRPr>
            </a:p>
            <a:p>
              <a:pPr marL="171450" indent="-171450">
                <a:lnSpc>
                  <a:spcPct val="150000"/>
                </a:lnSpc>
                <a:buFont typeface="Arial"/>
                <a:buChar char="•"/>
              </a:pPr>
              <a:r>
                <a:rPr kumimoji="1" lang="zh-CN" altLang="en-US" sz="1050" dirty="0" smtClean="0">
                  <a:latin typeface="+mn-ea"/>
                  <a:cs typeface="Heiti SC Light"/>
                </a:rPr>
                <a:t>搜索容易</a:t>
              </a:r>
              <a:endParaRPr kumimoji="1" lang="en-US" altLang="zh-CN" sz="1050" dirty="0" smtClean="0">
                <a:latin typeface="+mn-ea"/>
                <a:cs typeface="Heiti SC Light"/>
              </a:endParaRPr>
            </a:p>
          </p:txBody>
        </p:sp>
      </p:grpSp>
    </p:spTree>
    <p:extLst>
      <p:ext uri="{BB962C8B-B14F-4D97-AF65-F5344CB8AC3E}">
        <p14:creationId xmlns:p14="http://schemas.microsoft.com/office/powerpoint/2010/main" val="27894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986662" y="2105489"/>
            <a:ext cx="5669873" cy="3868114"/>
            <a:chOff x="0" y="642245"/>
            <a:chExt cx="9810750" cy="6210300"/>
          </a:xfrm>
        </p:grpSpPr>
        <p:pic>
          <p:nvPicPr>
            <p:cNvPr id="36" name="图片 35"/>
            <p:cNvPicPr>
              <a:picLocks noChangeAspect="1"/>
            </p:cNvPicPr>
            <p:nvPr/>
          </p:nvPicPr>
          <p:blipFill>
            <a:blip r:embed="rId3"/>
            <a:stretch>
              <a:fillRect/>
            </a:stretch>
          </p:blipFill>
          <p:spPr>
            <a:xfrm>
              <a:off x="19050" y="2347220"/>
              <a:ext cx="9791700" cy="4505325"/>
            </a:xfrm>
            <a:prstGeom prst="rect">
              <a:avLst/>
            </a:prstGeom>
          </p:spPr>
        </p:pic>
        <p:pic>
          <p:nvPicPr>
            <p:cNvPr id="37" name="图片 36"/>
            <p:cNvPicPr>
              <a:picLocks noChangeAspect="1"/>
            </p:cNvPicPr>
            <p:nvPr/>
          </p:nvPicPr>
          <p:blipFill>
            <a:blip r:embed="rId4"/>
            <a:stretch>
              <a:fillRect/>
            </a:stretch>
          </p:blipFill>
          <p:spPr>
            <a:xfrm>
              <a:off x="0" y="642245"/>
              <a:ext cx="9810750" cy="1704974"/>
            </a:xfrm>
            <a:prstGeom prst="rect">
              <a:avLst/>
            </a:prstGeom>
          </p:spPr>
        </p:pic>
      </p:grpSp>
      <p:sp>
        <p:nvSpPr>
          <p:cNvPr id="5" name="标题 1"/>
          <p:cNvSpPr txBox="1">
            <a:spLocks/>
          </p:cNvSpPr>
          <p:nvPr/>
        </p:nvSpPr>
        <p:spPr>
          <a:xfrm>
            <a:off x="0" y="0"/>
            <a:ext cx="3419872" cy="476672"/>
          </a:xfrm>
          <a:prstGeom prst="rect">
            <a:avLst/>
          </a:prstGeom>
          <a:solidFill>
            <a:srgbClr val="C00000"/>
          </a:solidFill>
        </p:spPr>
        <p:txBody>
          <a:bodyPr vert="horz" lIns="91440" tIns="45720" rIns="91440" bIns="45720" rtlCol="0" anchor="ctr">
            <a:noAutofit/>
          </a:bodyPr>
          <a:lstStyle>
            <a:lvl1pPr marL="0" algn="l" defTabSz="914400" rtl="0" eaLnBrk="1" latinLnBrk="0" hangingPunct="1">
              <a:spcBef>
                <a:spcPct val="0"/>
              </a:spcBef>
              <a:buNone/>
              <a:defRPr lang="zh-CN" altLang="en-US" sz="3200" b="1" kern="1200">
                <a:solidFill>
                  <a:srgbClr val="C00000"/>
                </a:solidFill>
                <a:latin typeface="微软雅黑" pitchFamily="34" charset="-122"/>
                <a:ea typeface="微软雅黑" pitchFamily="34" charset="-122"/>
                <a:cs typeface="+mj-cs"/>
              </a:defRPr>
            </a:lvl1pPr>
          </a:lstStyle>
          <a:p>
            <a:pPr algn="ctr"/>
            <a:r>
              <a:rPr lang="zh-CN" altLang="en-US" sz="1800" dirty="0" smtClean="0">
                <a:solidFill>
                  <a:schemeClr val="bg1"/>
                </a:solidFill>
                <a:latin typeface="+mn-ea"/>
                <a:ea typeface="+mn-ea"/>
              </a:rPr>
              <a:t>北森招聘管理系统解决方案</a:t>
            </a:r>
            <a:endParaRPr lang="zh-CN" altLang="en-US" sz="1800" dirty="0">
              <a:solidFill>
                <a:schemeClr val="bg1"/>
              </a:solidFill>
              <a:latin typeface="+mn-ea"/>
              <a:ea typeface="+mn-ea"/>
            </a:endParaRPr>
          </a:p>
        </p:txBody>
      </p:sp>
      <p:sp>
        <p:nvSpPr>
          <p:cNvPr id="6" name="标题 1"/>
          <p:cNvSpPr txBox="1">
            <a:spLocks/>
          </p:cNvSpPr>
          <p:nvPr/>
        </p:nvSpPr>
        <p:spPr>
          <a:xfrm>
            <a:off x="2411760" y="620044"/>
            <a:ext cx="4104456" cy="720724"/>
          </a:xfrm>
          <a:prstGeom prst="rect">
            <a:avLst/>
          </a:prstGeom>
        </p:spPr>
        <p:txBody>
          <a:bodyPr/>
          <a:lstStyle>
            <a:lvl1pPr algn="l" defTabSz="914400" rtl="0" eaLnBrk="1" latinLnBrk="0" hangingPunct="1">
              <a:spcBef>
                <a:spcPct val="0"/>
              </a:spcBef>
              <a:buNone/>
              <a:defRPr sz="2800" b="1" kern="1200">
                <a:solidFill>
                  <a:schemeClr val="tx1"/>
                </a:solidFill>
                <a:latin typeface="Heiti SC Light"/>
                <a:ea typeface="Heiti SC Light"/>
                <a:cs typeface="Heiti SC Light"/>
              </a:defRPr>
            </a:lvl1pPr>
          </a:lstStyle>
          <a:p>
            <a:pPr algn="ctr"/>
            <a:r>
              <a:rPr kumimoji="1" lang="zh-CN" altLang="en-US" dirty="0" smtClean="0">
                <a:latin typeface="+mn-ea"/>
                <a:ea typeface="+mn-ea"/>
              </a:rPr>
              <a:t>活跃人才库</a:t>
            </a:r>
            <a:endParaRPr kumimoji="1" lang="zh-CN" altLang="en-US" dirty="0">
              <a:latin typeface="+mn-ea"/>
              <a:ea typeface="+mn-ea"/>
            </a:endParaRPr>
          </a:p>
        </p:txBody>
      </p:sp>
      <p:sp>
        <p:nvSpPr>
          <p:cNvPr id="7" name="标题 1"/>
          <p:cNvSpPr txBox="1">
            <a:spLocks/>
          </p:cNvSpPr>
          <p:nvPr/>
        </p:nvSpPr>
        <p:spPr>
          <a:xfrm>
            <a:off x="755576" y="1196108"/>
            <a:ext cx="7632848" cy="720724"/>
          </a:xfrm>
          <a:prstGeom prst="rect">
            <a:avLst/>
          </a:prstGeom>
        </p:spPr>
        <p:txBody>
          <a:bodyPr/>
          <a:lstStyle>
            <a:lvl1pPr algn="l" defTabSz="914400" rtl="0" eaLnBrk="1" latinLnBrk="0" hangingPunct="1">
              <a:spcBef>
                <a:spcPct val="0"/>
              </a:spcBef>
              <a:buNone/>
              <a:defRPr sz="2800" b="1" kern="1200">
                <a:solidFill>
                  <a:schemeClr val="tx1"/>
                </a:solidFill>
                <a:latin typeface="Heiti SC Light"/>
                <a:ea typeface="Heiti SC Light"/>
                <a:cs typeface="Heiti SC Light"/>
              </a:defRPr>
            </a:lvl1pPr>
          </a:lstStyle>
          <a:p>
            <a:pPr algn="ctr"/>
            <a:r>
              <a:rPr kumimoji="1" lang="zh-CN" altLang="en-US" sz="1600">
                <a:latin typeface="+mn-ea"/>
                <a:ea typeface="+mn-ea"/>
              </a:rPr>
              <a:t>自动查重合</a:t>
            </a:r>
            <a:r>
              <a:rPr kumimoji="1" lang="zh-CN" altLang="en-US" sz="1600" smtClean="0">
                <a:latin typeface="+mn-ea"/>
                <a:ea typeface="+mn-ea"/>
              </a:rPr>
              <a:t>并，全程纪录，多方位了解，定期清洗数据、激活沉睡用户</a:t>
            </a:r>
            <a:endParaRPr kumimoji="1" lang="zh-CN" altLang="en-US" sz="1600" dirty="0">
              <a:latin typeface="+mn-ea"/>
              <a:ea typeface="+mn-ea"/>
            </a:endParaRPr>
          </a:p>
        </p:txBody>
      </p:sp>
      <p:grpSp>
        <p:nvGrpSpPr>
          <p:cNvPr id="12" name="组合 11"/>
          <p:cNvGrpSpPr/>
          <p:nvPr/>
        </p:nvGrpSpPr>
        <p:grpSpPr>
          <a:xfrm>
            <a:off x="304096" y="3137567"/>
            <a:ext cx="1813712" cy="1015663"/>
            <a:chOff x="251520" y="3472298"/>
            <a:chExt cx="1813712" cy="1015663"/>
          </a:xfrm>
        </p:grpSpPr>
        <p:grpSp>
          <p:nvGrpSpPr>
            <p:cNvPr id="26" name="组 25"/>
            <p:cNvGrpSpPr/>
            <p:nvPr/>
          </p:nvGrpSpPr>
          <p:grpSpPr>
            <a:xfrm>
              <a:off x="1430672" y="3586526"/>
              <a:ext cx="634560" cy="144016"/>
              <a:chOff x="409048" y="2087868"/>
              <a:chExt cx="634560" cy="144016"/>
            </a:xfrm>
          </p:grpSpPr>
          <p:cxnSp>
            <p:nvCxnSpPr>
              <p:cNvPr id="27" name="直线连接符 26"/>
              <p:cNvCxnSpPr/>
              <p:nvPr/>
            </p:nvCxnSpPr>
            <p:spPr>
              <a:xfrm>
                <a:off x="409048" y="2159876"/>
                <a:ext cx="576064"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28" name="椭圆 27"/>
              <p:cNvSpPr/>
              <p:nvPr/>
            </p:nvSpPr>
            <p:spPr>
              <a:xfrm>
                <a:off x="899592" y="2087868"/>
                <a:ext cx="144016" cy="144016"/>
              </a:xfrm>
              <a:prstGeom prst="ellipse">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1600" dirty="0">
                  <a:latin typeface="+mn-ea"/>
                </a:endParaRPr>
              </a:p>
            </p:txBody>
          </p:sp>
        </p:grpSp>
        <p:sp>
          <p:nvSpPr>
            <p:cNvPr id="33" name="文本框 32"/>
            <p:cNvSpPr txBox="1"/>
            <p:nvPr/>
          </p:nvSpPr>
          <p:spPr>
            <a:xfrm>
              <a:off x="251520" y="3472298"/>
              <a:ext cx="1440160" cy="1015663"/>
            </a:xfrm>
            <a:prstGeom prst="rect">
              <a:avLst/>
            </a:prstGeom>
            <a:noFill/>
          </p:spPr>
          <p:txBody>
            <a:bodyPr wrap="square" rtlCol="0">
              <a:spAutoFit/>
            </a:bodyPr>
            <a:lstStyle/>
            <a:p>
              <a:pPr>
                <a:lnSpc>
                  <a:spcPct val="150000"/>
                </a:lnSpc>
              </a:pPr>
              <a:r>
                <a:rPr kumimoji="1" lang="zh-CN" altLang="en-US" sz="1000" b="1" dirty="0" smtClean="0">
                  <a:latin typeface="+mn-ea"/>
                  <a:cs typeface="Heiti SC Light"/>
                </a:rPr>
                <a:t>人才数据清洗</a:t>
              </a:r>
              <a:endParaRPr kumimoji="1" lang="en-US" altLang="zh-CN" sz="1000" b="1" dirty="0" smtClean="0">
                <a:latin typeface="+mn-ea"/>
                <a:cs typeface="Heiti SC Light"/>
              </a:endParaRPr>
            </a:p>
            <a:p>
              <a:pPr marL="171450" indent="-171450">
                <a:lnSpc>
                  <a:spcPct val="150000"/>
                </a:lnSpc>
                <a:buFont typeface="Arial"/>
                <a:buChar char="•"/>
              </a:pPr>
              <a:r>
                <a:rPr kumimoji="1" lang="zh-CN" altLang="en-US" sz="1000" dirty="0" smtClean="0">
                  <a:latin typeface="+mn-ea"/>
                  <a:cs typeface="Heiti SC Light"/>
                </a:rPr>
                <a:t>邀请更新简历</a:t>
              </a:r>
              <a:endParaRPr kumimoji="1" lang="en-US" altLang="zh-CN" sz="1000" dirty="0" smtClean="0">
                <a:latin typeface="+mn-ea"/>
                <a:cs typeface="Heiti SC Light"/>
              </a:endParaRPr>
            </a:p>
            <a:p>
              <a:pPr marL="171450" indent="-171450">
                <a:lnSpc>
                  <a:spcPct val="150000"/>
                </a:lnSpc>
                <a:buFont typeface="Arial"/>
                <a:buChar char="•"/>
              </a:pPr>
              <a:r>
                <a:rPr kumimoji="1" lang="zh-CN" altLang="en-US" sz="1000" dirty="0" smtClean="0">
                  <a:latin typeface="+mn-ea"/>
                  <a:cs typeface="Heiti SC Light"/>
                </a:rPr>
                <a:t>邀请投递新职位</a:t>
              </a:r>
              <a:endParaRPr kumimoji="1" lang="en-US" altLang="zh-CN" sz="1000" dirty="0" smtClean="0">
                <a:latin typeface="+mn-ea"/>
                <a:cs typeface="Heiti SC Light"/>
              </a:endParaRPr>
            </a:p>
            <a:p>
              <a:pPr marL="171450" indent="-171450">
                <a:lnSpc>
                  <a:spcPct val="150000"/>
                </a:lnSpc>
                <a:buFont typeface="Arial"/>
                <a:buChar char="•"/>
              </a:pPr>
              <a:r>
                <a:rPr kumimoji="1" lang="zh-CN" altLang="en-US" sz="1000" dirty="0" smtClean="0">
                  <a:latin typeface="+mn-ea"/>
                  <a:cs typeface="Heiti SC Light"/>
                </a:rPr>
                <a:t>邮件短信</a:t>
              </a:r>
              <a:r>
                <a:rPr kumimoji="1" lang="zh-CN" altLang="en-US" sz="1000" smtClean="0">
                  <a:latin typeface="+mn-ea"/>
                  <a:cs typeface="Heiti SC Light"/>
                </a:rPr>
                <a:t>维护关系</a:t>
              </a:r>
              <a:endParaRPr kumimoji="1" lang="zh-CN" altLang="en-US" sz="1050" dirty="0">
                <a:latin typeface="+mn-ea"/>
                <a:cs typeface="Heiti SC Light"/>
              </a:endParaRPr>
            </a:p>
          </p:txBody>
        </p:sp>
      </p:grpSp>
      <p:grpSp>
        <p:nvGrpSpPr>
          <p:cNvPr id="8" name="组合 7"/>
          <p:cNvGrpSpPr/>
          <p:nvPr/>
        </p:nvGrpSpPr>
        <p:grpSpPr>
          <a:xfrm>
            <a:off x="304096" y="4784086"/>
            <a:ext cx="1807150" cy="784830"/>
            <a:chOff x="251520" y="4768442"/>
            <a:chExt cx="1807150" cy="784830"/>
          </a:xfrm>
        </p:grpSpPr>
        <p:grpSp>
          <p:nvGrpSpPr>
            <p:cNvPr id="23" name="组 22"/>
            <p:cNvGrpSpPr/>
            <p:nvPr/>
          </p:nvGrpSpPr>
          <p:grpSpPr>
            <a:xfrm>
              <a:off x="1424110" y="4882670"/>
              <a:ext cx="634560" cy="144016"/>
              <a:chOff x="409048" y="2087868"/>
              <a:chExt cx="634560" cy="144016"/>
            </a:xfrm>
          </p:grpSpPr>
          <p:cxnSp>
            <p:nvCxnSpPr>
              <p:cNvPr id="24" name="直线连接符 23"/>
              <p:cNvCxnSpPr/>
              <p:nvPr/>
            </p:nvCxnSpPr>
            <p:spPr>
              <a:xfrm>
                <a:off x="409048" y="2159876"/>
                <a:ext cx="576064"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25" name="椭圆 24"/>
              <p:cNvSpPr/>
              <p:nvPr/>
            </p:nvSpPr>
            <p:spPr>
              <a:xfrm>
                <a:off x="899592" y="2087868"/>
                <a:ext cx="144016" cy="144016"/>
              </a:xfrm>
              <a:prstGeom prst="ellipse">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1600" dirty="0">
                  <a:latin typeface="+mn-ea"/>
                </a:endParaRPr>
              </a:p>
            </p:txBody>
          </p:sp>
        </p:grpSp>
        <p:sp>
          <p:nvSpPr>
            <p:cNvPr id="34" name="文本框 33"/>
            <p:cNvSpPr txBox="1"/>
            <p:nvPr/>
          </p:nvSpPr>
          <p:spPr>
            <a:xfrm>
              <a:off x="251520" y="4768442"/>
              <a:ext cx="1512168" cy="784830"/>
            </a:xfrm>
            <a:prstGeom prst="rect">
              <a:avLst/>
            </a:prstGeom>
            <a:noFill/>
          </p:spPr>
          <p:txBody>
            <a:bodyPr wrap="square" rtlCol="0">
              <a:spAutoFit/>
            </a:bodyPr>
            <a:lstStyle/>
            <a:p>
              <a:pPr>
                <a:lnSpc>
                  <a:spcPct val="150000"/>
                </a:lnSpc>
              </a:pPr>
              <a:r>
                <a:rPr kumimoji="1" lang="zh-CN" altLang="en-US" sz="1000" b="1" dirty="0" smtClean="0">
                  <a:latin typeface="+mn-ea"/>
                  <a:cs typeface="Heiti SC Light"/>
                </a:rPr>
                <a:t>候选人信息</a:t>
              </a:r>
              <a:endParaRPr kumimoji="1" lang="en-US" altLang="zh-CN" sz="1000" b="1" dirty="0" smtClean="0">
                <a:latin typeface="+mn-ea"/>
                <a:cs typeface="Heiti SC Light"/>
              </a:endParaRPr>
            </a:p>
            <a:p>
              <a:pPr marL="171450" indent="-171450">
                <a:lnSpc>
                  <a:spcPct val="150000"/>
                </a:lnSpc>
                <a:buFont typeface="Arial"/>
                <a:buChar char="•"/>
              </a:pPr>
              <a:r>
                <a:rPr kumimoji="1" lang="zh-CN" altLang="en-US" sz="1000" dirty="0" smtClean="0">
                  <a:latin typeface="+mn-ea"/>
                  <a:cs typeface="Heiti SC Light"/>
                </a:rPr>
                <a:t>完整投递历史</a:t>
              </a:r>
              <a:endParaRPr kumimoji="1" lang="en-US" altLang="zh-CN" sz="1000" dirty="0" smtClean="0">
                <a:latin typeface="+mn-ea"/>
                <a:cs typeface="Heiti SC Light"/>
              </a:endParaRPr>
            </a:p>
            <a:p>
              <a:pPr marL="171450" indent="-171450">
                <a:lnSpc>
                  <a:spcPct val="150000"/>
                </a:lnSpc>
                <a:buFont typeface="Arial"/>
                <a:buChar char="•"/>
              </a:pPr>
              <a:r>
                <a:rPr kumimoji="1" lang="zh-CN" altLang="en-US" sz="1000" dirty="0" smtClean="0">
                  <a:latin typeface="+mn-ea"/>
                  <a:cs typeface="Heiti SC Light"/>
                </a:rPr>
                <a:t>面试测评</a:t>
              </a:r>
              <a:r>
                <a:rPr kumimoji="1" lang="en-US" altLang="zh-CN" sz="1000" smtClean="0">
                  <a:latin typeface="+mn-ea"/>
                  <a:cs typeface="Heiti SC Light"/>
                </a:rPr>
                <a:t>offer</a:t>
              </a:r>
              <a:r>
                <a:rPr kumimoji="1" lang="zh-CN" altLang="en-US" sz="1000" smtClean="0">
                  <a:latin typeface="+mn-ea"/>
                  <a:cs typeface="Heiti SC Light"/>
                </a:rPr>
                <a:t>情况</a:t>
              </a:r>
              <a:endParaRPr kumimoji="1" lang="en-US" altLang="zh-CN" sz="1000" dirty="0" smtClean="0">
                <a:latin typeface="+mn-ea"/>
                <a:cs typeface="Heiti SC Light"/>
              </a:endParaRPr>
            </a:p>
          </p:txBody>
        </p:sp>
      </p:grpSp>
      <p:grpSp>
        <p:nvGrpSpPr>
          <p:cNvPr id="2" name="组合 1"/>
          <p:cNvGrpSpPr/>
          <p:nvPr/>
        </p:nvGrpSpPr>
        <p:grpSpPr>
          <a:xfrm>
            <a:off x="5364088" y="1385409"/>
            <a:ext cx="3960440" cy="1035479"/>
            <a:chOff x="5364088" y="1844824"/>
            <a:chExt cx="3960440" cy="1035479"/>
          </a:xfrm>
        </p:grpSpPr>
        <p:grpSp>
          <p:nvGrpSpPr>
            <p:cNvPr id="18" name="组 17"/>
            <p:cNvGrpSpPr/>
            <p:nvPr/>
          </p:nvGrpSpPr>
          <p:grpSpPr>
            <a:xfrm>
              <a:off x="5364088" y="1844824"/>
              <a:ext cx="1728192" cy="820936"/>
              <a:chOff x="6732240" y="2492896"/>
              <a:chExt cx="1728192" cy="820936"/>
            </a:xfrm>
          </p:grpSpPr>
          <p:pic>
            <p:nvPicPr>
              <p:cNvPr id="13" name="图片 12"/>
              <p:cNvPicPr>
                <a:picLocks noChangeAspect="1"/>
              </p:cNvPicPr>
              <p:nvPr/>
            </p:nvPicPr>
            <p:blipFill>
              <a:blip r:embed="rId5" cstate="print"/>
              <a:stretch>
                <a:fillRect/>
              </a:stretch>
            </p:blipFill>
            <p:spPr>
              <a:xfrm>
                <a:off x="6732240" y="2492896"/>
                <a:ext cx="820936" cy="820936"/>
              </a:xfrm>
              <a:prstGeom prst="rect">
                <a:avLst/>
              </a:prstGeom>
            </p:spPr>
          </p:pic>
          <p:pic>
            <p:nvPicPr>
              <p:cNvPr id="14" name="图片 13"/>
              <p:cNvPicPr>
                <a:picLocks noChangeAspect="1"/>
              </p:cNvPicPr>
              <p:nvPr/>
            </p:nvPicPr>
            <p:blipFill>
              <a:blip r:embed="rId6" cstate="print"/>
              <a:stretch>
                <a:fillRect/>
              </a:stretch>
            </p:blipFill>
            <p:spPr>
              <a:xfrm>
                <a:off x="7308304" y="2708920"/>
                <a:ext cx="405904" cy="405904"/>
              </a:xfrm>
              <a:prstGeom prst="rect">
                <a:avLst/>
              </a:prstGeom>
            </p:spPr>
          </p:pic>
          <p:pic>
            <p:nvPicPr>
              <p:cNvPr id="15" name="图片 14"/>
              <p:cNvPicPr>
                <a:picLocks noChangeAspect="1"/>
              </p:cNvPicPr>
              <p:nvPr/>
            </p:nvPicPr>
            <p:blipFill>
              <a:blip r:embed="rId7" cstate="print"/>
              <a:stretch>
                <a:fillRect/>
              </a:stretch>
            </p:blipFill>
            <p:spPr>
              <a:xfrm>
                <a:off x="7668344" y="2708920"/>
                <a:ext cx="432048" cy="432048"/>
              </a:xfrm>
              <a:prstGeom prst="rect">
                <a:avLst/>
              </a:prstGeom>
            </p:spPr>
          </p:pic>
          <p:pic>
            <p:nvPicPr>
              <p:cNvPr id="16" name="图片 15"/>
              <p:cNvPicPr>
                <a:picLocks noChangeAspect="1"/>
              </p:cNvPicPr>
              <p:nvPr/>
            </p:nvPicPr>
            <p:blipFill>
              <a:blip r:embed="rId8" cstate="print"/>
              <a:stretch>
                <a:fillRect/>
              </a:stretch>
            </p:blipFill>
            <p:spPr>
              <a:xfrm>
                <a:off x="8100392" y="2749178"/>
                <a:ext cx="360040" cy="360040"/>
              </a:xfrm>
              <a:prstGeom prst="rect">
                <a:avLst/>
              </a:prstGeom>
              <a:ln>
                <a:solidFill>
                  <a:schemeClr val="tx1">
                    <a:lumMod val="25000"/>
                    <a:lumOff val="75000"/>
                  </a:schemeClr>
                </a:solidFill>
              </a:ln>
            </p:spPr>
          </p:pic>
        </p:grpSp>
        <p:grpSp>
          <p:nvGrpSpPr>
            <p:cNvPr id="29" name="组 28"/>
            <p:cNvGrpSpPr/>
            <p:nvPr/>
          </p:nvGrpSpPr>
          <p:grpSpPr>
            <a:xfrm rot="10800000">
              <a:off x="7177800" y="2204864"/>
              <a:ext cx="634560" cy="144016"/>
              <a:chOff x="409048" y="2087868"/>
              <a:chExt cx="634560" cy="144016"/>
            </a:xfrm>
          </p:grpSpPr>
          <p:cxnSp>
            <p:nvCxnSpPr>
              <p:cNvPr id="30" name="直线连接符 29"/>
              <p:cNvCxnSpPr/>
              <p:nvPr/>
            </p:nvCxnSpPr>
            <p:spPr>
              <a:xfrm>
                <a:off x="409048" y="2159876"/>
                <a:ext cx="576064"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31" name="椭圆 30"/>
              <p:cNvSpPr/>
              <p:nvPr/>
            </p:nvSpPr>
            <p:spPr>
              <a:xfrm>
                <a:off x="899592" y="2087868"/>
                <a:ext cx="144016" cy="144016"/>
              </a:xfrm>
              <a:prstGeom prst="ellipse">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1600" dirty="0">
                  <a:latin typeface="+mn-ea"/>
                </a:endParaRPr>
              </a:p>
            </p:txBody>
          </p:sp>
        </p:grpSp>
        <p:sp>
          <p:nvSpPr>
            <p:cNvPr id="39" name="文本框 38"/>
            <p:cNvSpPr txBox="1"/>
            <p:nvPr/>
          </p:nvSpPr>
          <p:spPr>
            <a:xfrm>
              <a:off x="7812360" y="2060848"/>
              <a:ext cx="1512168" cy="819455"/>
            </a:xfrm>
            <a:prstGeom prst="rect">
              <a:avLst/>
            </a:prstGeom>
            <a:noFill/>
          </p:spPr>
          <p:txBody>
            <a:bodyPr wrap="square" rtlCol="0">
              <a:spAutoFit/>
            </a:bodyPr>
            <a:lstStyle/>
            <a:p>
              <a:pPr>
                <a:lnSpc>
                  <a:spcPct val="150000"/>
                </a:lnSpc>
              </a:pPr>
              <a:r>
                <a:rPr kumimoji="1" lang="zh-CN" altLang="en-US" sz="1050" b="1" dirty="0" smtClean="0">
                  <a:latin typeface="+mn-ea"/>
                  <a:cs typeface="Heiti SC Light"/>
                </a:rPr>
                <a:t>社会化动态</a:t>
              </a:r>
              <a:endParaRPr kumimoji="1" lang="en-US" altLang="zh-CN" sz="1050" b="1" dirty="0" smtClean="0">
                <a:latin typeface="+mn-ea"/>
                <a:cs typeface="Heiti SC Light"/>
              </a:endParaRPr>
            </a:p>
            <a:p>
              <a:pPr marL="171450" indent="-171450">
                <a:lnSpc>
                  <a:spcPct val="150000"/>
                </a:lnSpc>
                <a:buFont typeface="Arial"/>
                <a:buChar char="•"/>
              </a:pPr>
              <a:r>
                <a:rPr kumimoji="1" lang="zh-CN" altLang="en-US" sz="1050" dirty="0" smtClean="0">
                  <a:latin typeface="+mn-ea"/>
                  <a:cs typeface="Heiti SC Light"/>
                </a:rPr>
                <a:t>主动掌握动态</a:t>
              </a:r>
              <a:endParaRPr kumimoji="1" lang="en-US" altLang="zh-CN" sz="1050" dirty="0" smtClean="0">
                <a:latin typeface="+mn-ea"/>
                <a:cs typeface="Heiti SC Light"/>
              </a:endParaRPr>
            </a:p>
            <a:p>
              <a:pPr marL="171450" indent="-171450">
                <a:lnSpc>
                  <a:spcPct val="150000"/>
                </a:lnSpc>
                <a:buFont typeface="Arial"/>
                <a:buChar char="•"/>
              </a:pPr>
              <a:r>
                <a:rPr kumimoji="1" lang="zh-CN" altLang="en-US" sz="1050" dirty="0" smtClean="0">
                  <a:latin typeface="+mn-ea"/>
                  <a:cs typeface="Heiti SC Light"/>
                </a:rPr>
                <a:t>职业动向</a:t>
              </a:r>
              <a:endParaRPr kumimoji="1" lang="en-US" altLang="zh-CN" sz="1050" dirty="0" smtClean="0">
                <a:latin typeface="+mn-ea"/>
                <a:cs typeface="Heiti SC Light"/>
              </a:endParaRPr>
            </a:p>
          </p:txBody>
        </p:sp>
      </p:grpSp>
    </p:spTree>
    <p:extLst>
      <p:ext uri="{BB962C8B-B14F-4D97-AF65-F5344CB8AC3E}">
        <p14:creationId xmlns:p14="http://schemas.microsoft.com/office/powerpoint/2010/main" val="1386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395288" y="1869015"/>
            <a:ext cx="8280400" cy="4562475"/>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CECEEF"/>
              </a:solidFill>
              <a:ea typeface="宋体" pitchFamily="2" charset="-122"/>
            </a:endParaRPr>
          </a:p>
        </p:txBody>
      </p:sp>
      <p:sp>
        <p:nvSpPr>
          <p:cNvPr id="12" name="矩形 11"/>
          <p:cNvSpPr/>
          <p:nvPr/>
        </p:nvSpPr>
        <p:spPr bwMode="auto">
          <a:xfrm>
            <a:off x="395288" y="960960"/>
            <a:ext cx="8280400" cy="6096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600" b="1" dirty="0">
                <a:latin typeface="微软雅黑" pitchFamily="34" charset="-122"/>
                <a:ea typeface="微软雅黑" pitchFamily="34" charset="-122"/>
              </a:rPr>
              <a:t>业务目标 </a:t>
            </a:r>
            <a:r>
              <a:rPr lang="en-US" altLang="zh-CN" sz="3600" b="1" dirty="0">
                <a:latin typeface="微软雅黑" pitchFamily="34" charset="-122"/>
                <a:ea typeface="微软雅黑" pitchFamily="34" charset="-122"/>
              </a:rPr>
              <a:t>Business Goals</a:t>
            </a:r>
            <a:endParaRPr lang="zh-CN" altLang="en-US" sz="3600" b="1" dirty="0">
              <a:latin typeface="微软雅黑" pitchFamily="34" charset="-122"/>
              <a:ea typeface="微软雅黑" pitchFamily="34" charset="-122"/>
            </a:endParaRPr>
          </a:p>
        </p:txBody>
      </p:sp>
      <p:grpSp>
        <p:nvGrpSpPr>
          <p:cNvPr id="2" name="组合 1"/>
          <p:cNvGrpSpPr/>
          <p:nvPr/>
        </p:nvGrpSpPr>
        <p:grpSpPr>
          <a:xfrm>
            <a:off x="804863" y="1710260"/>
            <a:ext cx="1628775" cy="4254500"/>
            <a:chOff x="804863" y="2118117"/>
            <a:chExt cx="1628775" cy="4254500"/>
          </a:xfrm>
        </p:grpSpPr>
        <p:sp>
          <p:nvSpPr>
            <p:cNvPr id="8" name="矩形 7"/>
            <p:cNvSpPr/>
            <p:nvPr/>
          </p:nvSpPr>
          <p:spPr bwMode="auto">
            <a:xfrm>
              <a:off x="804863" y="2429267"/>
              <a:ext cx="1628775" cy="676275"/>
            </a:xfrm>
            <a:prstGeom prst="rect">
              <a:avLst/>
            </a:prstGeom>
            <a:solidFill>
              <a:srgbClr val="56A3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smtClean="0">
                  <a:latin typeface="微软雅黑" pitchFamily="34" charset="-122"/>
                  <a:ea typeface="微软雅黑" pitchFamily="34" charset="-122"/>
                </a:rPr>
                <a:t>评价标准</a:t>
              </a:r>
              <a:endParaRPr lang="zh-CN" altLang="en-US" b="1" dirty="0">
                <a:latin typeface="微软雅黑" pitchFamily="34" charset="-122"/>
                <a:ea typeface="微软雅黑" pitchFamily="34" charset="-122"/>
              </a:endParaRPr>
            </a:p>
          </p:txBody>
        </p:sp>
        <p:sp>
          <p:nvSpPr>
            <p:cNvPr id="13" name="燕尾形 12"/>
            <p:cNvSpPr/>
            <p:nvPr/>
          </p:nvSpPr>
          <p:spPr bwMode="auto">
            <a:xfrm rot="5400000">
              <a:off x="1497012" y="1992705"/>
              <a:ext cx="219075" cy="4699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18" name="矩形 17"/>
            <p:cNvSpPr/>
            <p:nvPr/>
          </p:nvSpPr>
          <p:spPr bwMode="auto">
            <a:xfrm>
              <a:off x="804863" y="3194442"/>
              <a:ext cx="566737" cy="31781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zh-CN" altLang="en-US" b="1" dirty="0" smtClean="0">
                  <a:latin typeface="微软雅黑" pitchFamily="34" charset="-122"/>
                  <a:ea typeface="微软雅黑" pitchFamily="34" charset="-122"/>
                </a:rPr>
                <a:t>胜任力模型</a:t>
              </a:r>
              <a:endParaRPr lang="zh-CN" altLang="en-US" b="1" dirty="0">
                <a:latin typeface="微软雅黑" pitchFamily="34" charset="-122"/>
                <a:ea typeface="微软雅黑" pitchFamily="34" charset="-122"/>
              </a:endParaRPr>
            </a:p>
          </p:txBody>
        </p:sp>
        <p:sp>
          <p:nvSpPr>
            <p:cNvPr id="19" name="矩形 18"/>
            <p:cNvSpPr/>
            <p:nvPr/>
          </p:nvSpPr>
          <p:spPr bwMode="auto">
            <a:xfrm>
              <a:off x="1441450" y="3194442"/>
              <a:ext cx="992188" cy="744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smtClean="0">
                  <a:latin typeface="微软雅黑" pitchFamily="34" charset="-122"/>
                  <a:ea typeface="微软雅黑" pitchFamily="34" charset="-122"/>
                </a:rPr>
                <a:t>工具</a:t>
              </a:r>
              <a:endParaRPr lang="zh-CN" altLang="en-US" b="1" dirty="0">
                <a:latin typeface="微软雅黑" pitchFamily="34" charset="-122"/>
                <a:ea typeface="微软雅黑" pitchFamily="34" charset="-122"/>
              </a:endParaRPr>
            </a:p>
          </p:txBody>
        </p:sp>
        <p:sp>
          <p:nvSpPr>
            <p:cNvPr id="20" name="矩形 19"/>
            <p:cNvSpPr/>
            <p:nvPr/>
          </p:nvSpPr>
          <p:spPr bwMode="auto">
            <a:xfrm>
              <a:off x="1441450" y="4005655"/>
              <a:ext cx="992188" cy="7445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smtClean="0">
                  <a:latin typeface="微软雅黑" pitchFamily="34" charset="-122"/>
                  <a:ea typeface="微软雅黑" pitchFamily="34" charset="-122"/>
                </a:rPr>
                <a:t>应用方案</a:t>
              </a:r>
              <a:endParaRPr lang="zh-CN" altLang="en-US" b="1" dirty="0">
                <a:latin typeface="微软雅黑" pitchFamily="34" charset="-122"/>
                <a:ea typeface="微软雅黑" pitchFamily="34" charset="-122"/>
              </a:endParaRPr>
            </a:p>
          </p:txBody>
        </p:sp>
        <p:sp>
          <p:nvSpPr>
            <p:cNvPr id="21" name="矩形 20"/>
            <p:cNvSpPr/>
            <p:nvPr/>
          </p:nvSpPr>
          <p:spPr bwMode="auto">
            <a:xfrm>
              <a:off x="1441450" y="4818455"/>
              <a:ext cx="992188" cy="7445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smtClean="0">
                  <a:latin typeface="微软雅黑" pitchFamily="34" charset="-122"/>
                  <a:ea typeface="微软雅黑" pitchFamily="34" charset="-122"/>
                </a:rPr>
                <a:t>行业</a:t>
              </a:r>
              <a:endParaRPr lang="en-US" altLang="zh-CN" b="1" smtClean="0">
                <a:latin typeface="微软雅黑" pitchFamily="34" charset="-122"/>
                <a:ea typeface="微软雅黑" pitchFamily="34" charset="-122"/>
              </a:endParaRPr>
            </a:p>
            <a:p>
              <a:pPr algn="ctr" eaLnBrk="1" hangingPunct="1">
                <a:defRPr/>
              </a:pPr>
              <a:r>
                <a:rPr lang="zh-CN" altLang="en-US" b="1" smtClean="0">
                  <a:latin typeface="微软雅黑" pitchFamily="34" charset="-122"/>
                  <a:ea typeface="微软雅黑" pitchFamily="34" charset="-122"/>
                </a:rPr>
                <a:t>标准</a:t>
              </a:r>
              <a:endParaRPr lang="en-US" altLang="zh-CN" b="1" dirty="0">
                <a:latin typeface="微软雅黑" pitchFamily="34" charset="-122"/>
                <a:ea typeface="微软雅黑" pitchFamily="34" charset="-122"/>
              </a:endParaRPr>
            </a:p>
          </p:txBody>
        </p:sp>
        <p:sp>
          <p:nvSpPr>
            <p:cNvPr id="22" name="矩形 21"/>
            <p:cNvSpPr/>
            <p:nvPr/>
          </p:nvSpPr>
          <p:spPr bwMode="auto">
            <a:xfrm>
              <a:off x="1441450" y="5629667"/>
              <a:ext cx="992188" cy="742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smtClean="0">
                  <a:latin typeface="微软雅黑" pitchFamily="34" charset="-122"/>
                  <a:ea typeface="微软雅黑" pitchFamily="34" charset="-122"/>
                </a:rPr>
                <a:t>AC</a:t>
              </a:r>
              <a:endParaRPr lang="en-US" altLang="zh-CN" b="1" dirty="0">
                <a:latin typeface="微软雅黑" pitchFamily="34" charset="-122"/>
                <a:ea typeface="微软雅黑" pitchFamily="34" charset="-122"/>
              </a:endParaRPr>
            </a:p>
          </p:txBody>
        </p:sp>
      </p:grpSp>
      <p:grpSp>
        <p:nvGrpSpPr>
          <p:cNvPr id="6" name="组合 5"/>
          <p:cNvGrpSpPr/>
          <p:nvPr/>
        </p:nvGrpSpPr>
        <p:grpSpPr>
          <a:xfrm>
            <a:off x="4357686" y="2021410"/>
            <a:ext cx="1898652" cy="3924295"/>
            <a:chOff x="4357686" y="2429267"/>
            <a:chExt cx="1898652" cy="3924295"/>
          </a:xfrm>
        </p:grpSpPr>
        <p:sp>
          <p:nvSpPr>
            <p:cNvPr id="10" name="矩形 9"/>
            <p:cNvSpPr/>
            <p:nvPr/>
          </p:nvSpPr>
          <p:spPr bwMode="auto">
            <a:xfrm>
              <a:off x="4627563" y="2429267"/>
              <a:ext cx="1628775" cy="6762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smtClean="0">
                  <a:latin typeface="微软雅黑" pitchFamily="34" charset="-122"/>
                  <a:ea typeface="微软雅黑" pitchFamily="34" charset="-122"/>
                </a:rPr>
                <a:t>需求部门协作</a:t>
              </a:r>
              <a:endParaRPr lang="zh-CN" altLang="en-US" b="1" dirty="0">
                <a:latin typeface="微软雅黑" pitchFamily="34" charset="-122"/>
                <a:ea typeface="微软雅黑" pitchFamily="34" charset="-122"/>
              </a:endParaRPr>
            </a:p>
          </p:txBody>
        </p:sp>
        <p:sp>
          <p:nvSpPr>
            <p:cNvPr id="15" name="燕尾形 14"/>
            <p:cNvSpPr/>
            <p:nvPr/>
          </p:nvSpPr>
          <p:spPr bwMode="auto">
            <a:xfrm>
              <a:off x="4397375" y="2568967"/>
              <a:ext cx="230188" cy="44926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23" name="矩形 22"/>
            <p:cNvSpPr/>
            <p:nvPr/>
          </p:nvSpPr>
          <p:spPr bwMode="auto">
            <a:xfrm>
              <a:off x="4389435" y="3175387"/>
              <a:ext cx="682631" cy="1555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smtClean="0">
                  <a:latin typeface="微软雅黑" pitchFamily="34" charset="-122"/>
                  <a:ea typeface="微软雅黑" pitchFamily="34" charset="-122"/>
                </a:rPr>
                <a:t>E-link</a:t>
              </a:r>
              <a:endParaRPr lang="zh-CN" altLang="en-US" b="1" dirty="0">
                <a:latin typeface="微软雅黑" pitchFamily="34" charset="-122"/>
                <a:ea typeface="微软雅黑" pitchFamily="34" charset="-122"/>
              </a:endParaRPr>
            </a:p>
          </p:txBody>
        </p:sp>
        <p:sp>
          <p:nvSpPr>
            <p:cNvPr id="24" name="矩形 23"/>
            <p:cNvSpPr/>
            <p:nvPr/>
          </p:nvSpPr>
          <p:spPr bwMode="auto">
            <a:xfrm>
              <a:off x="5143504" y="4799400"/>
              <a:ext cx="549275" cy="15541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smtClean="0">
                  <a:latin typeface="微软雅黑" pitchFamily="34" charset="-122"/>
                  <a:ea typeface="微软雅黑" pitchFamily="34" charset="-122"/>
                </a:rPr>
                <a:t>面试时间</a:t>
              </a:r>
              <a:endParaRPr lang="zh-CN" altLang="en-US" b="1" dirty="0">
                <a:latin typeface="微软雅黑" pitchFamily="34" charset="-122"/>
                <a:ea typeface="微软雅黑" pitchFamily="34" charset="-122"/>
              </a:endParaRPr>
            </a:p>
          </p:txBody>
        </p:sp>
        <p:sp>
          <p:nvSpPr>
            <p:cNvPr id="25" name="矩形 24"/>
            <p:cNvSpPr/>
            <p:nvPr/>
          </p:nvSpPr>
          <p:spPr bwMode="auto">
            <a:xfrm>
              <a:off x="4614867" y="4799400"/>
              <a:ext cx="425450" cy="1554162"/>
            </a:xfrm>
            <a:prstGeom prst="rect">
              <a:avLst/>
            </a:prstGeom>
            <a:solidFill>
              <a:srgbClr val="A54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smtClean="0">
                  <a:latin typeface="微软雅黑" pitchFamily="34" charset="-122"/>
                  <a:ea typeface="微软雅黑" pitchFamily="34" charset="-122"/>
                </a:rPr>
                <a:t>简历</a:t>
              </a:r>
              <a:endParaRPr lang="zh-CN" altLang="en-US" b="1" dirty="0">
                <a:latin typeface="微软雅黑" pitchFamily="34" charset="-122"/>
                <a:ea typeface="微软雅黑" pitchFamily="34" charset="-122"/>
              </a:endParaRPr>
            </a:p>
          </p:txBody>
        </p:sp>
        <p:sp>
          <p:nvSpPr>
            <p:cNvPr id="26" name="矩形 25"/>
            <p:cNvSpPr/>
            <p:nvPr/>
          </p:nvSpPr>
          <p:spPr bwMode="auto">
            <a:xfrm>
              <a:off x="5799142" y="4799400"/>
              <a:ext cx="425450" cy="15541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smtClean="0">
                  <a:latin typeface="微软雅黑" pitchFamily="34" charset="-122"/>
                  <a:ea typeface="微软雅黑" pitchFamily="34" charset="-122"/>
                </a:rPr>
                <a:t>面试评价</a:t>
              </a:r>
              <a:endParaRPr lang="zh-CN" altLang="en-US" b="1" dirty="0">
                <a:latin typeface="微软雅黑" pitchFamily="34" charset="-122"/>
                <a:ea typeface="微软雅黑" pitchFamily="34" charset="-122"/>
              </a:endParaRPr>
            </a:p>
          </p:txBody>
        </p:sp>
        <p:sp>
          <p:nvSpPr>
            <p:cNvPr id="27" name="矩形 26"/>
            <p:cNvSpPr/>
            <p:nvPr/>
          </p:nvSpPr>
          <p:spPr bwMode="auto">
            <a:xfrm>
              <a:off x="5143504" y="3175387"/>
              <a:ext cx="1100138" cy="15557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smtClean="0">
                  <a:latin typeface="微软雅黑" pitchFamily="34" charset="-122"/>
                  <a:ea typeface="微软雅黑" pitchFamily="34" charset="-122"/>
                </a:rPr>
                <a:t>任务模式沟通</a:t>
              </a:r>
              <a:endParaRPr lang="en-US" altLang="zh-CN" b="1" smtClean="0">
                <a:latin typeface="微软雅黑" pitchFamily="34" charset="-122"/>
                <a:ea typeface="微软雅黑" pitchFamily="34" charset="-122"/>
              </a:endParaRPr>
            </a:p>
            <a:p>
              <a:pPr algn="ctr" eaLnBrk="1" hangingPunct="1">
                <a:defRPr/>
              </a:pPr>
              <a:r>
                <a:rPr lang="zh-CN" altLang="en-US" b="1">
                  <a:latin typeface="微软雅黑" pitchFamily="34" charset="-122"/>
                  <a:ea typeface="微软雅黑" pitchFamily="34" charset="-122"/>
                </a:rPr>
                <a:t>系统</a:t>
              </a:r>
              <a:r>
                <a:rPr lang="zh-CN" altLang="en-US" b="1" smtClean="0">
                  <a:latin typeface="微软雅黑" pitchFamily="34" charset="-122"/>
                  <a:ea typeface="微软雅黑" pitchFamily="34" charset="-122"/>
                </a:rPr>
                <a:t>提醒</a:t>
              </a:r>
              <a:endParaRPr lang="zh-CN" altLang="en-US" b="1" dirty="0">
                <a:latin typeface="微软雅黑" pitchFamily="34" charset="-122"/>
                <a:ea typeface="微软雅黑" pitchFamily="34" charset="-122"/>
              </a:endParaRPr>
            </a:p>
          </p:txBody>
        </p:sp>
        <p:sp>
          <p:nvSpPr>
            <p:cNvPr id="30" name="燕尾形 29"/>
            <p:cNvSpPr/>
            <p:nvPr/>
          </p:nvSpPr>
          <p:spPr bwMode="auto">
            <a:xfrm>
              <a:off x="4357686" y="4889899"/>
              <a:ext cx="231775" cy="44608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grpSp>
      <p:sp>
        <p:nvSpPr>
          <p:cNvPr id="36" name="TextBox 44"/>
          <p:cNvSpPr txBox="1"/>
          <p:nvPr/>
        </p:nvSpPr>
        <p:spPr bwMode="auto">
          <a:xfrm>
            <a:off x="2941033" y="5872736"/>
            <a:ext cx="3287151" cy="584775"/>
          </a:xfrm>
          <a:prstGeom prst="rect">
            <a:avLst/>
          </a:prstGeom>
          <a:noFill/>
        </p:spPr>
        <p:txBody>
          <a:bodyPr wrap="square">
            <a:spAutoFit/>
          </a:bodyPr>
          <a:lstStyle/>
          <a:p>
            <a:pPr algn="ctr" eaLnBrk="1" hangingPunct="1">
              <a:defRPr/>
            </a:pPr>
            <a:r>
              <a:rPr lang="zh-CN" altLang="en-US" sz="3200" b="1" smtClean="0">
                <a:solidFill>
                  <a:srgbClr val="006666"/>
                </a:solidFill>
                <a:latin typeface="微软雅黑" pitchFamily="34" charset="-122"/>
                <a:ea typeface="微软雅黑" pitchFamily="34" charset="-122"/>
              </a:rPr>
              <a:t>招聘</a:t>
            </a:r>
            <a:r>
              <a:rPr lang="zh-CN" altLang="en-US" sz="3200" b="1">
                <a:solidFill>
                  <a:srgbClr val="006666"/>
                </a:solidFill>
                <a:latin typeface="微软雅黑" pitchFamily="34" charset="-122"/>
                <a:ea typeface="微软雅黑" pitchFamily="34" charset="-122"/>
              </a:rPr>
              <a:t>管理</a:t>
            </a:r>
            <a:r>
              <a:rPr lang="zh-CN" altLang="en-US" sz="3200" b="1" smtClean="0">
                <a:solidFill>
                  <a:srgbClr val="006666"/>
                </a:solidFill>
                <a:latin typeface="微软雅黑" pitchFamily="34" charset="-122"/>
                <a:ea typeface="微软雅黑" pitchFamily="34" charset="-122"/>
              </a:rPr>
              <a:t>体系</a:t>
            </a:r>
            <a:endParaRPr lang="zh-CN" altLang="en-US" sz="3200" b="1" dirty="0">
              <a:solidFill>
                <a:srgbClr val="006666"/>
              </a:solidFill>
              <a:latin typeface="微软雅黑" pitchFamily="34" charset="-122"/>
              <a:ea typeface="微软雅黑" pitchFamily="34" charset="-122"/>
            </a:endParaRPr>
          </a:p>
        </p:txBody>
      </p:sp>
      <p:grpSp>
        <p:nvGrpSpPr>
          <p:cNvPr id="5" name="组合 4"/>
          <p:cNvGrpSpPr/>
          <p:nvPr/>
        </p:nvGrpSpPr>
        <p:grpSpPr>
          <a:xfrm>
            <a:off x="2455863" y="2021410"/>
            <a:ext cx="1889125" cy="3924295"/>
            <a:chOff x="2455863" y="2429267"/>
            <a:chExt cx="1889125" cy="3924295"/>
          </a:xfrm>
        </p:grpSpPr>
        <p:sp>
          <p:nvSpPr>
            <p:cNvPr id="9" name="矩形 8"/>
            <p:cNvSpPr/>
            <p:nvPr/>
          </p:nvSpPr>
          <p:spPr bwMode="auto">
            <a:xfrm>
              <a:off x="2716213" y="2429267"/>
              <a:ext cx="1628775" cy="67627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smtClean="0">
                  <a:latin typeface="微软雅黑" pitchFamily="34" charset="-122"/>
                  <a:ea typeface="微软雅黑" pitchFamily="34" charset="-122"/>
                </a:rPr>
                <a:t>招聘管理</a:t>
              </a:r>
              <a:endParaRPr lang="zh-CN" altLang="en-US" b="1" dirty="0">
                <a:latin typeface="微软雅黑" pitchFamily="34" charset="-122"/>
                <a:ea typeface="微软雅黑" pitchFamily="34" charset="-122"/>
              </a:endParaRPr>
            </a:p>
          </p:txBody>
        </p:sp>
        <p:sp>
          <p:nvSpPr>
            <p:cNvPr id="14" name="燕尾形 13"/>
            <p:cNvSpPr/>
            <p:nvPr/>
          </p:nvSpPr>
          <p:spPr bwMode="auto">
            <a:xfrm>
              <a:off x="2465388" y="2546742"/>
              <a:ext cx="230187" cy="44767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34" name="燕尾形 33"/>
            <p:cNvSpPr/>
            <p:nvPr/>
          </p:nvSpPr>
          <p:spPr bwMode="auto">
            <a:xfrm>
              <a:off x="2457450" y="3724667"/>
              <a:ext cx="230188" cy="44608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35" name="燕尾形 34"/>
            <p:cNvSpPr/>
            <p:nvPr/>
          </p:nvSpPr>
          <p:spPr bwMode="auto">
            <a:xfrm>
              <a:off x="2455863" y="5359792"/>
              <a:ext cx="230187" cy="44767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37" name="矩形 36"/>
            <p:cNvSpPr/>
            <p:nvPr/>
          </p:nvSpPr>
          <p:spPr bwMode="auto">
            <a:xfrm>
              <a:off x="2714612" y="3175387"/>
              <a:ext cx="919162" cy="101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smtClean="0">
                  <a:latin typeface="微软雅黑" pitchFamily="34" charset="-122"/>
                  <a:ea typeface="微软雅黑" pitchFamily="34" charset="-122"/>
                </a:rPr>
                <a:t>渠道整合</a:t>
              </a:r>
              <a:endParaRPr lang="zh-CN" altLang="en-US" sz="2400" b="1" dirty="0">
                <a:latin typeface="微软雅黑" pitchFamily="34" charset="-122"/>
                <a:ea typeface="微软雅黑" pitchFamily="34" charset="-122"/>
              </a:endParaRPr>
            </a:p>
          </p:txBody>
        </p:sp>
        <p:sp>
          <p:nvSpPr>
            <p:cNvPr id="38" name="矩形 37"/>
            <p:cNvSpPr/>
            <p:nvPr/>
          </p:nvSpPr>
          <p:spPr bwMode="auto">
            <a:xfrm>
              <a:off x="3690924" y="3175387"/>
              <a:ext cx="636588" cy="4746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b="1" dirty="0" smtClean="0">
                  <a:solidFill>
                    <a:schemeClr val="tx1"/>
                  </a:solidFill>
                  <a:latin typeface="微软雅黑" pitchFamily="34" charset="-122"/>
                  <a:ea typeface="微软雅黑" pitchFamily="34" charset="-122"/>
                </a:rPr>
                <a:t>渠道对接</a:t>
              </a:r>
              <a:endParaRPr lang="zh-CN" altLang="en-US" sz="1200" b="1" dirty="0">
                <a:solidFill>
                  <a:schemeClr val="tx1"/>
                </a:solidFill>
                <a:latin typeface="微软雅黑" pitchFamily="34" charset="-122"/>
                <a:ea typeface="微软雅黑" pitchFamily="34" charset="-122"/>
              </a:endParaRPr>
            </a:p>
          </p:txBody>
        </p:sp>
        <p:sp>
          <p:nvSpPr>
            <p:cNvPr id="39" name="矩形 38"/>
            <p:cNvSpPr/>
            <p:nvPr/>
          </p:nvSpPr>
          <p:spPr bwMode="auto">
            <a:xfrm>
              <a:off x="3690924" y="3683387"/>
              <a:ext cx="636588" cy="4905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b="1" dirty="0" smtClean="0">
                  <a:latin typeface="微软雅黑" pitchFamily="34" charset="-122"/>
                  <a:ea typeface="微软雅黑" pitchFamily="34" charset="-122"/>
                </a:rPr>
                <a:t>网申门户</a:t>
              </a:r>
              <a:endParaRPr lang="zh-CN" altLang="en-US" sz="1200" b="1" dirty="0">
                <a:latin typeface="微软雅黑" pitchFamily="34" charset="-122"/>
                <a:ea typeface="微软雅黑" pitchFamily="34" charset="-122"/>
              </a:endParaRPr>
            </a:p>
          </p:txBody>
        </p:sp>
        <p:sp>
          <p:nvSpPr>
            <p:cNvPr id="40" name="矩形 39"/>
            <p:cNvSpPr/>
            <p:nvPr/>
          </p:nvSpPr>
          <p:spPr bwMode="auto">
            <a:xfrm>
              <a:off x="2714612" y="5340737"/>
              <a:ext cx="919162" cy="10128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smtClean="0">
                  <a:solidFill>
                    <a:schemeClr val="tx1"/>
                  </a:solidFill>
                  <a:latin typeface="微软雅黑" pitchFamily="34" charset="-122"/>
                  <a:ea typeface="微软雅黑" pitchFamily="34" charset="-122"/>
                </a:rPr>
                <a:t>统计分析</a:t>
              </a:r>
              <a:endParaRPr lang="zh-CN" altLang="en-US" sz="2400" b="1" dirty="0">
                <a:solidFill>
                  <a:schemeClr val="tx1"/>
                </a:solidFill>
                <a:latin typeface="微软雅黑" pitchFamily="34" charset="-122"/>
                <a:ea typeface="微软雅黑" pitchFamily="34" charset="-122"/>
              </a:endParaRPr>
            </a:p>
          </p:txBody>
        </p:sp>
        <p:sp>
          <p:nvSpPr>
            <p:cNvPr id="41" name="矩形 40"/>
            <p:cNvSpPr/>
            <p:nvPr/>
          </p:nvSpPr>
          <p:spPr bwMode="auto">
            <a:xfrm>
              <a:off x="2714612" y="4283462"/>
              <a:ext cx="919162" cy="9636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smtClean="0">
                  <a:latin typeface="微软雅黑" pitchFamily="34" charset="-122"/>
                  <a:ea typeface="微软雅黑" pitchFamily="34" charset="-122"/>
                </a:rPr>
                <a:t>流程管理</a:t>
              </a:r>
              <a:endParaRPr lang="zh-CN" altLang="en-US" sz="2400" b="1" dirty="0">
                <a:latin typeface="微软雅黑" pitchFamily="34" charset="-122"/>
                <a:ea typeface="微软雅黑" pitchFamily="34" charset="-122"/>
              </a:endParaRPr>
            </a:p>
          </p:txBody>
        </p:sp>
        <p:sp>
          <p:nvSpPr>
            <p:cNvPr id="42" name="矩形 41"/>
            <p:cNvSpPr/>
            <p:nvPr/>
          </p:nvSpPr>
          <p:spPr bwMode="auto">
            <a:xfrm>
              <a:off x="3690924" y="5340737"/>
              <a:ext cx="636588" cy="5413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b="1" dirty="0" smtClean="0">
                  <a:solidFill>
                    <a:schemeClr val="tx1"/>
                  </a:solidFill>
                  <a:latin typeface="微软雅黑" pitchFamily="34" charset="-122"/>
                  <a:ea typeface="微软雅黑" pitchFamily="34" charset="-122"/>
                </a:rPr>
                <a:t>效能分析</a:t>
              </a:r>
              <a:endParaRPr lang="zh-CN" altLang="en-US" sz="1200" b="1" dirty="0">
                <a:solidFill>
                  <a:schemeClr val="tx1"/>
                </a:solidFill>
                <a:latin typeface="微软雅黑" pitchFamily="34" charset="-122"/>
                <a:ea typeface="微软雅黑" pitchFamily="34" charset="-122"/>
              </a:endParaRPr>
            </a:p>
          </p:txBody>
        </p:sp>
        <p:sp>
          <p:nvSpPr>
            <p:cNvPr id="43" name="矩形 42"/>
            <p:cNvSpPr/>
            <p:nvPr/>
          </p:nvSpPr>
          <p:spPr bwMode="auto">
            <a:xfrm>
              <a:off x="3706799" y="5956687"/>
              <a:ext cx="636588" cy="3968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b="1" dirty="0" smtClean="0">
                  <a:latin typeface="微软雅黑" pitchFamily="34" charset="-122"/>
                  <a:ea typeface="微软雅黑" pitchFamily="34" charset="-122"/>
                </a:rPr>
                <a:t>自定义报表</a:t>
              </a:r>
              <a:endParaRPr lang="zh-CN" altLang="en-US" sz="1100" b="1" dirty="0">
                <a:latin typeface="微软雅黑" pitchFamily="34" charset="-122"/>
                <a:ea typeface="微软雅黑" pitchFamily="34" charset="-122"/>
              </a:endParaRPr>
            </a:p>
          </p:txBody>
        </p:sp>
        <p:sp>
          <p:nvSpPr>
            <p:cNvPr id="44" name="矩形 43"/>
            <p:cNvSpPr/>
            <p:nvPr/>
          </p:nvSpPr>
          <p:spPr bwMode="auto">
            <a:xfrm>
              <a:off x="3706799" y="4283462"/>
              <a:ext cx="620713" cy="355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b="1" dirty="0" smtClean="0">
                  <a:solidFill>
                    <a:schemeClr val="tx1"/>
                  </a:solidFill>
                  <a:latin typeface="微软雅黑" pitchFamily="34" charset="-122"/>
                  <a:ea typeface="微软雅黑" pitchFamily="34" charset="-122"/>
                </a:rPr>
                <a:t>流程定义</a:t>
              </a:r>
              <a:endParaRPr lang="zh-CN" altLang="en-US" sz="1200" b="1" dirty="0">
                <a:solidFill>
                  <a:schemeClr val="tx1"/>
                </a:solidFill>
                <a:latin typeface="微软雅黑" pitchFamily="34" charset="-122"/>
                <a:ea typeface="微软雅黑" pitchFamily="34" charset="-122"/>
              </a:endParaRPr>
            </a:p>
          </p:txBody>
        </p:sp>
        <p:sp>
          <p:nvSpPr>
            <p:cNvPr id="45" name="矩形 44"/>
            <p:cNvSpPr/>
            <p:nvPr/>
          </p:nvSpPr>
          <p:spPr bwMode="auto">
            <a:xfrm>
              <a:off x="3713149" y="4688275"/>
              <a:ext cx="622300" cy="558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b="1" dirty="0" smtClean="0">
                  <a:latin typeface="微软雅黑" pitchFamily="34" charset="-122"/>
                  <a:ea typeface="微软雅黑" pitchFamily="34" charset="-122"/>
                </a:rPr>
                <a:t>分角色流程操作</a:t>
              </a:r>
              <a:endParaRPr lang="zh-CN" altLang="en-US" sz="1100" b="1" dirty="0">
                <a:latin typeface="微软雅黑" pitchFamily="34" charset="-122"/>
                <a:ea typeface="微软雅黑" pitchFamily="34" charset="-122"/>
              </a:endParaRPr>
            </a:p>
          </p:txBody>
        </p:sp>
      </p:grpSp>
      <p:grpSp>
        <p:nvGrpSpPr>
          <p:cNvPr id="50" name="组合 49"/>
          <p:cNvGrpSpPr/>
          <p:nvPr/>
        </p:nvGrpSpPr>
        <p:grpSpPr>
          <a:xfrm>
            <a:off x="6276975" y="1724548"/>
            <a:ext cx="1922477" cy="4240212"/>
            <a:chOff x="6276975" y="2132405"/>
            <a:chExt cx="1922477" cy="4240212"/>
          </a:xfrm>
        </p:grpSpPr>
        <p:sp>
          <p:nvSpPr>
            <p:cNvPr id="11" name="矩形 10"/>
            <p:cNvSpPr/>
            <p:nvPr/>
          </p:nvSpPr>
          <p:spPr bwMode="auto">
            <a:xfrm>
              <a:off x="6553200" y="2432442"/>
              <a:ext cx="1627188" cy="6762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smtClean="0">
                  <a:latin typeface="微软雅黑" pitchFamily="34" charset="-122"/>
                  <a:ea typeface="微软雅黑" pitchFamily="34" charset="-122"/>
                </a:rPr>
                <a:t>人才储备</a:t>
              </a:r>
              <a:endParaRPr lang="zh-CN" altLang="en-US" b="1" dirty="0">
                <a:latin typeface="微软雅黑" pitchFamily="34" charset="-122"/>
                <a:ea typeface="微软雅黑" pitchFamily="34" charset="-122"/>
              </a:endParaRPr>
            </a:p>
          </p:txBody>
        </p:sp>
        <p:sp>
          <p:nvSpPr>
            <p:cNvPr id="16" name="燕尾形 15"/>
            <p:cNvSpPr/>
            <p:nvPr/>
          </p:nvSpPr>
          <p:spPr bwMode="auto">
            <a:xfrm>
              <a:off x="6276975" y="2546742"/>
              <a:ext cx="231775" cy="44767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17" name="燕尾形 16"/>
            <p:cNvSpPr/>
            <p:nvPr/>
          </p:nvSpPr>
          <p:spPr bwMode="auto">
            <a:xfrm rot="16200000">
              <a:off x="7258050" y="2006993"/>
              <a:ext cx="219075" cy="4699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28" name="矩形 27"/>
            <p:cNvSpPr/>
            <p:nvPr/>
          </p:nvSpPr>
          <p:spPr bwMode="auto">
            <a:xfrm>
              <a:off x="6553200" y="3194442"/>
              <a:ext cx="1627188" cy="83820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smtClean="0">
                  <a:latin typeface="微软雅黑" pitchFamily="34" charset="-122"/>
                  <a:ea typeface="微软雅黑" pitchFamily="34" charset="-122"/>
                </a:rPr>
                <a:t>人才共享</a:t>
              </a:r>
              <a:endParaRPr lang="en-US" altLang="zh-CN" b="1" dirty="0" smtClean="0">
                <a:latin typeface="微软雅黑" pitchFamily="34" charset="-122"/>
                <a:ea typeface="微软雅黑" pitchFamily="34" charset="-122"/>
              </a:endParaRPr>
            </a:p>
          </p:txBody>
        </p:sp>
        <p:sp>
          <p:nvSpPr>
            <p:cNvPr id="29" name="矩形 28"/>
            <p:cNvSpPr/>
            <p:nvPr/>
          </p:nvSpPr>
          <p:spPr bwMode="auto">
            <a:xfrm>
              <a:off x="6553200" y="5359792"/>
              <a:ext cx="1627188" cy="1012825"/>
            </a:xfrm>
            <a:prstGeom prst="rect">
              <a:avLst/>
            </a:prstGeom>
            <a:solidFill>
              <a:srgbClr val="97D2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smtClean="0">
                  <a:latin typeface="微软雅黑" pitchFamily="34" charset="-122"/>
                  <a:ea typeface="微软雅黑" pitchFamily="34" charset="-122"/>
                </a:rPr>
                <a:t>人才记录</a:t>
              </a:r>
              <a:endParaRPr lang="zh-CN" altLang="en-US" b="1" dirty="0">
                <a:latin typeface="微软雅黑" pitchFamily="34" charset="-122"/>
                <a:ea typeface="微软雅黑" pitchFamily="34" charset="-122"/>
              </a:endParaRPr>
            </a:p>
          </p:txBody>
        </p:sp>
        <p:sp>
          <p:nvSpPr>
            <p:cNvPr id="31" name="燕尾形 30"/>
            <p:cNvSpPr/>
            <p:nvPr/>
          </p:nvSpPr>
          <p:spPr bwMode="auto">
            <a:xfrm>
              <a:off x="6323013" y="3445267"/>
              <a:ext cx="230187" cy="44767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32" name="燕尾形 31"/>
            <p:cNvSpPr/>
            <p:nvPr/>
          </p:nvSpPr>
          <p:spPr bwMode="auto">
            <a:xfrm>
              <a:off x="6338888" y="4480317"/>
              <a:ext cx="228600" cy="44767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33" name="燕尾形 32"/>
            <p:cNvSpPr/>
            <p:nvPr/>
          </p:nvSpPr>
          <p:spPr bwMode="auto">
            <a:xfrm>
              <a:off x="6319838" y="5658242"/>
              <a:ext cx="230187" cy="44608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b="1">
                <a:solidFill>
                  <a:schemeClr val="tx1"/>
                </a:solidFill>
                <a:latin typeface="微软雅黑" pitchFamily="34" charset="-122"/>
                <a:ea typeface="微软雅黑" pitchFamily="34" charset="-122"/>
              </a:endParaRPr>
            </a:p>
          </p:txBody>
        </p:sp>
        <p:sp>
          <p:nvSpPr>
            <p:cNvPr id="46" name="矩形 45"/>
            <p:cNvSpPr/>
            <p:nvPr/>
          </p:nvSpPr>
          <p:spPr bwMode="auto">
            <a:xfrm>
              <a:off x="6572264" y="4246957"/>
              <a:ext cx="1627188" cy="928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smtClean="0">
                  <a:latin typeface="微软雅黑" pitchFamily="34" charset="-122"/>
                  <a:ea typeface="微软雅黑" pitchFamily="34" charset="-122"/>
                </a:rPr>
                <a:t>长期维护</a:t>
              </a:r>
              <a:endParaRPr lang="en-US" altLang="zh-CN" b="1" dirty="0" smtClean="0">
                <a:latin typeface="微软雅黑" pitchFamily="34" charset="-122"/>
                <a:ea typeface="微软雅黑" pitchFamily="34" charset="-122"/>
              </a:endParaRPr>
            </a:p>
          </p:txBody>
        </p:sp>
      </p:grpSp>
      <p:sp>
        <p:nvSpPr>
          <p:cNvPr id="48" name="标题 1"/>
          <p:cNvSpPr txBox="1">
            <a:spLocks/>
          </p:cNvSpPr>
          <p:nvPr/>
        </p:nvSpPr>
        <p:spPr>
          <a:xfrm>
            <a:off x="0" y="0"/>
            <a:ext cx="3419872" cy="476672"/>
          </a:xfrm>
          <a:prstGeom prst="rect">
            <a:avLst/>
          </a:prstGeom>
          <a:solidFill>
            <a:srgbClr val="C00000"/>
          </a:solidFill>
        </p:spPr>
        <p:txBody>
          <a:bodyPr vert="horz" lIns="91440" tIns="45720" rIns="91440" bIns="45720" rtlCol="0" anchor="ctr">
            <a:noAutofit/>
          </a:bodyPr>
          <a:lstStyle>
            <a:lvl1pPr marL="0" algn="l" defTabSz="914400" rtl="0" eaLnBrk="1" latinLnBrk="0" hangingPunct="1">
              <a:spcBef>
                <a:spcPct val="0"/>
              </a:spcBef>
              <a:buNone/>
              <a:defRPr lang="zh-CN" altLang="en-US" sz="3200" b="1" kern="1200">
                <a:solidFill>
                  <a:srgbClr val="C00000"/>
                </a:solidFill>
                <a:latin typeface="微软雅黑" pitchFamily="34" charset="-122"/>
                <a:ea typeface="微软雅黑" pitchFamily="34" charset="-122"/>
                <a:cs typeface="+mj-cs"/>
              </a:defRPr>
            </a:lvl1pPr>
          </a:lstStyle>
          <a:p>
            <a:pPr algn="ctr"/>
            <a:r>
              <a:rPr lang="zh-CN" altLang="en-US" sz="1800" dirty="0" smtClean="0">
                <a:solidFill>
                  <a:schemeClr val="bg1"/>
                </a:solidFill>
              </a:rPr>
              <a:t>北森招聘管理系统解决方案</a:t>
            </a:r>
            <a:endParaRPr lang="zh-CN" altLang="en-US" sz="1800" dirty="0">
              <a:solidFill>
                <a:schemeClr val="bg1"/>
              </a:solidFill>
            </a:endParaRPr>
          </a:p>
        </p:txBody>
      </p:sp>
      <p:sp>
        <p:nvSpPr>
          <p:cNvPr id="49" name="标题 1"/>
          <p:cNvSpPr txBox="1">
            <a:spLocks/>
          </p:cNvSpPr>
          <p:nvPr/>
        </p:nvSpPr>
        <p:spPr>
          <a:xfrm>
            <a:off x="2215382" y="468919"/>
            <a:ext cx="4104456" cy="533233"/>
          </a:xfrm>
          <a:prstGeom prst="rect">
            <a:avLst/>
          </a:prstGeom>
        </p:spPr>
        <p:txBody>
          <a:bodyPr/>
          <a:lstStyle>
            <a:defPPr>
              <a:defRPr lang="zh-CN"/>
            </a:defPPr>
            <a:lvl1pPr algn="ctr">
              <a:spcBef>
                <a:spcPct val="0"/>
              </a:spcBef>
              <a:buNone/>
              <a:defRPr kumimoji="1" sz="2800" b="1">
                <a:latin typeface="Heiti SC Light"/>
                <a:ea typeface="Heiti SC Light"/>
                <a:cs typeface="Heiti SC Light"/>
              </a:defRPr>
            </a:lvl1pPr>
          </a:lstStyle>
          <a:p>
            <a:r>
              <a:rPr lang="zh-CN" altLang="en-US">
                <a:latin typeface="+mn-ea"/>
                <a:ea typeface="+mn-ea"/>
              </a:rPr>
              <a:t>更多惊喜</a:t>
            </a:r>
            <a:endParaRPr lang="zh-CN" altLang="en-US" dirty="0">
              <a:latin typeface="+mn-ea"/>
              <a:ea typeface="+mn-ea"/>
            </a:endParaRPr>
          </a:p>
        </p:txBody>
      </p:sp>
    </p:spTree>
    <p:extLst>
      <p:ext uri="{BB962C8B-B14F-4D97-AF65-F5344CB8AC3E}">
        <p14:creationId xmlns:p14="http://schemas.microsoft.com/office/powerpoint/2010/main" val="14063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2212123" y="2924944"/>
            <a:ext cx="2071846" cy="435456"/>
          </a:xfrm>
        </p:spPr>
        <p:txBody>
          <a:bodyPr/>
          <a:lstStyle/>
          <a:p>
            <a:r>
              <a:rPr lang="zh-CN" altLang="en-US" sz="2400" smtClean="0">
                <a:latin typeface="+mn-ea"/>
                <a:ea typeface="+mn-ea"/>
              </a:rPr>
              <a:t>和您在一起！</a:t>
            </a:r>
            <a:endParaRPr lang="zh-CN" altLang="en-US" sz="2400" dirty="0">
              <a:latin typeface="+mn-ea"/>
              <a:ea typeface="+mn-ea"/>
            </a:endParaRPr>
          </a:p>
        </p:txBody>
      </p:sp>
      <p:pic>
        <p:nvPicPr>
          <p:cNvPr id="3" name="图片 2"/>
          <p:cNvPicPr>
            <a:picLocks noChangeAspect="1"/>
          </p:cNvPicPr>
          <p:nvPr/>
        </p:nvPicPr>
        <p:blipFill>
          <a:blip r:embed="rId3"/>
          <a:stretch>
            <a:fillRect/>
          </a:stretch>
        </p:blipFill>
        <p:spPr>
          <a:xfrm>
            <a:off x="18579" y="260648"/>
            <a:ext cx="2862318" cy="648072"/>
          </a:xfrm>
          <a:prstGeom prst="rect">
            <a:avLst/>
          </a:prstGeom>
        </p:spPr>
      </p:pic>
      <p:pic>
        <p:nvPicPr>
          <p:cNvPr id="10" name="图片 9"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288" y="2636912"/>
            <a:ext cx="1728834" cy="1037300"/>
          </a:xfrm>
          <a:prstGeom prst="rect">
            <a:avLst/>
          </a:prstGeom>
        </p:spPr>
      </p:pic>
    </p:spTree>
    <p:extLst>
      <p:ext uri="{BB962C8B-B14F-4D97-AF65-F5344CB8AC3E}">
        <p14:creationId xmlns:p14="http://schemas.microsoft.com/office/powerpoint/2010/main" val="14666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250825" y="236538"/>
            <a:ext cx="8229600" cy="1143000"/>
          </a:xfrm>
          <a:prstGeom prst="rect">
            <a:avLst/>
          </a:prstGeom>
        </p:spPr>
        <p:txBody>
          <a:bodyPr/>
          <a:lstStyle/>
          <a:p>
            <a:r>
              <a:rPr lang="zh-CN" altLang="en-US" sz="2800" b="1" smtClean="0">
                <a:latin typeface="微软雅黑" pitchFamily="34" charset="-122"/>
                <a:ea typeface="微软雅黑" pitchFamily="34" charset="-122"/>
              </a:rPr>
              <a:t>领先的测评服务商</a:t>
            </a:r>
            <a:endParaRPr lang="zh-CN" altLang="en-US" sz="2800" b="1" dirty="0">
              <a:latin typeface="微软雅黑" pitchFamily="34" charset="-122"/>
              <a:ea typeface="微软雅黑" pitchFamily="34" charset="-122"/>
            </a:endParaRPr>
          </a:p>
        </p:txBody>
      </p:sp>
      <p:pic>
        <p:nvPicPr>
          <p:cNvPr id="6" name="图片 5" descr="屏幕剪辑"/>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4178" y="2698973"/>
            <a:ext cx="3609782" cy="3888432"/>
          </a:xfrm>
          <a:prstGeom prst="rect">
            <a:avLst/>
          </a:prstGeom>
        </p:spPr>
      </p:pic>
      <p:grpSp>
        <p:nvGrpSpPr>
          <p:cNvPr id="3" name="组合 2"/>
          <p:cNvGrpSpPr/>
          <p:nvPr/>
        </p:nvGrpSpPr>
        <p:grpSpPr>
          <a:xfrm>
            <a:off x="461448" y="1196752"/>
            <a:ext cx="8682512" cy="3801041"/>
            <a:chOff x="461448" y="1196752"/>
            <a:chExt cx="8682512" cy="3801041"/>
          </a:xfrm>
        </p:grpSpPr>
        <p:sp>
          <p:nvSpPr>
            <p:cNvPr id="7" name="TextBox 5"/>
            <p:cNvSpPr txBox="1"/>
            <p:nvPr/>
          </p:nvSpPr>
          <p:spPr>
            <a:xfrm>
              <a:off x="461448" y="1196752"/>
              <a:ext cx="4258703" cy="3801041"/>
            </a:xfrm>
            <a:prstGeom prst="rect">
              <a:avLst/>
            </a:prstGeom>
            <a:noFill/>
          </p:spPr>
          <p:txBody>
            <a:bodyPr wrap="square" rtlCol="0">
              <a:spAutoFit/>
            </a:bodyPr>
            <a:lstStyle/>
            <a:p>
              <a:pPr marL="285750" indent="-285750">
                <a:lnSpc>
                  <a:spcPct val="125000"/>
                </a:lnSpc>
                <a:buSzPct val="80000"/>
                <a:buFont typeface="Arial" panose="020B0604020202020204" pitchFamily="34" charset="0"/>
                <a:buChar char="•"/>
              </a:pPr>
              <a:r>
                <a:rPr lang="en-US" altLang="zh-CN" sz="1600" dirty="0" smtClean="0">
                  <a:latin typeface="微软雅黑" pitchFamily="34" charset="-122"/>
                  <a:ea typeface="微软雅黑" pitchFamily="34" charset="-122"/>
                </a:rPr>
                <a:t>2003</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国内第一款互联网测评系统</a:t>
              </a:r>
              <a:endParaRPr lang="en-US" altLang="zh-CN" sz="1600" dirty="0" smtClean="0">
                <a:latin typeface="微软雅黑" pitchFamily="34" charset="-122"/>
                <a:ea typeface="微软雅黑" pitchFamily="34" charset="-122"/>
              </a:endParaRPr>
            </a:p>
            <a:p>
              <a:pPr marL="171450" indent="-171450">
                <a:lnSpc>
                  <a:spcPct val="125000"/>
                </a:lnSpc>
                <a:buSzPct val="80000"/>
                <a:buFont typeface="Arial" panose="020B0604020202020204" pitchFamily="34" charset="0"/>
                <a:buChar char="•"/>
              </a:pPr>
              <a:endParaRPr lang="en-US" altLang="zh-CN" sz="400" dirty="0" smtClean="0">
                <a:latin typeface="微软雅黑" pitchFamily="34" charset="-122"/>
                <a:ea typeface="微软雅黑" pitchFamily="34" charset="-122"/>
              </a:endParaRPr>
            </a:p>
            <a:p>
              <a:pPr marL="171450" indent="-171450">
                <a:lnSpc>
                  <a:spcPct val="125000"/>
                </a:lnSpc>
                <a:buSzPct val="80000"/>
                <a:buFont typeface="Arial" panose="020B0604020202020204" pitchFamily="34" charset="0"/>
                <a:buChar char="•"/>
              </a:pPr>
              <a:endParaRPr lang="zh-CN" altLang="en-US" sz="400" dirty="0" smtClean="0">
                <a:latin typeface="微软雅黑" pitchFamily="34" charset="-122"/>
                <a:ea typeface="微软雅黑" pitchFamily="34" charset="-122"/>
              </a:endParaRPr>
            </a:p>
            <a:p>
              <a:pPr marL="285750" indent="-285750">
                <a:lnSpc>
                  <a:spcPct val="125000"/>
                </a:lnSpc>
                <a:buSzPct val="80000"/>
                <a:buFont typeface="Arial" panose="020B0604020202020204" pitchFamily="34" charset="0"/>
                <a:buChar char="•"/>
              </a:pPr>
              <a:r>
                <a:rPr lang="en-US" altLang="zh-CN" sz="1600" dirty="0" smtClean="0">
                  <a:latin typeface="微软雅黑" pitchFamily="34" charset="-122"/>
                  <a:ea typeface="微软雅黑" pitchFamily="34" charset="-122"/>
                </a:rPr>
                <a:t>2005</a:t>
              </a:r>
              <a:r>
                <a:rPr lang="zh-CN" altLang="en-US" sz="1600" dirty="0" smtClean="0">
                  <a:latin typeface="微软雅黑" pitchFamily="34" charset="-122"/>
                  <a:ea typeface="微软雅黑" pitchFamily="34" charset="-122"/>
                </a:rPr>
                <a:t>年，国内第一套基于胜任力模型的人才测评产品“弈衡”</a:t>
              </a:r>
              <a:endParaRPr lang="en-US" altLang="zh-CN" sz="1600" dirty="0" smtClean="0">
                <a:latin typeface="微软雅黑" pitchFamily="34" charset="-122"/>
                <a:ea typeface="微软雅黑" pitchFamily="34" charset="-122"/>
              </a:endParaRPr>
            </a:p>
            <a:p>
              <a:pPr marL="171450" indent="-171450">
                <a:lnSpc>
                  <a:spcPct val="125000"/>
                </a:lnSpc>
                <a:buSzPct val="80000"/>
                <a:buFont typeface="Arial" panose="020B0604020202020204" pitchFamily="34" charset="0"/>
                <a:buChar char="•"/>
              </a:pPr>
              <a:endParaRPr lang="en-US" altLang="zh-CN" sz="400" dirty="0" smtClean="0">
                <a:latin typeface="微软雅黑" pitchFamily="34" charset="-122"/>
                <a:ea typeface="微软雅黑" pitchFamily="34" charset="-122"/>
              </a:endParaRPr>
            </a:p>
            <a:p>
              <a:pPr marL="285750" indent="-285750">
                <a:lnSpc>
                  <a:spcPct val="125000"/>
                </a:lnSpc>
                <a:buSzPct val="80000"/>
                <a:buFont typeface="Arial" panose="020B0604020202020204" pitchFamily="34" charset="0"/>
                <a:buChar char="•"/>
              </a:pP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2006</a:t>
              </a:r>
              <a:r>
                <a:rPr lang="zh-CN" altLang="en-US" sz="1600" dirty="0" smtClean="0">
                  <a:latin typeface="微软雅黑" pitchFamily="34" charset="-122"/>
                  <a:ea typeface="微软雅黑" pitchFamily="34" charset="-122"/>
                </a:rPr>
                <a:t>年，国内第一套针对管理人员的的测评产品“锐途”</a:t>
              </a:r>
              <a:endParaRPr lang="en-US" altLang="zh-CN" sz="1600" dirty="0" smtClean="0">
                <a:latin typeface="微软雅黑" pitchFamily="34" charset="-122"/>
                <a:ea typeface="微软雅黑" pitchFamily="34" charset="-122"/>
              </a:endParaRPr>
            </a:p>
            <a:p>
              <a:pPr marL="171450" indent="-171450">
                <a:lnSpc>
                  <a:spcPct val="125000"/>
                </a:lnSpc>
                <a:buSzPct val="80000"/>
                <a:buFont typeface="Arial" panose="020B0604020202020204" pitchFamily="34" charset="0"/>
                <a:buChar char="•"/>
              </a:pPr>
              <a:endParaRPr lang="zh-CN" altLang="ja-JP" sz="400" dirty="0" smtClean="0">
                <a:latin typeface="微软雅黑" pitchFamily="34" charset="-122"/>
                <a:ea typeface="微软雅黑" pitchFamily="34" charset="-122"/>
              </a:endParaRPr>
            </a:p>
            <a:p>
              <a:pPr marL="285750" indent="-285750">
                <a:lnSpc>
                  <a:spcPct val="125000"/>
                </a:lnSpc>
                <a:buSzPct val="80000"/>
                <a:buFont typeface="Arial" panose="020B0604020202020204" pitchFamily="34" charset="0"/>
                <a:buChar char="•"/>
              </a:pPr>
              <a:r>
                <a:rPr lang="en-US" altLang="zh-CN" sz="1600" dirty="0" smtClean="0">
                  <a:latin typeface="微软雅黑" pitchFamily="34" charset="-122"/>
                  <a:ea typeface="微软雅黑" pitchFamily="34" charset="-122"/>
                </a:rPr>
                <a:t>2009</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中国第一个可承载数万人同时实施的在线</a:t>
              </a:r>
              <a:r>
                <a:rPr lang="en-US" altLang="zh-CN" sz="1600" dirty="0" smtClean="0">
                  <a:latin typeface="微软雅黑" pitchFamily="34" charset="-122"/>
                  <a:ea typeface="微软雅黑" pitchFamily="34" charset="-122"/>
                </a:rPr>
                <a:t>360</a:t>
              </a:r>
              <a:r>
                <a:rPr lang="zh-CN" altLang="en-US" sz="1600" dirty="0" smtClean="0">
                  <a:latin typeface="微软雅黑" pitchFamily="34" charset="-122"/>
                  <a:ea typeface="微软雅黑" pitchFamily="34" charset="-122"/>
                </a:rPr>
                <a:t>度评估反馈系统</a:t>
              </a:r>
              <a:endParaRPr lang="en-US" altLang="zh-CN" sz="1600" dirty="0" smtClean="0">
                <a:latin typeface="微软雅黑" pitchFamily="34" charset="-122"/>
                <a:ea typeface="微软雅黑" pitchFamily="34" charset="-122"/>
              </a:endParaRPr>
            </a:p>
            <a:p>
              <a:pPr marL="171450" indent="-171450">
                <a:lnSpc>
                  <a:spcPct val="125000"/>
                </a:lnSpc>
                <a:buSzPct val="80000"/>
                <a:buFont typeface="Arial" panose="020B0604020202020204" pitchFamily="34" charset="0"/>
                <a:buChar char="•"/>
              </a:pPr>
              <a:endParaRPr lang="en-US" altLang="zh-CN" sz="400" dirty="0" smtClean="0">
                <a:latin typeface="微软雅黑" pitchFamily="34" charset="-122"/>
                <a:ea typeface="微软雅黑" pitchFamily="34" charset="-122"/>
              </a:endParaRPr>
            </a:p>
            <a:p>
              <a:pPr marL="285750" indent="-285750">
                <a:lnSpc>
                  <a:spcPct val="125000"/>
                </a:lnSpc>
                <a:buSzPct val="80000"/>
                <a:buFont typeface="Arial" panose="020B0604020202020204" pitchFamily="34" charset="0"/>
                <a:buChar char="•"/>
              </a:pPr>
              <a:r>
                <a:rPr lang="en-US" altLang="zh-CN" sz="1600" dirty="0" smtClean="0">
                  <a:latin typeface="微软雅黑" pitchFamily="34" charset="-122"/>
                  <a:ea typeface="微软雅黑" pitchFamily="34" charset="-122"/>
                </a:rPr>
                <a:t>2010</a:t>
              </a:r>
              <a:r>
                <a:rPr lang="zh-CN" altLang="en-US" sz="1600" dirty="0" smtClean="0">
                  <a:latin typeface="微软雅黑" pitchFamily="34" charset="-122"/>
                  <a:ea typeface="微软雅黑" pitchFamily="34" charset="-122"/>
                </a:rPr>
                <a:t>年推出胜任力测评解决方案，构建</a:t>
              </a:r>
              <a:r>
                <a:rPr lang="en-US" altLang="zh-CN" sz="1600" dirty="0" smtClean="0">
                  <a:latin typeface="微软雅黑" pitchFamily="34" charset="-122"/>
                  <a:ea typeface="微软雅黑" pitchFamily="34" charset="-122"/>
                </a:rPr>
                <a:t>GCF</a:t>
              </a:r>
              <a:r>
                <a:rPr lang="zh-CN" altLang="en-US" sz="1600" dirty="0" smtClean="0">
                  <a:latin typeface="微软雅黑" pitchFamily="34" charset="-122"/>
                  <a:ea typeface="微软雅黑" pitchFamily="34" charset="-122"/>
                </a:rPr>
                <a:t>通用胜任模型，优化胜任力测量结构及报告内容</a:t>
              </a:r>
              <a:r>
                <a:rPr lang="zh-CN" altLang="en-US" sz="1600" dirty="0">
                  <a:latin typeface="微软雅黑" pitchFamily="34" charset="-122"/>
                  <a:ea typeface="微软雅黑" pitchFamily="34" charset="-122"/>
                </a:rPr>
                <a:t>。</a:t>
              </a:r>
              <a:endParaRPr lang="zh-CN" altLang="en-US" sz="1600" dirty="0" smtClean="0">
                <a:latin typeface="微软雅黑" pitchFamily="34" charset="-122"/>
                <a:ea typeface="微软雅黑" pitchFamily="34" charset="-122"/>
              </a:endParaRPr>
            </a:p>
            <a:p>
              <a:pPr marL="285750" indent="-285750">
                <a:buFont typeface="Arial" panose="020B0604020202020204" pitchFamily="34" charset="0"/>
                <a:buChar char="•"/>
              </a:pPr>
              <a:endParaRPr lang="zh-CN" altLang="en-US" sz="1600" dirty="0">
                <a:latin typeface="微软雅黑" pitchFamily="34" charset="-122"/>
                <a:ea typeface="微软雅黑" pitchFamily="34" charset="-122"/>
              </a:endParaRPr>
            </a:p>
          </p:txBody>
        </p:sp>
        <p:sp>
          <p:nvSpPr>
            <p:cNvPr id="8" name="矩形 7"/>
            <p:cNvSpPr/>
            <p:nvPr/>
          </p:nvSpPr>
          <p:spPr>
            <a:xfrm>
              <a:off x="5263920" y="1196752"/>
              <a:ext cx="3880040" cy="1631216"/>
            </a:xfrm>
            <a:prstGeom prst="rect">
              <a:avLst/>
            </a:prstGeom>
            <a:noFill/>
          </p:spPr>
          <p:txBody>
            <a:bodyPr wrap="square" rtlCol="0">
              <a:spAutoFit/>
            </a:bodyPr>
            <a:lstStyle/>
            <a:p>
              <a:pPr marL="285750" indent="-285750">
                <a:lnSpc>
                  <a:spcPct val="125000"/>
                </a:lnSpc>
                <a:buSzPct val="80000"/>
                <a:buFont typeface="Arial" panose="020B0604020202020204" pitchFamily="34" charset="0"/>
                <a:buChar char="•"/>
              </a:pPr>
              <a:r>
                <a:rPr lang="en-US" altLang="zh-CN" sz="1600">
                  <a:latin typeface="微软雅黑" pitchFamily="34" charset="-122"/>
                  <a:ea typeface="微软雅黑" pitchFamily="34" charset="-122"/>
                </a:rPr>
                <a:t>50</a:t>
              </a:r>
              <a:r>
                <a:rPr lang="zh-CN" altLang="en-US" sz="1600">
                  <a:latin typeface="微软雅黑" pitchFamily="34" charset="-122"/>
                  <a:ea typeface="微软雅黑" pitchFamily="34" charset="-122"/>
                </a:rPr>
                <a:t>个优势行业、</a:t>
              </a:r>
              <a:r>
                <a:rPr lang="en-US" altLang="zh-CN" sz="1600">
                  <a:latin typeface="微软雅黑" pitchFamily="34" charset="-122"/>
                  <a:ea typeface="微软雅黑" pitchFamily="34" charset="-122"/>
                </a:rPr>
                <a:t>3500</a:t>
              </a:r>
              <a:r>
                <a:rPr lang="zh-CN" altLang="en-US" sz="1600">
                  <a:latin typeface="微软雅黑" pitchFamily="34" charset="-122"/>
                  <a:ea typeface="微软雅黑" pitchFamily="34" charset="-122"/>
                </a:rPr>
                <a:t>多家国内大中型企业</a:t>
              </a:r>
              <a:r>
                <a:rPr lang="zh-CN" altLang="en-US" sz="1600" smtClean="0">
                  <a:latin typeface="微软雅黑" pitchFamily="34" charset="-122"/>
                  <a:ea typeface="微软雅黑" pitchFamily="34" charset="-122"/>
                </a:rPr>
                <a:t>客户</a:t>
              </a:r>
              <a:endParaRPr lang="en-US" altLang="zh-CN" sz="1600" smtClean="0">
                <a:latin typeface="微软雅黑" pitchFamily="34" charset="-122"/>
                <a:ea typeface="微软雅黑" pitchFamily="34" charset="-122"/>
              </a:endParaRPr>
            </a:p>
            <a:p>
              <a:pPr marL="285750" indent="-285750">
                <a:lnSpc>
                  <a:spcPct val="125000"/>
                </a:lnSpc>
                <a:buSzPct val="80000"/>
                <a:buFont typeface="Arial" panose="020B0604020202020204" pitchFamily="34" charset="0"/>
                <a:buChar char="•"/>
              </a:pPr>
              <a:r>
                <a:rPr lang="en-US" altLang="zh-CN" sz="1600" smtClean="0">
                  <a:latin typeface="微软雅黑" pitchFamily="34" charset="-122"/>
                  <a:ea typeface="微软雅黑" pitchFamily="34" charset="-122"/>
                </a:rPr>
                <a:t>75%</a:t>
              </a:r>
              <a:r>
                <a:rPr lang="zh-CN" altLang="en-US" sz="1600" smtClean="0">
                  <a:latin typeface="微软雅黑" pitchFamily="34" charset="-122"/>
                  <a:ea typeface="微软雅黑" pitchFamily="34" charset="-122"/>
                </a:rPr>
                <a:t>的客户重购率</a:t>
              </a:r>
              <a:endParaRPr lang="en-US" altLang="zh-CN" sz="1600" smtClean="0">
                <a:latin typeface="微软雅黑" pitchFamily="34" charset="-122"/>
                <a:ea typeface="微软雅黑" pitchFamily="34" charset="-122"/>
              </a:endParaRPr>
            </a:p>
            <a:p>
              <a:pPr marL="285750" indent="-285750">
                <a:lnSpc>
                  <a:spcPct val="125000"/>
                </a:lnSpc>
                <a:buSzPct val="80000"/>
                <a:buFont typeface="Arial" panose="020B0604020202020204" pitchFamily="34" charset="0"/>
                <a:buChar char="•"/>
              </a:pPr>
              <a:r>
                <a:rPr lang="zh-CN" altLang="en-US" sz="1600">
                  <a:latin typeface="微软雅黑" pitchFamily="34" charset="-122"/>
                  <a:ea typeface="微软雅黑" pitchFamily="34" charset="-122"/>
                </a:rPr>
                <a:t>超过</a:t>
              </a:r>
              <a:r>
                <a:rPr lang="en-US" altLang="zh-CN" sz="1600">
                  <a:latin typeface="微软雅黑" pitchFamily="34" charset="-122"/>
                  <a:ea typeface="微软雅黑" pitchFamily="34" charset="-122"/>
                </a:rPr>
                <a:t>500</a:t>
              </a:r>
              <a:r>
                <a:rPr lang="zh-CN" altLang="en-US" sz="1600">
                  <a:latin typeface="微软雅黑" pitchFamily="34" charset="-122"/>
                  <a:ea typeface="微软雅黑" pitchFamily="34" charset="-122"/>
                </a:rPr>
                <a:t>万测试者的数据积累</a:t>
              </a:r>
            </a:p>
            <a:p>
              <a:pPr marL="285750" indent="-285750">
                <a:lnSpc>
                  <a:spcPct val="125000"/>
                </a:lnSpc>
                <a:buSzPct val="80000"/>
                <a:buFont typeface="Arial" panose="020B0604020202020204" pitchFamily="34" charset="0"/>
                <a:buChar char="•"/>
              </a:pPr>
              <a:endParaRPr lang="zh-CN" altLang="en-US" sz="1600">
                <a:latin typeface="微软雅黑" pitchFamily="34" charset="-122"/>
                <a:ea typeface="微软雅黑" pitchFamily="34" charset="-122"/>
              </a:endParaRPr>
            </a:p>
          </p:txBody>
        </p:sp>
      </p:grpSp>
      <p:grpSp>
        <p:nvGrpSpPr>
          <p:cNvPr id="9" name="组合 9"/>
          <p:cNvGrpSpPr/>
          <p:nvPr/>
        </p:nvGrpSpPr>
        <p:grpSpPr>
          <a:xfrm>
            <a:off x="-6301208" y="1340768"/>
            <a:ext cx="10762243" cy="2499231"/>
            <a:chOff x="-5737507" y="1340768"/>
            <a:chExt cx="10762243" cy="2499231"/>
          </a:xfrm>
        </p:grpSpPr>
        <p:sp>
          <p:nvSpPr>
            <p:cNvPr id="11" name="TextBox 4"/>
            <p:cNvSpPr txBox="1"/>
            <p:nvPr/>
          </p:nvSpPr>
          <p:spPr>
            <a:xfrm>
              <a:off x="-5737507" y="2708920"/>
              <a:ext cx="4057173" cy="1131079"/>
            </a:xfrm>
            <a:prstGeom prst="rect">
              <a:avLst/>
            </a:prstGeom>
            <a:noFill/>
          </p:spPr>
          <p:txBody>
            <a:bodyPr wrap="square" rtlCol="0">
              <a:spAutoFit/>
            </a:bodyPr>
            <a:lstStyle/>
            <a:p>
              <a:pPr>
                <a:lnSpc>
                  <a:spcPct val="125000"/>
                </a:lnSpc>
                <a:buSzPct val="80000"/>
              </a:pPr>
              <a:r>
                <a:rPr lang="en-US" altLang="zh-CN" b="1" dirty="0" smtClean="0">
                  <a:latin typeface="微软雅黑" pitchFamily="34" charset="-122"/>
                  <a:ea typeface="微软雅黑" pitchFamily="34" charset="-122"/>
                </a:rPr>
                <a:t>2010</a:t>
              </a:r>
              <a:r>
                <a:rPr lang="zh-CN" altLang="en-US" b="1" dirty="0" smtClean="0">
                  <a:latin typeface="微软雅黑" pitchFamily="34" charset="-122"/>
                  <a:ea typeface="微软雅黑" pitchFamily="34" charset="-122"/>
                </a:rPr>
                <a:t>年</a:t>
              </a:r>
              <a:r>
                <a:rPr lang="en-US" altLang="zh-CN" b="1" dirty="0">
                  <a:latin typeface="微软雅黑" pitchFamily="34" charset="-122"/>
                  <a:ea typeface="微软雅黑" pitchFamily="34" charset="-122"/>
                </a:rPr>
                <a:t>,</a:t>
              </a:r>
              <a:r>
                <a:rPr lang="zh-CN" altLang="zh-CN" b="1" dirty="0">
                  <a:latin typeface="微软雅黑" pitchFamily="34" charset="-122"/>
                  <a:ea typeface="微软雅黑" pitchFamily="34" charset="-122"/>
                </a:rPr>
                <a:t>构建国内第一个人才管理云计算平台</a:t>
              </a:r>
              <a:r>
                <a:rPr lang="zh-CN" altLang="en-US" b="1" dirty="0">
                  <a:latin typeface="微软雅黑" pitchFamily="34" charset="-122"/>
                  <a:ea typeface="微软雅黑" pitchFamily="34" charset="-122"/>
                </a:rPr>
                <a:t>，</a:t>
              </a:r>
              <a:r>
                <a:rPr lang="zh-CN" altLang="zh-CN" b="1" dirty="0">
                  <a:latin typeface="微软雅黑" pitchFamily="34" charset="-122"/>
                  <a:ea typeface="微软雅黑" pitchFamily="34" charset="-122"/>
                </a:rPr>
                <a:t>完成从人才测评到人才管理的战略</a:t>
              </a:r>
              <a:r>
                <a:rPr lang="zh-CN" altLang="zh-CN" b="1" dirty="0" smtClean="0">
                  <a:latin typeface="微软雅黑" pitchFamily="34" charset="-122"/>
                  <a:ea typeface="微软雅黑" pitchFamily="34" charset="-122"/>
                </a:rPr>
                <a:t>转型</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p:txBody>
        </p:sp>
        <p:sp>
          <p:nvSpPr>
            <p:cNvPr id="12" name="标题 1"/>
            <p:cNvSpPr txBox="1">
              <a:spLocks/>
            </p:cNvSpPr>
            <p:nvPr/>
          </p:nvSpPr>
          <p:spPr>
            <a:xfrm>
              <a:off x="-3204864" y="1340768"/>
              <a:ext cx="8229600" cy="1143000"/>
            </a:xfrm>
            <a:prstGeom prst="rect">
              <a:avLst/>
            </a:prstGeom>
          </p:spPr>
          <p:txBody>
            <a:bodyPr/>
            <a:lstStyle/>
            <a:p>
              <a:pPr eaLnBrk="0" hangingPunct="0">
                <a:defRPr/>
              </a:pPr>
              <a:r>
                <a:rPr lang="zh-CN" altLang="en-US" sz="2800" b="1" kern="0" dirty="0" smtClean="0">
                  <a:latin typeface="微软雅黑" pitchFamily="34" charset="-122"/>
                  <a:ea typeface="微软雅黑" pitchFamily="34" charset="-122"/>
                  <a:cs typeface="+mj-cs"/>
                </a:rPr>
                <a:t>从人才测评到人才</a:t>
              </a:r>
              <a:r>
                <a:rPr lang="zh-CN" altLang="en-US" sz="2800" b="1" kern="0" dirty="0">
                  <a:latin typeface="微软雅黑" pitchFamily="34" charset="-122"/>
                  <a:ea typeface="微软雅黑" pitchFamily="34" charset="-122"/>
                  <a:cs typeface="+mj-cs"/>
                </a:rPr>
                <a:t>管理</a:t>
              </a:r>
            </a:p>
          </p:txBody>
        </p:sp>
      </p:grpSp>
    </p:spTree>
    <p:extLst>
      <p:ext uri="{BB962C8B-B14F-4D97-AF65-F5344CB8AC3E}">
        <p14:creationId xmlns:p14="http://schemas.microsoft.com/office/powerpoint/2010/main" val="5421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3.7037E-7 L 0.95921 -3.7037E-7 " pathEditMode="relative" rAng="0" ptsTypes="AA">
                                      <p:cBhvr>
                                        <p:cTn id="6" dur="2000" fill="hold"/>
                                        <p:tgtEl>
                                          <p:spTgt spid="3"/>
                                        </p:tgtEl>
                                        <p:attrNameLst>
                                          <p:attrName>ppt_x</p:attrName>
                                          <p:attrName>ppt_y</p:attrName>
                                        </p:attrNameLst>
                                      </p:cBhvr>
                                      <p:rCtr x="47951"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8.33333E-7 2.22222E-6 L 0.78958 2.22222E-6 " pathEditMode="relative" rAng="0" ptsTypes="AA">
                                      <p:cBhvr>
                                        <p:cTn id="9" dur="2000" fill="hold"/>
                                        <p:tgtEl>
                                          <p:spTgt spid="9"/>
                                        </p:tgtEl>
                                        <p:attrNameLst>
                                          <p:attrName>ppt_x</p:attrName>
                                          <p:attrName>ppt_y</p:attrName>
                                        </p:attrNameLst>
                                      </p:cBhvr>
                                      <p:rCtr x="394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50825" y="236538"/>
            <a:ext cx="8229600" cy="1143000"/>
          </a:xfrm>
          <a:prstGeom prst="rect">
            <a:avLst/>
          </a:prstGeom>
        </p:spPr>
        <p:txBody>
          <a:bodyPr/>
          <a:lstStyle/>
          <a:p>
            <a:pPr eaLnBrk="0" hangingPunct="0">
              <a:defRPr/>
            </a:pPr>
            <a:r>
              <a:rPr lang="zh-CN" altLang="en-US" sz="2800" b="1" dirty="0" smtClean="0">
                <a:latin typeface="微软雅黑" pitchFamily="34" charset="-122"/>
                <a:ea typeface="微软雅黑" pitchFamily="34" charset="-122"/>
              </a:rPr>
              <a:t>北森人才管理平台</a:t>
            </a:r>
            <a:endParaRPr lang="zh-CN" altLang="en-US" sz="2800" b="1" kern="0" dirty="0">
              <a:latin typeface="微软雅黑" pitchFamily="34" charset="-122"/>
              <a:ea typeface="微软雅黑" pitchFamily="34" charset="-122"/>
              <a:cs typeface="+mj-cs"/>
            </a:endParaRPr>
          </a:p>
        </p:txBody>
      </p:sp>
      <p:pic>
        <p:nvPicPr>
          <p:cNvPr id="5" name="Picture 7"/>
          <p:cNvPicPr>
            <a:picLocks noChangeAspect="1" noChangeArrowheads="1"/>
          </p:cNvPicPr>
          <p:nvPr/>
        </p:nvPicPr>
        <p:blipFill>
          <a:blip r:embed="rId3" cstate="print">
            <a:duotone>
              <a:prstClr val="black"/>
              <a:schemeClr val="accent1">
                <a:tint val="45000"/>
                <a:satMod val="400000"/>
              </a:schemeClr>
            </a:duotone>
            <a:lum bright="-43000" contrast="23000"/>
            <a:extLst/>
          </a:blip>
          <a:stretch>
            <a:fillRect/>
          </a:stretch>
        </p:blipFill>
        <p:spPr bwMode="auto">
          <a:xfrm>
            <a:off x="107504" y="2407498"/>
            <a:ext cx="8964613" cy="2529105"/>
          </a:xfrm>
          <a:prstGeom prst="rect">
            <a:avLst/>
          </a:prstGeom>
          <a:noFill/>
          <a:ln>
            <a:noFill/>
          </a:ln>
          <a:extLst/>
        </p:spPr>
      </p:pic>
      <p:sp>
        <p:nvSpPr>
          <p:cNvPr id="6" name="五角星 5"/>
          <p:cNvSpPr/>
          <p:nvPr/>
        </p:nvSpPr>
        <p:spPr>
          <a:xfrm>
            <a:off x="827314" y="4891311"/>
            <a:ext cx="406400" cy="362857"/>
          </a:xfrm>
          <a:prstGeom prst="star5">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五角星 6"/>
          <p:cNvSpPr/>
          <p:nvPr/>
        </p:nvSpPr>
        <p:spPr>
          <a:xfrm>
            <a:off x="1894114" y="2039253"/>
            <a:ext cx="406400" cy="362857"/>
          </a:xfrm>
          <a:prstGeom prst="star5">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角星 7"/>
          <p:cNvSpPr/>
          <p:nvPr/>
        </p:nvSpPr>
        <p:spPr>
          <a:xfrm>
            <a:off x="6081485" y="2061026"/>
            <a:ext cx="406400" cy="362857"/>
          </a:xfrm>
          <a:prstGeom prst="star5">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27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19" presetClass="entr" presetSubtype="10" fill="hold" grpId="1"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par>
                                <p:cTn id="23" presetID="19" presetClass="entr" presetSubtype="10" fill="hold" grpId="1"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par>
                                <p:cTn id="27" presetID="19" presetClass="entr" presetSubtype="1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1762"/>
            <a:ext cx="8229600" cy="582594"/>
          </a:xfrm>
        </p:spPr>
        <p:txBody>
          <a:bodyPr>
            <a:normAutofit/>
          </a:bodyPr>
          <a:lstStyle/>
          <a:p>
            <a:r>
              <a:rPr lang="zh-CN" altLang="en-US" sz="2800" dirty="0" smtClean="0">
                <a:solidFill>
                  <a:srgbClr val="7F7F7F"/>
                </a:solidFill>
                <a:latin typeface="微软雅黑" pitchFamily="34" charset="-122"/>
                <a:ea typeface="微软雅黑" pitchFamily="34" charset="-122"/>
                <a:cs typeface="+mn-cs"/>
              </a:rPr>
              <a:t>分享</a:t>
            </a:r>
            <a:endParaRPr lang="zh-CN" altLang="en-US" sz="2800" dirty="0">
              <a:solidFill>
                <a:srgbClr val="7F7F7F"/>
              </a:solidFill>
              <a:latin typeface="微软雅黑" pitchFamily="34" charset="-122"/>
              <a:ea typeface="微软雅黑" pitchFamily="34" charset="-122"/>
              <a:cs typeface="+mn-cs"/>
            </a:endParaRPr>
          </a:p>
        </p:txBody>
      </p:sp>
      <p:sp>
        <p:nvSpPr>
          <p:cNvPr id="3" name="内容占位符 2"/>
          <p:cNvSpPr>
            <a:spLocks noGrp="1"/>
          </p:cNvSpPr>
          <p:nvPr>
            <p:ph idx="1"/>
          </p:nvPr>
        </p:nvSpPr>
        <p:spPr>
          <a:xfrm>
            <a:off x="557242" y="974739"/>
            <a:ext cx="8229600" cy="4525963"/>
          </a:xfrm>
        </p:spPr>
        <p:txBody>
          <a:bodyPr>
            <a:normAutofit fontScale="47500" lnSpcReduction="20000"/>
          </a:bodyPr>
          <a:lstStyle/>
          <a:p>
            <a:pPr marL="0" indent="0">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37%</a:t>
            </a:r>
          </a:p>
          <a:p>
            <a:pPr marL="0" indent="0">
              <a:buNone/>
            </a:pPr>
            <a:endParaRPr lang="en-US" altLang="zh-CN" sz="3600" dirty="0" smtClean="0">
              <a:latin typeface="微软雅黑" pitchFamily="34" charset="-122"/>
              <a:ea typeface="微软雅黑" pitchFamily="34" charset="-122"/>
            </a:endParaRPr>
          </a:p>
          <a:p>
            <a:pPr marL="0" indent="0">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4</a:t>
            </a:r>
            <a:r>
              <a:rPr lang="zh-CN" altLang="en-US" sz="3600" dirty="0" smtClean="0">
                <a:latin typeface="微软雅黑" pitchFamily="34" charset="-122"/>
                <a:ea typeface="微软雅黑" pitchFamily="34" charset="-122"/>
              </a:rPr>
              <a:t>倍</a:t>
            </a:r>
            <a:endParaRPr lang="en-US" altLang="zh-CN" sz="3600" dirty="0" smtClean="0">
              <a:latin typeface="微软雅黑" pitchFamily="34" charset="-122"/>
              <a:ea typeface="微软雅黑" pitchFamily="34" charset="-122"/>
            </a:endParaRPr>
          </a:p>
          <a:p>
            <a:pPr marL="0" indent="0">
              <a:buNone/>
            </a:pPr>
            <a:endParaRPr lang="en-US" altLang="zh-CN" sz="3600" dirty="0" smtClean="0">
              <a:latin typeface="微软雅黑" pitchFamily="34" charset="-122"/>
              <a:ea typeface="微软雅黑" pitchFamily="34" charset="-122"/>
            </a:endParaRPr>
          </a:p>
          <a:p>
            <a:pPr marL="0" indent="0">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 </a:t>
            </a:r>
            <a:r>
              <a:rPr lang="zh-CN" altLang="en-US" sz="3600" dirty="0" smtClean="0">
                <a:latin typeface="微软雅黑" pitchFamily="34" charset="-122"/>
                <a:ea typeface="微软雅黑" pitchFamily="34" charset="-122"/>
              </a:rPr>
              <a:t>十几万</a:t>
            </a:r>
            <a:endParaRPr lang="en-US" altLang="zh-CN" sz="3600" dirty="0" smtClean="0">
              <a:latin typeface="微软雅黑" pitchFamily="34" charset="-122"/>
              <a:ea typeface="微软雅黑" pitchFamily="34" charset="-122"/>
            </a:endParaRPr>
          </a:p>
          <a:p>
            <a:pPr marL="0" indent="0">
              <a:buNone/>
            </a:pPr>
            <a:endParaRPr lang="en-US" altLang="zh-CN" sz="3600" dirty="0" smtClean="0">
              <a:latin typeface="微软雅黑" pitchFamily="34" charset="-122"/>
              <a:ea typeface="微软雅黑" pitchFamily="34" charset="-122"/>
            </a:endParaRPr>
          </a:p>
          <a:p>
            <a:pPr marL="0" indent="0">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 50%</a:t>
            </a:r>
          </a:p>
          <a:p>
            <a:pPr marL="0" indent="0">
              <a:buNone/>
            </a:pPr>
            <a:endParaRPr lang="en-US" altLang="zh-CN" sz="3600" dirty="0" smtClean="0">
              <a:latin typeface="微软雅黑" pitchFamily="34" charset="-122"/>
              <a:ea typeface="微软雅黑" pitchFamily="34" charset="-122"/>
            </a:endParaRPr>
          </a:p>
          <a:p>
            <a:pPr marL="0" indent="0">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 25%</a:t>
            </a:r>
            <a:endParaRPr lang="zh-CN" altLang="en-US" sz="3600" b="1" dirty="0" smtClean="0">
              <a:solidFill>
                <a:schemeClr val="bg1"/>
              </a:solidFill>
              <a:latin typeface="微软雅黑" pitchFamily="34" charset="-122"/>
              <a:ea typeface="微软雅黑" pitchFamily="34" charset="-122"/>
            </a:endParaRPr>
          </a:p>
          <a:p>
            <a:pPr marL="0" indent="0">
              <a:buNone/>
            </a:pPr>
            <a:endParaRPr lang="en-US" altLang="zh-CN" sz="3600" dirty="0" smtClean="0">
              <a:latin typeface="微软雅黑" pitchFamily="34" charset="-122"/>
              <a:ea typeface="微软雅黑" pitchFamily="34" charset="-122"/>
            </a:endParaRPr>
          </a:p>
          <a:p>
            <a:pPr marL="0" indent="0">
              <a:buNone/>
            </a:pPr>
            <a:r>
              <a:rPr lang="zh-CN" altLang="en-US" sz="3600" dirty="0" smtClean="0">
                <a:latin typeface="微软雅黑" pitchFamily="34" charset="-122"/>
                <a:ea typeface="微软雅黑" pitchFamily="34" charset="-122"/>
              </a:rPr>
              <a:t>* </a:t>
            </a:r>
            <a:r>
              <a:rPr lang="en-US" altLang="zh-CN" sz="3600" dirty="0" smtClean="0">
                <a:latin typeface="微软雅黑" pitchFamily="34" charset="-122"/>
                <a:ea typeface="微软雅黑" pitchFamily="34" charset="-122"/>
              </a:rPr>
              <a:t>90%</a:t>
            </a:r>
          </a:p>
          <a:p>
            <a:pPr marL="0" indent="0">
              <a:buNone/>
            </a:pPr>
            <a:endParaRPr lang="en-US" altLang="zh-CN" sz="2800" dirty="0" smtClean="0">
              <a:latin typeface="微软雅黑" pitchFamily="34" charset="-122"/>
              <a:ea typeface="微软雅黑" pitchFamily="34" charset="-122"/>
            </a:endParaRPr>
          </a:p>
          <a:p>
            <a:pPr marL="0" indent="0">
              <a:buNone/>
            </a:pPr>
            <a:endParaRPr lang="en-US" altLang="zh-CN" sz="2800" dirty="0" smtClean="0">
              <a:latin typeface="微软雅黑" pitchFamily="34" charset="-122"/>
              <a:ea typeface="微软雅黑" pitchFamily="34" charset="-122"/>
            </a:endParaRPr>
          </a:p>
          <a:p>
            <a:pPr>
              <a:buNone/>
            </a:pP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11" name="矩形 10"/>
          <p:cNvSpPr/>
          <p:nvPr/>
        </p:nvSpPr>
        <p:spPr>
          <a:xfrm>
            <a:off x="3207684" y="3105835"/>
            <a:ext cx="184731" cy="646331"/>
          </a:xfrm>
          <a:prstGeom prst="rect">
            <a:avLst/>
          </a:prstGeom>
        </p:spPr>
        <p:txBody>
          <a:bodyPr wrap="none">
            <a:spAutoFit/>
          </a:bodyPr>
          <a:lstStyle/>
          <a:p>
            <a:endParaRPr lang="zh-CN" altLang="en-US" sz="3600" b="1" dirty="0">
              <a:latin typeface="Calibri" pitchFamily="34" charset="0"/>
            </a:endParaRPr>
          </a:p>
        </p:txBody>
      </p:sp>
      <p:grpSp>
        <p:nvGrpSpPr>
          <p:cNvPr id="4" name="组合 25"/>
          <p:cNvGrpSpPr/>
          <p:nvPr/>
        </p:nvGrpSpPr>
        <p:grpSpPr>
          <a:xfrm>
            <a:off x="2928926" y="1714488"/>
            <a:ext cx="4000528" cy="467787"/>
            <a:chOff x="2428860" y="1818205"/>
            <a:chExt cx="4000528" cy="467787"/>
          </a:xfrm>
        </p:grpSpPr>
        <p:pic>
          <p:nvPicPr>
            <p:cNvPr id="10" name="Picture 2"/>
            <p:cNvPicPr>
              <a:picLocks noChangeAspect="1" noChangeArrowheads="1"/>
            </p:cNvPicPr>
            <p:nvPr/>
          </p:nvPicPr>
          <p:blipFill>
            <a:blip r:embed="rId3"/>
            <a:srcRect/>
            <a:stretch>
              <a:fillRect/>
            </a:stretch>
          </p:blipFill>
          <p:spPr bwMode="auto">
            <a:xfrm>
              <a:off x="2428860" y="1818205"/>
              <a:ext cx="928694" cy="467787"/>
            </a:xfrm>
            <a:prstGeom prst="rect">
              <a:avLst/>
            </a:prstGeom>
            <a:noFill/>
            <a:ln w="9525">
              <a:noFill/>
              <a:miter lim="800000"/>
              <a:headEnd/>
              <a:tailEnd/>
            </a:ln>
          </p:spPr>
        </p:pic>
        <p:sp>
          <p:nvSpPr>
            <p:cNvPr id="12" name="圆角矩形 11"/>
            <p:cNvSpPr/>
            <p:nvPr/>
          </p:nvSpPr>
          <p:spPr>
            <a:xfrm>
              <a:off x="3786182" y="1857364"/>
              <a:ext cx="264320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企业人才库扩充</a:t>
              </a:r>
              <a:r>
                <a:rPr lang="en-US" altLang="zh-CN" dirty="0" smtClean="0"/>
                <a:t>4</a:t>
              </a:r>
              <a:r>
                <a:rPr lang="zh-CN" altLang="en-US" dirty="0" smtClean="0"/>
                <a:t>倍</a:t>
              </a:r>
              <a:endParaRPr lang="zh-CN" altLang="en-US" dirty="0"/>
            </a:p>
          </p:txBody>
        </p:sp>
      </p:grpSp>
      <p:grpSp>
        <p:nvGrpSpPr>
          <p:cNvPr id="5" name="组合 24"/>
          <p:cNvGrpSpPr/>
          <p:nvPr/>
        </p:nvGrpSpPr>
        <p:grpSpPr>
          <a:xfrm>
            <a:off x="2888792" y="1000108"/>
            <a:ext cx="4040662" cy="428628"/>
            <a:chOff x="2388726" y="1071546"/>
            <a:chExt cx="4040662" cy="428628"/>
          </a:xfrm>
        </p:grpSpPr>
        <p:pic>
          <p:nvPicPr>
            <p:cNvPr id="14" name="Picture 40"/>
            <p:cNvPicPr>
              <a:picLocks noChangeAspect="1" noChangeArrowheads="1"/>
            </p:cNvPicPr>
            <p:nvPr/>
          </p:nvPicPr>
          <p:blipFill>
            <a:blip r:embed="rId4"/>
            <a:srcRect/>
            <a:stretch>
              <a:fillRect/>
            </a:stretch>
          </p:blipFill>
          <p:spPr bwMode="auto">
            <a:xfrm>
              <a:off x="2388726" y="1071546"/>
              <a:ext cx="1040266" cy="428628"/>
            </a:xfrm>
            <a:prstGeom prst="rect">
              <a:avLst/>
            </a:prstGeom>
            <a:noFill/>
            <a:ln w="9525">
              <a:noFill/>
              <a:miter lim="800000"/>
              <a:headEnd/>
              <a:tailEnd/>
            </a:ln>
            <a:effectLst/>
          </p:spPr>
        </p:pic>
        <p:sp>
          <p:nvSpPr>
            <p:cNvPr id="15" name="圆角矩形 14"/>
            <p:cNvSpPr/>
            <p:nvPr/>
          </p:nvSpPr>
          <p:spPr>
            <a:xfrm>
              <a:off x="3786182" y="1071546"/>
              <a:ext cx="264320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r>
                <a:rPr lang="zh-CN" altLang="en-US" dirty="0" smtClean="0"/>
                <a:t>过滤</a:t>
              </a:r>
              <a:r>
                <a:rPr lang="en-US" altLang="zh-CN" dirty="0" smtClean="0"/>
                <a:t>37%</a:t>
              </a:r>
              <a:r>
                <a:rPr lang="zh-CN" altLang="en-US" dirty="0" smtClean="0"/>
                <a:t>重复简历</a:t>
              </a:r>
              <a:endParaRPr lang="zh-CN" altLang="en-US" dirty="0"/>
            </a:p>
          </p:txBody>
        </p:sp>
      </p:grpSp>
      <p:grpSp>
        <p:nvGrpSpPr>
          <p:cNvPr id="6" name="组合 26"/>
          <p:cNvGrpSpPr/>
          <p:nvPr/>
        </p:nvGrpSpPr>
        <p:grpSpPr>
          <a:xfrm>
            <a:off x="2928926" y="2500306"/>
            <a:ext cx="4000528" cy="500066"/>
            <a:chOff x="2428860" y="2643182"/>
            <a:chExt cx="4000528" cy="500066"/>
          </a:xfrm>
        </p:grpSpPr>
        <p:sp>
          <p:nvSpPr>
            <p:cNvPr id="17" name="圆角矩形 16"/>
            <p:cNvSpPr/>
            <p:nvPr/>
          </p:nvSpPr>
          <p:spPr>
            <a:xfrm>
              <a:off x="3786182" y="2643182"/>
              <a:ext cx="264320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猎头费用节省十几万</a:t>
              </a:r>
              <a:endParaRPr lang="zh-CN" altLang="en-US" dirty="0"/>
            </a:p>
          </p:txBody>
        </p:sp>
        <p:pic>
          <p:nvPicPr>
            <p:cNvPr id="18" name="Picture 6"/>
            <p:cNvPicPr>
              <a:picLocks noChangeAspect="1" noChangeArrowheads="1"/>
            </p:cNvPicPr>
            <p:nvPr/>
          </p:nvPicPr>
          <p:blipFill>
            <a:blip r:embed="rId5"/>
            <a:srcRect l="10526" t="17390" r="6937" b="10867"/>
            <a:stretch>
              <a:fillRect/>
            </a:stretch>
          </p:blipFill>
          <p:spPr bwMode="auto">
            <a:xfrm>
              <a:off x="2428860" y="2643182"/>
              <a:ext cx="1045492" cy="500066"/>
            </a:xfrm>
            <a:prstGeom prst="rect">
              <a:avLst/>
            </a:prstGeom>
            <a:noFill/>
            <a:ln w="9525">
              <a:noFill/>
              <a:miter lim="800000"/>
              <a:headEnd/>
              <a:tailEnd/>
            </a:ln>
          </p:spPr>
        </p:pic>
      </p:grpSp>
      <p:grpSp>
        <p:nvGrpSpPr>
          <p:cNvPr id="7" name="组合 27"/>
          <p:cNvGrpSpPr/>
          <p:nvPr/>
        </p:nvGrpSpPr>
        <p:grpSpPr>
          <a:xfrm>
            <a:off x="2857488" y="3357562"/>
            <a:ext cx="4071966" cy="428628"/>
            <a:chOff x="2357422" y="3500438"/>
            <a:chExt cx="4071966" cy="428628"/>
          </a:xfrm>
        </p:grpSpPr>
        <p:pic>
          <p:nvPicPr>
            <p:cNvPr id="16" name="Picture 3"/>
            <p:cNvPicPr>
              <a:picLocks noChangeAspect="1" noChangeArrowheads="1"/>
            </p:cNvPicPr>
            <p:nvPr/>
          </p:nvPicPr>
          <p:blipFill>
            <a:blip r:embed="rId6"/>
            <a:srcRect/>
            <a:stretch>
              <a:fillRect/>
            </a:stretch>
          </p:blipFill>
          <p:spPr bwMode="auto">
            <a:xfrm>
              <a:off x="2357422" y="3500438"/>
              <a:ext cx="1143008" cy="389293"/>
            </a:xfrm>
            <a:prstGeom prst="rect">
              <a:avLst/>
            </a:prstGeom>
            <a:noFill/>
            <a:ln w="9525">
              <a:noFill/>
              <a:miter lim="800000"/>
              <a:headEnd/>
              <a:tailEnd/>
            </a:ln>
          </p:spPr>
        </p:pic>
        <p:sp>
          <p:nvSpPr>
            <p:cNvPr id="19" name="圆角矩形 18"/>
            <p:cNvSpPr/>
            <p:nvPr/>
          </p:nvSpPr>
          <p:spPr>
            <a:xfrm>
              <a:off x="3786182" y="3500438"/>
              <a:ext cx="264320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简历查阅时间缩短</a:t>
              </a:r>
              <a:r>
                <a:rPr lang="en-US" altLang="zh-CN" dirty="0" smtClean="0"/>
                <a:t>50%</a:t>
              </a:r>
              <a:endParaRPr lang="zh-CN" altLang="en-US" dirty="0"/>
            </a:p>
          </p:txBody>
        </p:sp>
      </p:grpSp>
      <p:grpSp>
        <p:nvGrpSpPr>
          <p:cNvPr id="8" name="组合 30"/>
          <p:cNvGrpSpPr/>
          <p:nvPr/>
        </p:nvGrpSpPr>
        <p:grpSpPr>
          <a:xfrm>
            <a:off x="3000364" y="4143380"/>
            <a:ext cx="4357718" cy="428628"/>
            <a:chOff x="2786050" y="4214818"/>
            <a:chExt cx="4357718" cy="428628"/>
          </a:xfrm>
        </p:grpSpPr>
        <p:sp>
          <p:nvSpPr>
            <p:cNvPr id="20" name="圆角矩形 19"/>
            <p:cNvSpPr/>
            <p:nvPr/>
          </p:nvSpPr>
          <p:spPr>
            <a:xfrm>
              <a:off x="4071934" y="4214818"/>
              <a:ext cx="3071834"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招聘周期压缩</a:t>
              </a:r>
              <a:r>
                <a:rPr lang="en-US" altLang="zh-CN" dirty="0" smtClean="0"/>
                <a:t>25%</a:t>
              </a:r>
              <a:r>
                <a:rPr lang="zh-CN" altLang="en-US" dirty="0" smtClean="0"/>
                <a:t>（</a:t>
              </a:r>
              <a:r>
                <a:rPr lang="en-US" altLang="zh-CN" dirty="0" smtClean="0"/>
                <a:t>15</a:t>
              </a:r>
              <a:r>
                <a:rPr lang="zh-CN" altLang="en-US" dirty="0" smtClean="0"/>
                <a:t>天）</a:t>
              </a:r>
              <a:endParaRPr lang="zh-CN" altLang="en-US" dirty="0"/>
            </a:p>
          </p:txBody>
        </p:sp>
        <p:pic>
          <p:nvPicPr>
            <p:cNvPr id="24" name="Picture 4"/>
            <p:cNvPicPr>
              <a:picLocks noChangeAspect="1" noChangeArrowheads="1"/>
            </p:cNvPicPr>
            <p:nvPr/>
          </p:nvPicPr>
          <p:blipFill>
            <a:blip r:embed="rId7"/>
            <a:srcRect/>
            <a:stretch>
              <a:fillRect/>
            </a:stretch>
          </p:blipFill>
          <p:spPr bwMode="auto">
            <a:xfrm>
              <a:off x="2786050" y="4233603"/>
              <a:ext cx="857256" cy="409843"/>
            </a:xfrm>
            <a:prstGeom prst="rect">
              <a:avLst/>
            </a:prstGeom>
            <a:noFill/>
            <a:ln w="9525">
              <a:noFill/>
              <a:miter lim="800000"/>
              <a:headEnd/>
              <a:tailEnd/>
            </a:ln>
          </p:spPr>
        </p:pic>
      </p:grpSp>
      <p:sp>
        <p:nvSpPr>
          <p:cNvPr id="30" name="圆角矩形 29"/>
          <p:cNvSpPr/>
          <p:nvPr/>
        </p:nvSpPr>
        <p:spPr>
          <a:xfrm>
            <a:off x="3071802" y="4929198"/>
            <a:ext cx="500066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90%</a:t>
            </a:r>
            <a:r>
              <a:rPr lang="zh-CN" altLang="en-US" dirty="0" smtClean="0"/>
              <a:t>以上渠道简历可以解析成统一的简历格式</a:t>
            </a:r>
            <a:endParaRPr lang="zh-CN" altLang="en-US" dirty="0"/>
          </a:p>
        </p:txBody>
      </p:sp>
    </p:spTree>
    <p:extLst>
      <p:ext uri="{BB962C8B-B14F-4D97-AF65-F5344CB8AC3E}">
        <p14:creationId xmlns:p14="http://schemas.microsoft.com/office/powerpoint/2010/main" val="1442448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bg/>
                                          </p:spTgt>
                                        </p:tgtEl>
                                        <p:attrNameLst>
                                          <p:attrName>style.visibility</p:attrName>
                                        </p:attrNameLst>
                                      </p:cBhvr>
                                      <p:to>
                                        <p:strVal val="visible"/>
                                      </p:to>
                                    </p:set>
                                    <p:animEffect transition="in" filter="fade">
                                      <p:cBhvr>
                                        <p:cTn id="32" dur="2000"/>
                                        <p:tgtEl>
                                          <p:spTgt spid="30">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2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资源是招聘永远的“痛”</a:t>
            </a:r>
            <a:endParaRPr kumimoji="1" lang="zh-CN" altLang="en-US" dirty="0"/>
          </a:p>
        </p:txBody>
      </p:sp>
      <p:sp>
        <p:nvSpPr>
          <p:cNvPr id="5" name="矩形 4"/>
          <p:cNvSpPr/>
          <p:nvPr/>
        </p:nvSpPr>
        <p:spPr>
          <a:xfrm>
            <a:off x="1896992" y="1916832"/>
            <a:ext cx="1368152" cy="72008"/>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 name="直接连接符 4"/>
          <p:cNvCxnSpPr/>
          <p:nvPr/>
        </p:nvCxnSpPr>
        <p:spPr>
          <a:xfrm>
            <a:off x="2185024" y="184323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直接连接符 5"/>
          <p:cNvCxnSpPr/>
          <p:nvPr/>
        </p:nvCxnSpPr>
        <p:spPr>
          <a:xfrm>
            <a:off x="2185024" y="177281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TextBox 26"/>
          <p:cNvSpPr txBox="1"/>
          <p:nvPr/>
        </p:nvSpPr>
        <p:spPr>
          <a:xfrm>
            <a:off x="528840" y="1556792"/>
            <a:ext cx="1107996" cy="369332"/>
          </a:xfrm>
          <a:prstGeom prst="rect">
            <a:avLst/>
          </a:prstGeom>
          <a:noFill/>
        </p:spPr>
        <p:txBody>
          <a:bodyPr wrap="none" rtlCol="0">
            <a:spAutoFit/>
          </a:bodyPr>
          <a:lstStyle/>
          <a:p>
            <a:r>
              <a:rPr lang="zh-CN" altLang="en-US" b="1" smtClean="0">
                <a:solidFill>
                  <a:srgbClr val="0070C0"/>
                </a:solidFill>
                <a:latin typeface="微软雅黑" pitchFamily="34" charset="-122"/>
                <a:ea typeface="微软雅黑" pitchFamily="34" charset="-122"/>
              </a:rPr>
              <a:t>被动招聘</a:t>
            </a:r>
          </a:p>
        </p:txBody>
      </p:sp>
      <p:sp>
        <p:nvSpPr>
          <p:cNvPr id="9" name="TextBox 27"/>
          <p:cNvSpPr txBox="1"/>
          <p:nvPr/>
        </p:nvSpPr>
        <p:spPr>
          <a:xfrm>
            <a:off x="572972" y="3573016"/>
            <a:ext cx="1107996" cy="369332"/>
          </a:xfrm>
          <a:prstGeom prst="rect">
            <a:avLst/>
          </a:prstGeom>
          <a:noFill/>
        </p:spPr>
        <p:txBody>
          <a:bodyPr wrap="none" rtlCol="0">
            <a:spAutoFit/>
          </a:bodyPr>
          <a:lstStyle/>
          <a:p>
            <a:r>
              <a:rPr lang="zh-CN" altLang="en-US" b="1" smtClean="0">
                <a:solidFill>
                  <a:srgbClr val="0070C0"/>
                </a:solidFill>
                <a:latin typeface="微软雅黑" pitchFamily="34" charset="-122"/>
                <a:ea typeface="微软雅黑" pitchFamily="34" charset="-122"/>
              </a:rPr>
              <a:t>主动积累</a:t>
            </a:r>
          </a:p>
        </p:txBody>
      </p:sp>
      <p:sp>
        <p:nvSpPr>
          <p:cNvPr id="10" name="矩形 9"/>
          <p:cNvSpPr/>
          <p:nvPr/>
        </p:nvSpPr>
        <p:spPr>
          <a:xfrm>
            <a:off x="4057232" y="1916832"/>
            <a:ext cx="1368152" cy="72008"/>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直接连接符 29"/>
          <p:cNvCxnSpPr/>
          <p:nvPr/>
        </p:nvCxnSpPr>
        <p:spPr>
          <a:xfrm>
            <a:off x="4345264" y="184323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30"/>
          <p:cNvCxnSpPr/>
          <p:nvPr/>
        </p:nvCxnSpPr>
        <p:spPr>
          <a:xfrm>
            <a:off x="4345264" y="177281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361488" y="1916832"/>
            <a:ext cx="1368152" cy="72008"/>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4" name="直接连接符 35"/>
          <p:cNvCxnSpPr/>
          <p:nvPr/>
        </p:nvCxnSpPr>
        <p:spPr>
          <a:xfrm>
            <a:off x="6649520" y="184323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直接连接符 36"/>
          <p:cNvCxnSpPr/>
          <p:nvPr/>
        </p:nvCxnSpPr>
        <p:spPr>
          <a:xfrm>
            <a:off x="6649520" y="177281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896992" y="3789040"/>
            <a:ext cx="1368152" cy="72008"/>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7" name="直接连接符 38"/>
          <p:cNvCxnSpPr/>
          <p:nvPr/>
        </p:nvCxnSpPr>
        <p:spPr>
          <a:xfrm>
            <a:off x="2185024" y="371544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39"/>
          <p:cNvCxnSpPr/>
          <p:nvPr/>
        </p:nvCxnSpPr>
        <p:spPr>
          <a:xfrm>
            <a:off x="2185024" y="364502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129240" y="3789040"/>
            <a:ext cx="1368152" cy="72008"/>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 name="直接连接符 41"/>
          <p:cNvCxnSpPr/>
          <p:nvPr/>
        </p:nvCxnSpPr>
        <p:spPr>
          <a:xfrm>
            <a:off x="4417272" y="371544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42"/>
          <p:cNvCxnSpPr/>
          <p:nvPr/>
        </p:nvCxnSpPr>
        <p:spPr>
          <a:xfrm>
            <a:off x="4417272" y="364502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43"/>
          <p:cNvCxnSpPr/>
          <p:nvPr/>
        </p:nvCxnSpPr>
        <p:spPr>
          <a:xfrm>
            <a:off x="4417272" y="357142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44"/>
          <p:cNvCxnSpPr/>
          <p:nvPr/>
        </p:nvCxnSpPr>
        <p:spPr>
          <a:xfrm>
            <a:off x="4417272" y="350100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433496" y="3789040"/>
            <a:ext cx="1368152" cy="72008"/>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5" name="直接连接符 46"/>
          <p:cNvCxnSpPr/>
          <p:nvPr/>
        </p:nvCxnSpPr>
        <p:spPr>
          <a:xfrm>
            <a:off x="6721528" y="371544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直接连接符 47"/>
          <p:cNvCxnSpPr/>
          <p:nvPr/>
        </p:nvCxnSpPr>
        <p:spPr>
          <a:xfrm>
            <a:off x="6721528" y="364502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48"/>
          <p:cNvCxnSpPr/>
          <p:nvPr/>
        </p:nvCxnSpPr>
        <p:spPr>
          <a:xfrm>
            <a:off x="6721528" y="357142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49"/>
          <p:cNvCxnSpPr/>
          <p:nvPr/>
        </p:nvCxnSpPr>
        <p:spPr>
          <a:xfrm>
            <a:off x="6721528" y="350100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50"/>
          <p:cNvCxnSpPr/>
          <p:nvPr/>
        </p:nvCxnSpPr>
        <p:spPr>
          <a:xfrm>
            <a:off x="6721528" y="3427412"/>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51"/>
          <p:cNvCxnSpPr/>
          <p:nvPr/>
        </p:nvCxnSpPr>
        <p:spPr>
          <a:xfrm>
            <a:off x="6721528" y="3356992"/>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52"/>
          <p:cNvCxnSpPr/>
          <p:nvPr/>
        </p:nvCxnSpPr>
        <p:spPr>
          <a:xfrm>
            <a:off x="6721528" y="328339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53"/>
          <p:cNvCxnSpPr/>
          <p:nvPr/>
        </p:nvCxnSpPr>
        <p:spPr>
          <a:xfrm>
            <a:off x="6721528" y="321297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841208" y="5518820"/>
            <a:ext cx="1368152" cy="72008"/>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4" name="直接连接符 55"/>
          <p:cNvCxnSpPr/>
          <p:nvPr/>
        </p:nvCxnSpPr>
        <p:spPr>
          <a:xfrm>
            <a:off x="4129240" y="544522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56"/>
          <p:cNvCxnSpPr/>
          <p:nvPr/>
        </p:nvCxnSpPr>
        <p:spPr>
          <a:xfrm>
            <a:off x="4129240" y="5374804"/>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57"/>
          <p:cNvCxnSpPr/>
          <p:nvPr/>
        </p:nvCxnSpPr>
        <p:spPr>
          <a:xfrm>
            <a:off x="4129240" y="530120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58"/>
          <p:cNvCxnSpPr/>
          <p:nvPr/>
        </p:nvCxnSpPr>
        <p:spPr>
          <a:xfrm>
            <a:off x="4129240" y="523078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59"/>
          <p:cNvCxnSpPr/>
          <p:nvPr/>
        </p:nvCxnSpPr>
        <p:spPr>
          <a:xfrm>
            <a:off x="4129240" y="5157192"/>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直接连接符 60"/>
          <p:cNvCxnSpPr/>
          <p:nvPr/>
        </p:nvCxnSpPr>
        <p:spPr>
          <a:xfrm>
            <a:off x="4129240" y="5086772"/>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61"/>
          <p:cNvCxnSpPr/>
          <p:nvPr/>
        </p:nvCxnSpPr>
        <p:spPr>
          <a:xfrm>
            <a:off x="4129240" y="501317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62"/>
          <p:cNvCxnSpPr/>
          <p:nvPr/>
        </p:nvCxnSpPr>
        <p:spPr>
          <a:xfrm>
            <a:off x="4129240" y="4942756"/>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TextBox 63"/>
          <p:cNvSpPr txBox="1"/>
          <p:nvPr/>
        </p:nvSpPr>
        <p:spPr>
          <a:xfrm>
            <a:off x="3481168" y="4293096"/>
            <a:ext cx="1415772" cy="461665"/>
          </a:xfrm>
          <a:prstGeom prst="rect">
            <a:avLst/>
          </a:prstGeom>
          <a:noFill/>
        </p:spPr>
        <p:txBody>
          <a:bodyPr wrap="none" rtlCol="0">
            <a:spAutoFit/>
          </a:bodyPr>
          <a:lstStyle/>
          <a:p>
            <a:r>
              <a:rPr lang="zh-CN" altLang="en-US" sz="2400" b="1">
                <a:solidFill>
                  <a:srgbClr val="0070C0"/>
                </a:solidFill>
                <a:latin typeface="微软雅黑" pitchFamily="34" charset="-122"/>
                <a:ea typeface="微软雅黑" pitchFamily="34" charset="-122"/>
              </a:rPr>
              <a:t>简历</a:t>
            </a:r>
            <a:r>
              <a:rPr lang="zh-CN" altLang="en-US" sz="2400" b="1" smtClean="0">
                <a:solidFill>
                  <a:srgbClr val="0070C0"/>
                </a:solidFill>
                <a:latin typeface="微软雅黑" pitchFamily="34" charset="-122"/>
                <a:ea typeface="微软雅黑" pitchFamily="34" charset="-122"/>
              </a:rPr>
              <a:t>查重</a:t>
            </a:r>
          </a:p>
        </p:txBody>
      </p:sp>
      <p:grpSp>
        <p:nvGrpSpPr>
          <p:cNvPr id="43" name="组合 67"/>
          <p:cNvGrpSpPr/>
          <p:nvPr/>
        </p:nvGrpSpPr>
        <p:grpSpPr>
          <a:xfrm rot="1649572">
            <a:off x="2634103" y="5161214"/>
            <a:ext cx="366952" cy="364466"/>
            <a:chOff x="2116816" y="1763135"/>
            <a:chExt cx="4080952" cy="4053306"/>
          </a:xfrm>
        </p:grpSpPr>
        <p:sp>
          <p:nvSpPr>
            <p:cNvPr id="44" name="同心圆 43"/>
            <p:cNvSpPr/>
            <p:nvPr/>
          </p:nvSpPr>
          <p:spPr>
            <a:xfrm>
              <a:off x="2195736" y="1772816"/>
              <a:ext cx="3960440" cy="3960440"/>
            </a:xfrm>
            <a:prstGeom prst="donut">
              <a:avLst>
                <a:gd name="adj" fmla="val 19303"/>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45" name="组合 13"/>
            <p:cNvGrpSpPr/>
            <p:nvPr/>
          </p:nvGrpSpPr>
          <p:grpSpPr>
            <a:xfrm>
              <a:off x="2154144" y="2510577"/>
              <a:ext cx="4043624" cy="2484918"/>
              <a:chOff x="2154144" y="2510577"/>
              <a:chExt cx="4043624" cy="2484918"/>
            </a:xfrm>
          </p:grpSpPr>
          <p:sp>
            <p:nvSpPr>
              <p:cNvPr id="61" name="矩形 60"/>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矩形 61"/>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6" name="组合 14"/>
            <p:cNvGrpSpPr/>
            <p:nvPr/>
          </p:nvGrpSpPr>
          <p:grpSpPr>
            <a:xfrm rot="1800000">
              <a:off x="2123728" y="2528258"/>
              <a:ext cx="4043624" cy="2484918"/>
              <a:chOff x="2154144" y="2510577"/>
              <a:chExt cx="4043624" cy="2484918"/>
            </a:xfrm>
          </p:grpSpPr>
          <p:sp>
            <p:nvSpPr>
              <p:cNvPr id="59" name="矩形 58"/>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矩形 59"/>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7" name="组合 17"/>
            <p:cNvGrpSpPr/>
            <p:nvPr/>
          </p:nvGrpSpPr>
          <p:grpSpPr>
            <a:xfrm rot="3600000">
              <a:off x="2114047" y="2547905"/>
              <a:ext cx="4043624" cy="2484918"/>
              <a:chOff x="2154144" y="2510577"/>
              <a:chExt cx="4043624" cy="2484918"/>
            </a:xfrm>
          </p:grpSpPr>
          <p:sp>
            <p:nvSpPr>
              <p:cNvPr id="57" name="矩形 56"/>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矩形 57"/>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8" name="组合 20"/>
            <p:cNvGrpSpPr/>
            <p:nvPr/>
          </p:nvGrpSpPr>
          <p:grpSpPr>
            <a:xfrm rot="5400000">
              <a:off x="2116816" y="2542488"/>
              <a:ext cx="4043624" cy="2484918"/>
              <a:chOff x="2154144" y="2510577"/>
              <a:chExt cx="4043624" cy="2484918"/>
            </a:xfrm>
          </p:grpSpPr>
          <p:sp>
            <p:nvSpPr>
              <p:cNvPr id="55" name="矩形 54"/>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矩形 55"/>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9" name="组合 23"/>
            <p:cNvGrpSpPr/>
            <p:nvPr/>
          </p:nvGrpSpPr>
          <p:grpSpPr>
            <a:xfrm rot="7200000">
              <a:off x="2136463" y="2552170"/>
              <a:ext cx="4043624" cy="2484918"/>
              <a:chOff x="2154144" y="2510577"/>
              <a:chExt cx="4043624" cy="2484918"/>
            </a:xfrm>
          </p:grpSpPr>
          <p:sp>
            <p:nvSpPr>
              <p:cNvPr id="53" name="矩形 52"/>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矩形 53"/>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0" name="组合 26"/>
            <p:cNvGrpSpPr/>
            <p:nvPr/>
          </p:nvGrpSpPr>
          <p:grpSpPr>
            <a:xfrm rot="9000000">
              <a:off x="2116816" y="2542488"/>
              <a:ext cx="4043624" cy="2484918"/>
              <a:chOff x="2154144" y="2510577"/>
              <a:chExt cx="4043624" cy="2484918"/>
            </a:xfrm>
          </p:grpSpPr>
          <p:sp>
            <p:nvSpPr>
              <p:cNvPr id="51" name="矩形 50"/>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矩形 51"/>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63" name="组合 87"/>
          <p:cNvGrpSpPr/>
          <p:nvPr/>
        </p:nvGrpSpPr>
        <p:grpSpPr>
          <a:xfrm rot="1649572">
            <a:off x="2965338" y="5163630"/>
            <a:ext cx="366952" cy="364466"/>
            <a:chOff x="2116816" y="1763135"/>
            <a:chExt cx="4080952" cy="4053306"/>
          </a:xfrm>
        </p:grpSpPr>
        <p:sp>
          <p:nvSpPr>
            <p:cNvPr id="64" name="同心圆 63"/>
            <p:cNvSpPr/>
            <p:nvPr/>
          </p:nvSpPr>
          <p:spPr>
            <a:xfrm>
              <a:off x="2195736" y="1772816"/>
              <a:ext cx="3960440" cy="3960440"/>
            </a:xfrm>
            <a:prstGeom prst="donut">
              <a:avLst>
                <a:gd name="adj" fmla="val 19303"/>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65" name="组合 13"/>
            <p:cNvGrpSpPr/>
            <p:nvPr/>
          </p:nvGrpSpPr>
          <p:grpSpPr>
            <a:xfrm>
              <a:off x="2154144" y="2510577"/>
              <a:ext cx="4043624" cy="2484918"/>
              <a:chOff x="2154144" y="2510577"/>
              <a:chExt cx="4043624" cy="2484918"/>
            </a:xfrm>
          </p:grpSpPr>
          <p:sp>
            <p:nvSpPr>
              <p:cNvPr id="81" name="矩形 80"/>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矩形 81"/>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6" name="组合 14"/>
            <p:cNvGrpSpPr/>
            <p:nvPr/>
          </p:nvGrpSpPr>
          <p:grpSpPr>
            <a:xfrm rot="1800000">
              <a:off x="2123728" y="2528258"/>
              <a:ext cx="4043624" cy="2484918"/>
              <a:chOff x="2154144" y="2510577"/>
              <a:chExt cx="4043624" cy="2484918"/>
            </a:xfrm>
          </p:grpSpPr>
          <p:sp>
            <p:nvSpPr>
              <p:cNvPr id="79" name="矩形 78"/>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矩形 79"/>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17"/>
            <p:cNvGrpSpPr/>
            <p:nvPr/>
          </p:nvGrpSpPr>
          <p:grpSpPr>
            <a:xfrm rot="3600000">
              <a:off x="2114047" y="2547905"/>
              <a:ext cx="4043624" cy="2484918"/>
              <a:chOff x="2154144" y="2510577"/>
              <a:chExt cx="4043624" cy="2484918"/>
            </a:xfrm>
          </p:grpSpPr>
          <p:sp>
            <p:nvSpPr>
              <p:cNvPr id="77" name="矩形 76"/>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矩形 77"/>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8" name="组合 20"/>
            <p:cNvGrpSpPr/>
            <p:nvPr/>
          </p:nvGrpSpPr>
          <p:grpSpPr>
            <a:xfrm rot="5400000">
              <a:off x="2116816" y="2542488"/>
              <a:ext cx="4043624" cy="2484918"/>
              <a:chOff x="2154144" y="2510577"/>
              <a:chExt cx="4043624" cy="2484918"/>
            </a:xfrm>
          </p:grpSpPr>
          <p:sp>
            <p:nvSpPr>
              <p:cNvPr id="75" name="矩形 74"/>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矩形 75"/>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9" name="组合 23"/>
            <p:cNvGrpSpPr/>
            <p:nvPr/>
          </p:nvGrpSpPr>
          <p:grpSpPr>
            <a:xfrm rot="7200000">
              <a:off x="2136463" y="2552170"/>
              <a:ext cx="4043624" cy="2484918"/>
              <a:chOff x="2154144" y="2510577"/>
              <a:chExt cx="4043624" cy="2484918"/>
            </a:xfrm>
          </p:grpSpPr>
          <p:sp>
            <p:nvSpPr>
              <p:cNvPr id="73" name="矩形 72"/>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矩形 73"/>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0" name="组合 26"/>
            <p:cNvGrpSpPr/>
            <p:nvPr/>
          </p:nvGrpSpPr>
          <p:grpSpPr>
            <a:xfrm rot="9000000">
              <a:off x="2116816" y="2542488"/>
              <a:ext cx="4043624" cy="2484918"/>
              <a:chOff x="2154144" y="2510577"/>
              <a:chExt cx="4043624" cy="2484918"/>
            </a:xfrm>
          </p:grpSpPr>
          <p:sp>
            <p:nvSpPr>
              <p:cNvPr id="71" name="矩形 70"/>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矩形 71"/>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83" name="组合 107"/>
          <p:cNvGrpSpPr/>
          <p:nvPr/>
        </p:nvGrpSpPr>
        <p:grpSpPr>
          <a:xfrm rot="1649572">
            <a:off x="2330730" y="5149303"/>
            <a:ext cx="366952" cy="364466"/>
            <a:chOff x="2116816" y="1763135"/>
            <a:chExt cx="4080952" cy="4053306"/>
          </a:xfrm>
        </p:grpSpPr>
        <p:sp>
          <p:nvSpPr>
            <p:cNvPr id="84" name="同心圆 83"/>
            <p:cNvSpPr/>
            <p:nvPr/>
          </p:nvSpPr>
          <p:spPr>
            <a:xfrm>
              <a:off x="2195736" y="1772816"/>
              <a:ext cx="3960440" cy="3960440"/>
            </a:xfrm>
            <a:prstGeom prst="donut">
              <a:avLst>
                <a:gd name="adj" fmla="val 19303"/>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85" name="组合 13"/>
            <p:cNvGrpSpPr/>
            <p:nvPr/>
          </p:nvGrpSpPr>
          <p:grpSpPr>
            <a:xfrm>
              <a:off x="2154144" y="2510577"/>
              <a:ext cx="4043624" cy="2484918"/>
              <a:chOff x="2154144" y="2510577"/>
              <a:chExt cx="4043624" cy="2484918"/>
            </a:xfrm>
          </p:grpSpPr>
          <p:sp>
            <p:nvSpPr>
              <p:cNvPr id="101" name="矩形 100"/>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 name="矩形 101"/>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6" name="组合 14"/>
            <p:cNvGrpSpPr/>
            <p:nvPr/>
          </p:nvGrpSpPr>
          <p:grpSpPr>
            <a:xfrm rot="1800000">
              <a:off x="2123728" y="2528258"/>
              <a:ext cx="4043624" cy="2484918"/>
              <a:chOff x="2154144" y="2510577"/>
              <a:chExt cx="4043624" cy="2484918"/>
            </a:xfrm>
          </p:grpSpPr>
          <p:sp>
            <p:nvSpPr>
              <p:cNvPr id="99" name="矩形 98"/>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矩形 99"/>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7" name="组合 17"/>
            <p:cNvGrpSpPr/>
            <p:nvPr/>
          </p:nvGrpSpPr>
          <p:grpSpPr>
            <a:xfrm rot="3600000">
              <a:off x="2114047" y="2547905"/>
              <a:ext cx="4043624" cy="2484918"/>
              <a:chOff x="2154144" y="2510577"/>
              <a:chExt cx="4043624" cy="2484918"/>
            </a:xfrm>
          </p:grpSpPr>
          <p:sp>
            <p:nvSpPr>
              <p:cNvPr id="97" name="矩形 96"/>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矩形 97"/>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8" name="组合 20"/>
            <p:cNvGrpSpPr/>
            <p:nvPr/>
          </p:nvGrpSpPr>
          <p:grpSpPr>
            <a:xfrm rot="5400000">
              <a:off x="2116816" y="2542488"/>
              <a:ext cx="4043624" cy="2484918"/>
              <a:chOff x="2154144" y="2510577"/>
              <a:chExt cx="4043624" cy="2484918"/>
            </a:xfrm>
          </p:grpSpPr>
          <p:sp>
            <p:nvSpPr>
              <p:cNvPr id="95" name="矩形 94"/>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矩形 95"/>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9" name="组合 23"/>
            <p:cNvGrpSpPr/>
            <p:nvPr/>
          </p:nvGrpSpPr>
          <p:grpSpPr>
            <a:xfrm rot="7200000">
              <a:off x="2136463" y="2552170"/>
              <a:ext cx="4043624" cy="2484918"/>
              <a:chOff x="2154144" y="2510577"/>
              <a:chExt cx="4043624" cy="2484918"/>
            </a:xfrm>
          </p:grpSpPr>
          <p:sp>
            <p:nvSpPr>
              <p:cNvPr id="93" name="矩形 92"/>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4" name="矩形 93"/>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0" name="组合 26"/>
            <p:cNvGrpSpPr/>
            <p:nvPr/>
          </p:nvGrpSpPr>
          <p:grpSpPr>
            <a:xfrm rot="9000000">
              <a:off x="2116816" y="2542488"/>
              <a:ext cx="4043624" cy="2484918"/>
              <a:chOff x="2154144" y="2510577"/>
              <a:chExt cx="4043624" cy="2484918"/>
            </a:xfrm>
          </p:grpSpPr>
          <p:sp>
            <p:nvSpPr>
              <p:cNvPr id="91" name="矩形 90"/>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矩形 91"/>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cxnSp>
        <p:nvCxnSpPr>
          <p:cNvPr id="103" name="直接连接符 129"/>
          <p:cNvCxnSpPr/>
          <p:nvPr/>
        </p:nvCxnSpPr>
        <p:spPr>
          <a:xfrm>
            <a:off x="1104904" y="5085184"/>
            <a:ext cx="2232248" cy="1588"/>
          </a:xfrm>
          <a:prstGeom prst="line">
            <a:avLst/>
          </a:prstGeom>
          <a:ln w="825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04" name="组合 132"/>
          <p:cNvGrpSpPr/>
          <p:nvPr/>
        </p:nvGrpSpPr>
        <p:grpSpPr>
          <a:xfrm rot="1649572">
            <a:off x="1687707" y="5158238"/>
            <a:ext cx="366952" cy="364466"/>
            <a:chOff x="2116816" y="1763135"/>
            <a:chExt cx="4080952" cy="4053306"/>
          </a:xfrm>
        </p:grpSpPr>
        <p:sp>
          <p:nvSpPr>
            <p:cNvPr id="105" name="同心圆 104"/>
            <p:cNvSpPr/>
            <p:nvPr/>
          </p:nvSpPr>
          <p:spPr>
            <a:xfrm>
              <a:off x="2195736" y="1772816"/>
              <a:ext cx="3960440" cy="3960440"/>
            </a:xfrm>
            <a:prstGeom prst="donut">
              <a:avLst>
                <a:gd name="adj" fmla="val 19303"/>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106" name="组合 13"/>
            <p:cNvGrpSpPr/>
            <p:nvPr/>
          </p:nvGrpSpPr>
          <p:grpSpPr>
            <a:xfrm>
              <a:off x="2154144" y="2510577"/>
              <a:ext cx="4043624" cy="2484918"/>
              <a:chOff x="2154144" y="2510577"/>
              <a:chExt cx="4043624" cy="2484918"/>
            </a:xfrm>
          </p:grpSpPr>
          <p:sp>
            <p:nvSpPr>
              <p:cNvPr id="122" name="矩形 121"/>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 name="矩形 122"/>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7" name="组合 14"/>
            <p:cNvGrpSpPr/>
            <p:nvPr/>
          </p:nvGrpSpPr>
          <p:grpSpPr>
            <a:xfrm rot="1800000">
              <a:off x="2123728" y="2528258"/>
              <a:ext cx="4043624" cy="2484918"/>
              <a:chOff x="2154144" y="2510577"/>
              <a:chExt cx="4043624" cy="2484918"/>
            </a:xfrm>
          </p:grpSpPr>
          <p:sp>
            <p:nvSpPr>
              <p:cNvPr id="120" name="矩形 119"/>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 name="矩形 120"/>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8" name="组合 17"/>
            <p:cNvGrpSpPr/>
            <p:nvPr/>
          </p:nvGrpSpPr>
          <p:grpSpPr>
            <a:xfrm rot="3600000">
              <a:off x="2114047" y="2547905"/>
              <a:ext cx="4043624" cy="2484918"/>
              <a:chOff x="2154144" y="2510577"/>
              <a:chExt cx="4043624" cy="2484918"/>
            </a:xfrm>
          </p:grpSpPr>
          <p:sp>
            <p:nvSpPr>
              <p:cNvPr id="118" name="矩形 117"/>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 name="矩形 118"/>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9" name="组合 20"/>
            <p:cNvGrpSpPr/>
            <p:nvPr/>
          </p:nvGrpSpPr>
          <p:grpSpPr>
            <a:xfrm rot="5400000">
              <a:off x="2116816" y="2542488"/>
              <a:ext cx="4043624" cy="2484918"/>
              <a:chOff x="2154144" y="2510577"/>
              <a:chExt cx="4043624" cy="2484918"/>
            </a:xfrm>
          </p:grpSpPr>
          <p:sp>
            <p:nvSpPr>
              <p:cNvPr id="116" name="矩形 115"/>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7" name="矩形 116"/>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0" name="组合 23"/>
            <p:cNvGrpSpPr/>
            <p:nvPr/>
          </p:nvGrpSpPr>
          <p:grpSpPr>
            <a:xfrm rot="7200000">
              <a:off x="2136463" y="2552170"/>
              <a:ext cx="4043624" cy="2484918"/>
              <a:chOff x="2154144" y="2510577"/>
              <a:chExt cx="4043624" cy="2484918"/>
            </a:xfrm>
          </p:grpSpPr>
          <p:sp>
            <p:nvSpPr>
              <p:cNvPr id="114" name="矩形 113"/>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5" name="矩形 114"/>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1" name="组合 26"/>
            <p:cNvGrpSpPr/>
            <p:nvPr/>
          </p:nvGrpSpPr>
          <p:grpSpPr>
            <a:xfrm rot="9000000">
              <a:off x="2116816" y="2542488"/>
              <a:ext cx="4043624" cy="2484918"/>
              <a:chOff x="2154144" y="2510577"/>
              <a:chExt cx="4043624" cy="2484918"/>
            </a:xfrm>
          </p:grpSpPr>
          <p:sp>
            <p:nvSpPr>
              <p:cNvPr id="112" name="矩形 111"/>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3" name="矩形 112"/>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124" name="组合 152"/>
          <p:cNvGrpSpPr/>
          <p:nvPr/>
        </p:nvGrpSpPr>
        <p:grpSpPr>
          <a:xfrm rot="1649572">
            <a:off x="2018942" y="5160654"/>
            <a:ext cx="366952" cy="364466"/>
            <a:chOff x="2116816" y="1763135"/>
            <a:chExt cx="4080952" cy="4053306"/>
          </a:xfrm>
        </p:grpSpPr>
        <p:sp>
          <p:nvSpPr>
            <p:cNvPr id="125" name="同心圆 124"/>
            <p:cNvSpPr/>
            <p:nvPr/>
          </p:nvSpPr>
          <p:spPr>
            <a:xfrm>
              <a:off x="2195736" y="1772816"/>
              <a:ext cx="3960440" cy="3960440"/>
            </a:xfrm>
            <a:prstGeom prst="donut">
              <a:avLst>
                <a:gd name="adj" fmla="val 19303"/>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126" name="组合 13"/>
            <p:cNvGrpSpPr/>
            <p:nvPr/>
          </p:nvGrpSpPr>
          <p:grpSpPr>
            <a:xfrm>
              <a:off x="2154144" y="2510577"/>
              <a:ext cx="4043624" cy="2484918"/>
              <a:chOff x="2154144" y="2510577"/>
              <a:chExt cx="4043624" cy="2484918"/>
            </a:xfrm>
          </p:grpSpPr>
          <p:sp>
            <p:nvSpPr>
              <p:cNvPr id="142" name="矩形 141"/>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3" name="矩形 142"/>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7" name="组合 14"/>
            <p:cNvGrpSpPr/>
            <p:nvPr/>
          </p:nvGrpSpPr>
          <p:grpSpPr>
            <a:xfrm rot="1800000">
              <a:off x="2123728" y="2528258"/>
              <a:ext cx="4043624" cy="2484918"/>
              <a:chOff x="2154144" y="2510577"/>
              <a:chExt cx="4043624" cy="2484918"/>
            </a:xfrm>
          </p:grpSpPr>
          <p:sp>
            <p:nvSpPr>
              <p:cNvPr id="140" name="矩形 139"/>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 name="矩形 140"/>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8" name="组合 17"/>
            <p:cNvGrpSpPr/>
            <p:nvPr/>
          </p:nvGrpSpPr>
          <p:grpSpPr>
            <a:xfrm rot="3600000">
              <a:off x="2114047" y="2547905"/>
              <a:ext cx="4043624" cy="2484918"/>
              <a:chOff x="2154144" y="2510577"/>
              <a:chExt cx="4043624" cy="2484918"/>
            </a:xfrm>
          </p:grpSpPr>
          <p:sp>
            <p:nvSpPr>
              <p:cNvPr id="138" name="矩形 137"/>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 name="矩形 138"/>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9" name="组合 20"/>
            <p:cNvGrpSpPr/>
            <p:nvPr/>
          </p:nvGrpSpPr>
          <p:grpSpPr>
            <a:xfrm rot="5400000">
              <a:off x="2116816" y="2542488"/>
              <a:ext cx="4043624" cy="2484918"/>
              <a:chOff x="2154144" y="2510577"/>
              <a:chExt cx="4043624" cy="2484918"/>
            </a:xfrm>
          </p:grpSpPr>
          <p:sp>
            <p:nvSpPr>
              <p:cNvPr id="136" name="矩形 135"/>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7" name="矩形 136"/>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30" name="组合 23"/>
            <p:cNvGrpSpPr/>
            <p:nvPr/>
          </p:nvGrpSpPr>
          <p:grpSpPr>
            <a:xfrm rot="7200000">
              <a:off x="2136463" y="2552170"/>
              <a:ext cx="4043624" cy="2484918"/>
              <a:chOff x="2154144" y="2510577"/>
              <a:chExt cx="4043624" cy="2484918"/>
            </a:xfrm>
          </p:grpSpPr>
          <p:sp>
            <p:nvSpPr>
              <p:cNvPr id="134" name="矩形 133"/>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5" name="矩形 134"/>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31" name="组合 26"/>
            <p:cNvGrpSpPr/>
            <p:nvPr/>
          </p:nvGrpSpPr>
          <p:grpSpPr>
            <a:xfrm rot="9000000">
              <a:off x="2116816" y="2542488"/>
              <a:ext cx="4043624" cy="2484918"/>
              <a:chOff x="2154144" y="2510577"/>
              <a:chExt cx="4043624" cy="2484918"/>
            </a:xfrm>
          </p:grpSpPr>
          <p:sp>
            <p:nvSpPr>
              <p:cNvPr id="132" name="矩形 131"/>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3" name="矩形 132"/>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144" name="组合 172"/>
          <p:cNvGrpSpPr/>
          <p:nvPr/>
        </p:nvGrpSpPr>
        <p:grpSpPr>
          <a:xfrm rot="1649572">
            <a:off x="1384334" y="5146327"/>
            <a:ext cx="366952" cy="364466"/>
            <a:chOff x="2116816" y="1763135"/>
            <a:chExt cx="4080952" cy="4053306"/>
          </a:xfrm>
        </p:grpSpPr>
        <p:sp>
          <p:nvSpPr>
            <p:cNvPr id="145" name="同心圆 144"/>
            <p:cNvSpPr/>
            <p:nvPr/>
          </p:nvSpPr>
          <p:spPr>
            <a:xfrm>
              <a:off x="2195736" y="1772816"/>
              <a:ext cx="3960440" cy="3960440"/>
            </a:xfrm>
            <a:prstGeom prst="donut">
              <a:avLst>
                <a:gd name="adj" fmla="val 19303"/>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146" name="组合 13"/>
            <p:cNvGrpSpPr/>
            <p:nvPr/>
          </p:nvGrpSpPr>
          <p:grpSpPr>
            <a:xfrm>
              <a:off x="2154144" y="2510577"/>
              <a:ext cx="4043624" cy="2484918"/>
              <a:chOff x="2154144" y="2510577"/>
              <a:chExt cx="4043624" cy="2484918"/>
            </a:xfrm>
          </p:grpSpPr>
          <p:sp>
            <p:nvSpPr>
              <p:cNvPr id="162" name="矩形 161"/>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3" name="矩形 162"/>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7" name="组合 14"/>
            <p:cNvGrpSpPr/>
            <p:nvPr/>
          </p:nvGrpSpPr>
          <p:grpSpPr>
            <a:xfrm rot="1800000">
              <a:off x="2123728" y="2528258"/>
              <a:ext cx="4043624" cy="2484918"/>
              <a:chOff x="2154144" y="2510577"/>
              <a:chExt cx="4043624" cy="2484918"/>
            </a:xfrm>
          </p:grpSpPr>
          <p:sp>
            <p:nvSpPr>
              <p:cNvPr id="160" name="矩形 159"/>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1" name="矩形 160"/>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8" name="组合 17"/>
            <p:cNvGrpSpPr/>
            <p:nvPr/>
          </p:nvGrpSpPr>
          <p:grpSpPr>
            <a:xfrm rot="3600000">
              <a:off x="2114047" y="2547905"/>
              <a:ext cx="4043624" cy="2484918"/>
              <a:chOff x="2154144" y="2510577"/>
              <a:chExt cx="4043624" cy="2484918"/>
            </a:xfrm>
          </p:grpSpPr>
          <p:sp>
            <p:nvSpPr>
              <p:cNvPr id="158" name="矩形 157"/>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9" name="矩形 158"/>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9" name="组合 20"/>
            <p:cNvGrpSpPr/>
            <p:nvPr/>
          </p:nvGrpSpPr>
          <p:grpSpPr>
            <a:xfrm rot="5400000">
              <a:off x="2116816" y="2542488"/>
              <a:ext cx="4043624" cy="2484918"/>
              <a:chOff x="2154144" y="2510577"/>
              <a:chExt cx="4043624" cy="2484918"/>
            </a:xfrm>
          </p:grpSpPr>
          <p:sp>
            <p:nvSpPr>
              <p:cNvPr id="156" name="矩形 155"/>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7" name="矩形 156"/>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50" name="组合 23"/>
            <p:cNvGrpSpPr/>
            <p:nvPr/>
          </p:nvGrpSpPr>
          <p:grpSpPr>
            <a:xfrm rot="7200000">
              <a:off x="2136463" y="2552170"/>
              <a:ext cx="4043624" cy="2484918"/>
              <a:chOff x="2154144" y="2510577"/>
              <a:chExt cx="4043624" cy="2484918"/>
            </a:xfrm>
          </p:grpSpPr>
          <p:sp>
            <p:nvSpPr>
              <p:cNvPr id="154" name="矩形 153"/>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5" name="矩形 154"/>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51" name="组合 26"/>
            <p:cNvGrpSpPr/>
            <p:nvPr/>
          </p:nvGrpSpPr>
          <p:grpSpPr>
            <a:xfrm rot="9000000">
              <a:off x="2116816" y="2542488"/>
              <a:ext cx="4043624" cy="2484918"/>
              <a:chOff x="2154144" y="2510577"/>
              <a:chExt cx="4043624" cy="2484918"/>
            </a:xfrm>
          </p:grpSpPr>
          <p:sp>
            <p:nvSpPr>
              <p:cNvPr id="152" name="矩形 151"/>
              <p:cNvSpPr/>
              <p:nvPr/>
            </p:nvSpPr>
            <p:spPr>
              <a:xfrm rot="3524376">
                <a:off x="5585700" y="2474573"/>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3" name="矩形 152"/>
              <p:cNvSpPr/>
              <p:nvPr/>
            </p:nvSpPr>
            <p:spPr>
              <a:xfrm rot="3524376">
                <a:off x="2190148" y="4383427"/>
                <a:ext cx="576064" cy="648072"/>
              </a:xfrm>
              <a:prstGeom prst="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cxnSp>
        <p:nvCxnSpPr>
          <p:cNvPr id="164" name="直接连接符 192"/>
          <p:cNvCxnSpPr/>
          <p:nvPr/>
        </p:nvCxnSpPr>
        <p:spPr>
          <a:xfrm>
            <a:off x="2473056" y="501158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5" name="直接连接符 193"/>
          <p:cNvCxnSpPr/>
          <p:nvPr/>
        </p:nvCxnSpPr>
        <p:spPr>
          <a:xfrm>
            <a:off x="2473056" y="4937992"/>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6" name="直接连接符 194"/>
          <p:cNvCxnSpPr/>
          <p:nvPr/>
        </p:nvCxnSpPr>
        <p:spPr>
          <a:xfrm>
            <a:off x="1464944" y="5011588"/>
            <a:ext cx="792088" cy="1588"/>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67" name="TextBox 196"/>
          <p:cNvSpPr txBox="1"/>
          <p:nvPr/>
        </p:nvSpPr>
        <p:spPr>
          <a:xfrm>
            <a:off x="1608960" y="4571836"/>
            <a:ext cx="1385316" cy="369332"/>
          </a:xfrm>
          <a:prstGeom prst="rect">
            <a:avLst/>
          </a:prstGeom>
          <a:noFill/>
        </p:spPr>
        <p:txBody>
          <a:bodyPr wrap="none" rtlCol="0">
            <a:spAutoFit/>
          </a:bodyPr>
          <a:lstStyle/>
          <a:p>
            <a:r>
              <a:rPr lang="zh-CN" altLang="en-US" b="1" smtClean="0">
                <a:solidFill>
                  <a:srgbClr val="0070C0"/>
                </a:solidFill>
                <a:latin typeface="微软雅黑" pitchFamily="34" charset="-122"/>
                <a:ea typeface="微软雅黑" pitchFamily="34" charset="-122"/>
              </a:rPr>
              <a:t>集中管理</a:t>
            </a:r>
            <a:r>
              <a:rPr lang="en-US" altLang="zh-CN" b="1" smtClean="0">
                <a:solidFill>
                  <a:srgbClr val="0070C0"/>
                </a:solidFill>
                <a:latin typeface="微软雅黑" pitchFamily="34" charset="-122"/>
                <a:ea typeface="微软雅黑" pitchFamily="34" charset="-122"/>
              </a:rPr>
              <a:t>-&gt;</a:t>
            </a:r>
            <a:endParaRPr lang="zh-CN" altLang="en-US" b="1" smtClean="0">
              <a:solidFill>
                <a:srgbClr val="0070C0"/>
              </a:solidFill>
              <a:latin typeface="微软雅黑" pitchFamily="34" charset="-122"/>
              <a:ea typeface="微软雅黑" pitchFamily="34" charset="-122"/>
            </a:endParaRPr>
          </a:p>
        </p:txBody>
      </p:sp>
      <p:sp>
        <p:nvSpPr>
          <p:cNvPr id="168" name="TextBox 197"/>
          <p:cNvSpPr txBox="1"/>
          <p:nvPr/>
        </p:nvSpPr>
        <p:spPr>
          <a:xfrm>
            <a:off x="5209360" y="4571836"/>
            <a:ext cx="1385316" cy="369332"/>
          </a:xfrm>
          <a:prstGeom prst="rect">
            <a:avLst/>
          </a:prstGeom>
          <a:noFill/>
        </p:spPr>
        <p:txBody>
          <a:bodyPr wrap="none" rtlCol="0">
            <a:spAutoFit/>
          </a:bodyPr>
          <a:lstStyle/>
          <a:p>
            <a:r>
              <a:rPr lang="zh-CN" altLang="en-US" b="1" smtClean="0">
                <a:solidFill>
                  <a:srgbClr val="0070C0"/>
                </a:solidFill>
                <a:latin typeface="微软雅黑" pitchFamily="34" charset="-122"/>
                <a:ea typeface="微软雅黑" pitchFamily="34" charset="-122"/>
              </a:rPr>
              <a:t>保持联系</a:t>
            </a:r>
            <a:r>
              <a:rPr lang="en-US" altLang="zh-CN" b="1" smtClean="0">
                <a:solidFill>
                  <a:srgbClr val="0070C0"/>
                </a:solidFill>
                <a:latin typeface="微软雅黑" pitchFamily="34" charset="-122"/>
                <a:ea typeface="微软雅黑" pitchFamily="34" charset="-122"/>
              </a:rPr>
              <a:t>-&gt;</a:t>
            </a:r>
            <a:endParaRPr lang="zh-CN" altLang="en-US" b="1" smtClean="0">
              <a:solidFill>
                <a:srgbClr val="0070C0"/>
              </a:solidFill>
              <a:latin typeface="微软雅黑" pitchFamily="34" charset="-122"/>
              <a:ea typeface="微软雅黑" pitchFamily="34" charset="-122"/>
            </a:endParaRPr>
          </a:p>
        </p:txBody>
      </p:sp>
      <p:grpSp>
        <p:nvGrpSpPr>
          <p:cNvPr id="169" name="组合 198"/>
          <p:cNvGrpSpPr/>
          <p:nvPr/>
        </p:nvGrpSpPr>
        <p:grpSpPr>
          <a:xfrm>
            <a:off x="5713416" y="5085184"/>
            <a:ext cx="360040" cy="261847"/>
            <a:chOff x="5724128" y="3573016"/>
            <a:chExt cx="2520280" cy="1440160"/>
          </a:xfrm>
        </p:grpSpPr>
        <p:sp>
          <p:nvSpPr>
            <p:cNvPr id="170" name="圆角矩形 169"/>
            <p:cNvSpPr/>
            <p:nvPr/>
          </p:nvSpPr>
          <p:spPr>
            <a:xfrm>
              <a:off x="5724128" y="3573016"/>
              <a:ext cx="2520280" cy="1440160"/>
            </a:xfrm>
            <a:prstGeom prst="roundRect">
              <a:avLst/>
            </a:prstGeom>
            <a:solidFill>
              <a:srgbClr val="0070C0"/>
            </a:solidFill>
            <a:ln w="4445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71" name="直接连接符 200"/>
            <p:cNvCxnSpPr/>
            <p:nvPr/>
          </p:nvCxnSpPr>
          <p:spPr>
            <a:xfrm rot="16200000" flipH="1">
              <a:off x="5868144" y="3717032"/>
              <a:ext cx="648072" cy="648072"/>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2" name="直接连接符 201"/>
            <p:cNvCxnSpPr/>
            <p:nvPr/>
          </p:nvCxnSpPr>
          <p:spPr>
            <a:xfrm rot="5400000" flipH="1" flipV="1">
              <a:off x="7416316" y="3753036"/>
              <a:ext cx="648072" cy="576064"/>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3" name="直接连接符 202"/>
            <p:cNvCxnSpPr/>
            <p:nvPr/>
          </p:nvCxnSpPr>
          <p:spPr>
            <a:xfrm>
              <a:off x="6516216" y="4365104"/>
              <a:ext cx="936104" cy="1588"/>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4" name="直接连接符 203"/>
            <p:cNvCxnSpPr/>
            <p:nvPr/>
          </p:nvCxnSpPr>
          <p:spPr>
            <a:xfrm rot="5400000">
              <a:off x="5724128" y="4365104"/>
              <a:ext cx="720080" cy="432048"/>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5" name="直接连接符 204"/>
            <p:cNvCxnSpPr/>
            <p:nvPr/>
          </p:nvCxnSpPr>
          <p:spPr>
            <a:xfrm rot="16200000" flipH="1">
              <a:off x="7560332" y="4329100"/>
              <a:ext cx="648072" cy="432048"/>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176" name="组合 205"/>
          <p:cNvGrpSpPr/>
          <p:nvPr/>
        </p:nvGrpSpPr>
        <p:grpSpPr>
          <a:xfrm>
            <a:off x="5464872" y="4986992"/>
            <a:ext cx="243898" cy="360040"/>
            <a:chOff x="5292080" y="3068960"/>
            <a:chExt cx="1512168" cy="2232248"/>
          </a:xfrm>
        </p:grpSpPr>
        <p:sp>
          <p:nvSpPr>
            <p:cNvPr id="177" name="圆角矩形 176"/>
            <p:cNvSpPr/>
            <p:nvPr/>
          </p:nvSpPr>
          <p:spPr>
            <a:xfrm>
              <a:off x="5292080" y="3429000"/>
              <a:ext cx="1512168" cy="1872208"/>
            </a:xfrm>
            <a:prstGeom prst="round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8" name="矩形 177"/>
            <p:cNvSpPr/>
            <p:nvPr/>
          </p:nvSpPr>
          <p:spPr>
            <a:xfrm>
              <a:off x="5508104" y="3645024"/>
              <a:ext cx="1080120" cy="648072"/>
            </a:xfrm>
            <a:prstGeom prst="rect">
              <a:avLst/>
            </a:prstGeom>
            <a:solidFill>
              <a:schemeClr val="bg1"/>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9" name="圆角矩形 178"/>
            <p:cNvSpPr/>
            <p:nvPr/>
          </p:nvSpPr>
          <p:spPr>
            <a:xfrm>
              <a:off x="5436096" y="3068960"/>
              <a:ext cx="216024" cy="432048"/>
            </a:xfrm>
            <a:prstGeom prst="roundRect">
              <a:avLst/>
            </a:prstGeom>
            <a:solidFill>
              <a:srgbClr val="0070C0"/>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0" name="圆角矩形 179"/>
            <p:cNvSpPr/>
            <p:nvPr/>
          </p:nvSpPr>
          <p:spPr>
            <a:xfrm>
              <a:off x="5508104" y="4509120"/>
              <a:ext cx="288032" cy="216024"/>
            </a:xfrm>
            <a:prstGeom prst="roundRect">
              <a:avLst/>
            </a:prstGeom>
            <a:solidFill>
              <a:schemeClr val="bg1"/>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1" name="圆角矩形 180"/>
            <p:cNvSpPr/>
            <p:nvPr/>
          </p:nvSpPr>
          <p:spPr>
            <a:xfrm>
              <a:off x="5868144" y="4509120"/>
              <a:ext cx="288032" cy="216024"/>
            </a:xfrm>
            <a:prstGeom prst="roundRect">
              <a:avLst/>
            </a:prstGeom>
            <a:solidFill>
              <a:schemeClr val="bg1"/>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2" name="圆角矩形 181"/>
            <p:cNvSpPr/>
            <p:nvPr/>
          </p:nvSpPr>
          <p:spPr>
            <a:xfrm>
              <a:off x="6228184" y="4509120"/>
              <a:ext cx="288032" cy="216024"/>
            </a:xfrm>
            <a:prstGeom prst="roundRect">
              <a:avLst/>
            </a:prstGeom>
            <a:solidFill>
              <a:schemeClr val="bg1"/>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3" name="圆角矩形 182"/>
            <p:cNvSpPr/>
            <p:nvPr/>
          </p:nvSpPr>
          <p:spPr>
            <a:xfrm>
              <a:off x="5508104" y="4797152"/>
              <a:ext cx="288032" cy="216024"/>
            </a:xfrm>
            <a:prstGeom prst="roundRect">
              <a:avLst/>
            </a:prstGeom>
            <a:solidFill>
              <a:schemeClr val="bg1"/>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4" name="圆角矩形 183"/>
            <p:cNvSpPr/>
            <p:nvPr/>
          </p:nvSpPr>
          <p:spPr>
            <a:xfrm>
              <a:off x="5868144" y="4797152"/>
              <a:ext cx="288032" cy="216024"/>
            </a:xfrm>
            <a:prstGeom prst="roundRect">
              <a:avLst/>
            </a:prstGeom>
            <a:solidFill>
              <a:schemeClr val="bg1"/>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5" name="圆角矩形 184"/>
            <p:cNvSpPr/>
            <p:nvPr/>
          </p:nvSpPr>
          <p:spPr>
            <a:xfrm>
              <a:off x="6228184" y="4797152"/>
              <a:ext cx="288032" cy="216024"/>
            </a:xfrm>
            <a:prstGeom prst="roundRect">
              <a:avLst/>
            </a:prstGeom>
            <a:solidFill>
              <a:schemeClr val="bg1"/>
            </a:solidFill>
            <a:ln w="38100">
              <a:no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86" name="TextBox 215"/>
          <p:cNvSpPr txBox="1"/>
          <p:nvPr/>
        </p:nvSpPr>
        <p:spPr>
          <a:xfrm>
            <a:off x="6848380" y="4571836"/>
            <a:ext cx="1107996" cy="369332"/>
          </a:xfrm>
          <a:prstGeom prst="rect">
            <a:avLst/>
          </a:prstGeom>
          <a:noFill/>
        </p:spPr>
        <p:txBody>
          <a:bodyPr wrap="none" rtlCol="0">
            <a:spAutoFit/>
          </a:bodyPr>
          <a:lstStyle/>
          <a:p>
            <a:r>
              <a:rPr lang="zh-CN" altLang="en-US" b="1" smtClean="0">
                <a:solidFill>
                  <a:srgbClr val="0070C0"/>
                </a:solidFill>
                <a:latin typeface="微软雅黑" pitchFamily="34" charset="-122"/>
                <a:ea typeface="微软雅黑" pitchFamily="34" charset="-122"/>
              </a:rPr>
              <a:t>优质资源</a:t>
            </a:r>
          </a:p>
        </p:txBody>
      </p:sp>
      <p:grpSp>
        <p:nvGrpSpPr>
          <p:cNvPr id="187" name="组合 216"/>
          <p:cNvGrpSpPr/>
          <p:nvPr/>
        </p:nvGrpSpPr>
        <p:grpSpPr>
          <a:xfrm>
            <a:off x="6937552" y="4941168"/>
            <a:ext cx="216024" cy="540060"/>
            <a:chOff x="1475656" y="3861048"/>
            <a:chExt cx="864096" cy="2376264"/>
          </a:xfrm>
          <a:solidFill>
            <a:srgbClr val="0070C0"/>
          </a:solidFill>
        </p:grpSpPr>
        <p:sp>
          <p:nvSpPr>
            <p:cNvPr id="188" name="椭圆 187"/>
            <p:cNvSpPr/>
            <p:nvPr/>
          </p:nvSpPr>
          <p:spPr>
            <a:xfrm>
              <a:off x="1691680" y="3861048"/>
              <a:ext cx="432048" cy="4320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圆角矩形 188"/>
            <p:cNvSpPr/>
            <p:nvPr/>
          </p:nvSpPr>
          <p:spPr>
            <a:xfrm>
              <a:off x="1475656" y="4365104"/>
              <a:ext cx="864096" cy="9361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圆角矩形 189"/>
            <p:cNvSpPr/>
            <p:nvPr/>
          </p:nvSpPr>
          <p:spPr>
            <a:xfrm>
              <a:off x="1691680" y="5157192"/>
              <a:ext cx="432048" cy="108012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220"/>
          <p:cNvGrpSpPr/>
          <p:nvPr/>
        </p:nvGrpSpPr>
        <p:grpSpPr>
          <a:xfrm>
            <a:off x="7225584" y="4941168"/>
            <a:ext cx="216024" cy="540060"/>
            <a:chOff x="1475656" y="3861048"/>
            <a:chExt cx="864096" cy="2376264"/>
          </a:xfrm>
          <a:solidFill>
            <a:srgbClr val="0070C0"/>
          </a:solidFill>
        </p:grpSpPr>
        <p:sp>
          <p:nvSpPr>
            <p:cNvPr id="192" name="椭圆 191"/>
            <p:cNvSpPr/>
            <p:nvPr/>
          </p:nvSpPr>
          <p:spPr>
            <a:xfrm>
              <a:off x="1691680" y="3861048"/>
              <a:ext cx="432048" cy="4320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圆角矩形 192"/>
            <p:cNvSpPr/>
            <p:nvPr/>
          </p:nvSpPr>
          <p:spPr>
            <a:xfrm>
              <a:off x="1475656" y="4365104"/>
              <a:ext cx="864096" cy="9361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a:off x="1691680" y="5157192"/>
              <a:ext cx="432048" cy="108012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5" name="组合 224"/>
          <p:cNvGrpSpPr/>
          <p:nvPr/>
        </p:nvGrpSpPr>
        <p:grpSpPr>
          <a:xfrm>
            <a:off x="7513616" y="4941168"/>
            <a:ext cx="216024" cy="540060"/>
            <a:chOff x="1475656" y="3861048"/>
            <a:chExt cx="864096" cy="2376264"/>
          </a:xfrm>
          <a:solidFill>
            <a:srgbClr val="0070C0"/>
          </a:solidFill>
        </p:grpSpPr>
        <p:sp>
          <p:nvSpPr>
            <p:cNvPr id="196" name="椭圆 195"/>
            <p:cNvSpPr/>
            <p:nvPr/>
          </p:nvSpPr>
          <p:spPr>
            <a:xfrm>
              <a:off x="1691680" y="3861048"/>
              <a:ext cx="432048" cy="4320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a:off x="1475656" y="4365104"/>
              <a:ext cx="864096" cy="9361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圆角矩形 197"/>
            <p:cNvSpPr/>
            <p:nvPr/>
          </p:nvSpPr>
          <p:spPr>
            <a:xfrm>
              <a:off x="1691680" y="5157192"/>
              <a:ext cx="432048" cy="108012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868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par>
                          <p:cTn id="66" fill="hold">
                            <p:stCondLst>
                              <p:cond delay="1000"/>
                            </p:stCondLst>
                            <p:childTnLst>
                              <p:par>
                                <p:cTn id="67" presetID="22" presetClass="entr" presetSubtype="4"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par>
                                <p:cTn id="70" presetID="22" presetClass="entr" presetSubtype="4"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par>
                                <p:cTn id="73" presetID="2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par>
                                <p:cTn id="76" presetID="22" presetClass="entr" presetSubtype="4"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par>
                                <p:cTn id="79" presetID="22" presetClass="entr" presetSubtype="4"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par>
                                <p:cTn id="82" presetID="22" presetClass="entr" presetSubtype="4"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par>
                                <p:cTn id="85" presetID="22" presetClass="entr" presetSubtype="4"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par>
                                <p:cTn id="88" presetID="22" presetClass="entr" presetSubtype="4"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down)">
                                      <p:cBhvr>
                                        <p:cTn id="90" dur="500"/>
                                        <p:tgtEl>
                                          <p:spTgt spid="31"/>
                                        </p:tgtEl>
                                      </p:cBhvr>
                                    </p:animEffect>
                                  </p:childTnLst>
                                </p:cTn>
                              </p:par>
                              <p:par>
                                <p:cTn id="91" presetID="22" presetClass="entr" presetSubtype="4"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down)">
                                      <p:cBhvr>
                                        <p:cTn id="93" dur="5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0-#ppt_w/2"/>
                                          </p:val>
                                        </p:tav>
                                        <p:tav tm="100000">
                                          <p:val>
                                            <p:strVal val="#ppt_x"/>
                                          </p:val>
                                        </p:tav>
                                      </p:tavLst>
                                    </p:anim>
                                    <p:anim calcmode="lin" valueType="num">
                                      <p:cBhvr additive="base">
                                        <p:cTn id="99" dur="500" fill="hold"/>
                                        <p:tgtEl>
                                          <p:spTgt spid="43"/>
                                        </p:tgtEl>
                                        <p:attrNameLst>
                                          <p:attrName>ppt_y</p:attrName>
                                        </p:attrNameLst>
                                      </p:cBhvr>
                                      <p:tavLst>
                                        <p:tav tm="0">
                                          <p:val>
                                            <p:strVal val="#ppt_y"/>
                                          </p:val>
                                        </p:tav>
                                        <p:tav tm="100000">
                                          <p:val>
                                            <p:strVal val="#ppt_y"/>
                                          </p:val>
                                        </p:tav>
                                      </p:tavLst>
                                    </p:anim>
                                  </p:childTnLst>
                                </p:cTn>
                              </p:par>
                              <p:par>
                                <p:cTn id="100" presetID="2" presetClass="entr" presetSubtype="8" fill="hold" nodeType="with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0-#ppt_w/2"/>
                                          </p:val>
                                        </p:tav>
                                        <p:tav tm="100000">
                                          <p:val>
                                            <p:strVal val="#ppt_x"/>
                                          </p:val>
                                        </p:tav>
                                      </p:tavLst>
                                    </p:anim>
                                    <p:anim calcmode="lin" valueType="num">
                                      <p:cBhvr additive="base">
                                        <p:cTn id="103" dur="500" fill="hold"/>
                                        <p:tgtEl>
                                          <p:spTgt spid="63"/>
                                        </p:tgtEl>
                                        <p:attrNameLst>
                                          <p:attrName>ppt_y</p:attrName>
                                        </p:attrNameLst>
                                      </p:cBhvr>
                                      <p:tavLst>
                                        <p:tav tm="0">
                                          <p:val>
                                            <p:strVal val="#ppt_y"/>
                                          </p:val>
                                        </p:tav>
                                        <p:tav tm="100000">
                                          <p:val>
                                            <p:strVal val="#ppt_y"/>
                                          </p:val>
                                        </p:tav>
                                      </p:tavLst>
                                    </p:anim>
                                  </p:childTnLst>
                                </p:cTn>
                              </p:par>
                              <p:par>
                                <p:cTn id="104" presetID="2" presetClass="entr" presetSubtype="8" fill="hold" nodeType="withEffect">
                                  <p:stCondLst>
                                    <p:cond delay="0"/>
                                  </p:stCondLst>
                                  <p:childTnLst>
                                    <p:set>
                                      <p:cBhvr>
                                        <p:cTn id="105" dur="1" fill="hold">
                                          <p:stCondLst>
                                            <p:cond delay="0"/>
                                          </p:stCondLst>
                                        </p:cTn>
                                        <p:tgtEl>
                                          <p:spTgt spid="83"/>
                                        </p:tgtEl>
                                        <p:attrNameLst>
                                          <p:attrName>style.visibility</p:attrName>
                                        </p:attrNameLst>
                                      </p:cBhvr>
                                      <p:to>
                                        <p:strVal val="visible"/>
                                      </p:to>
                                    </p:set>
                                    <p:anim calcmode="lin" valueType="num">
                                      <p:cBhvr additive="base">
                                        <p:cTn id="106" dur="500" fill="hold"/>
                                        <p:tgtEl>
                                          <p:spTgt spid="83"/>
                                        </p:tgtEl>
                                        <p:attrNameLst>
                                          <p:attrName>ppt_x</p:attrName>
                                        </p:attrNameLst>
                                      </p:cBhvr>
                                      <p:tavLst>
                                        <p:tav tm="0">
                                          <p:val>
                                            <p:strVal val="0-#ppt_w/2"/>
                                          </p:val>
                                        </p:tav>
                                        <p:tav tm="100000">
                                          <p:val>
                                            <p:strVal val="#ppt_x"/>
                                          </p:val>
                                        </p:tav>
                                      </p:tavLst>
                                    </p:anim>
                                    <p:anim calcmode="lin" valueType="num">
                                      <p:cBhvr additive="base">
                                        <p:cTn id="107" dur="500" fill="hold"/>
                                        <p:tgtEl>
                                          <p:spTgt spid="83"/>
                                        </p:tgtEl>
                                        <p:attrNameLst>
                                          <p:attrName>ppt_y</p:attrName>
                                        </p:attrNameLst>
                                      </p:cBhvr>
                                      <p:tavLst>
                                        <p:tav tm="0">
                                          <p:val>
                                            <p:strVal val="#ppt_y"/>
                                          </p:val>
                                        </p:tav>
                                        <p:tav tm="100000">
                                          <p:val>
                                            <p:strVal val="#ppt_y"/>
                                          </p:val>
                                        </p:tav>
                                      </p:tavLst>
                                    </p:anim>
                                  </p:childTnLst>
                                </p:cTn>
                              </p:par>
                              <p:par>
                                <p:cTn id="108" presetID="2" presetClass="entr" presetSubtype="8" fill="hold" nodeType="withEffect">
                                  <p:stCondLst>
                                    <p:cond delay="0"/>
                                  </p:stCondLst>
                                  <p:childTnLst>
                                    <p:set>
                                      <p:cBhvr>
                                        <p:cTn id="109" dur="1" fill="hold">
                                          <p:stCondLst>
                                            <p:cond delay="0"/>
                                          </p:stCondLst>
                                        </p:cTn>
                                        <p:tgtEl>
                                          <p:spTgt spid="103"/>
                                        </p:tgtEl>
                                        <p:attrNameLst>
                                          <p:attrName>style.visibility</p:attrName>
                                        </p:attrNameLst>
                                      </p:cBhvr>
                                      <p:to>
                                        <p:strVal val="visible"/>
                                      </p:to>
                                    </p:set>
                                    <p:anim calcmode="lin" valueType="num">
                                      <p:cBhvr additive="base">
                                        <p:cTn id="110" dur="500" fill="hold"/>
                                        <p:tgtEl>
                                          <p:spTgt spid="103"/>
                                        </p:tgtEl>
                                        <p:attrNameLst>
                                          <p:attrName>ppt_x</p:attrName>
                                        </p:attrNameLst>
                                      </p:cBhvr>
                                      <p:tavLst>
                                        <p:tav tm="0">
                                          <p:val>
                                            <p:strVal val="0-#ppt_w/2"/>
                                          </p:val>
                                        </p:tav>
                                        <p:tav tm="100000">
                                          <p:val>
                                            <p:strVal val="#ppt_x"/>
                                          </p:val>
                                        </p:tav>
                                      </p:tavLst>
                                    </p:anim>
                                    <p:anim calcmode="lin" valueType="num">
                                      <p:cBhvr additive="base">
                                        <p:cTn id="111" dur="500" fill="hold"/>
                                        <p:tgtEl>
                                          <p:spTgt spid="103"/>
                                        </p:tgtEl>
                                        <p:attrNameLst>
                                          <p:attrName>ppt_y</p:attrName>
                                        </p:attrNameLst>
                                      </p:cBhvr>
                                      <p:tavLst>
                                        <p:tav tm="0">
                                          <p:val>
                                            <p:strVal val="#ppt_y"/>
                                          </p:val>
                                        </p:tav>
                                        <p:tav tm="100000">
                                          <p:val>
                                            <p:strVal val="#ppt_y"/>
                                          </p:val>
                                        </p:tav>
                                      </p:tavLst>
                                    </p:anim>
                                  </p:childTnLst>
                                </p:cTn>
                              </p:par>
                              <p:par>
                                <p:cTn id="112" presetID="2" presetClass="entr" presetSubtype="8" fill="hold" nodeType="withEffect">
                                  <p:stCondLst>
                                    <p:cond delay="0"/>
                                  </p:stCondLst>
                                  <p:childTnLst>
                                    <p:set>
                                      <p:cBhvr>
                                        <p:cTn id="113" dur="1" fill="hold">
                                          <p:stCondLst>
                                            <p:cond delay="0"/>
                                          </p:stCondLst>
                                        </p:cTn>
                                        <p:tgtEl>
                                          <p:spTgt spid="104"/>
                                        </p:tgtEl>
                                        <p:attrNameLst>
                                          <p:attrName>style.visibility</p:attrName>
                                        </p:attrNameLst>
                                      </p:cBhvr>
                                      <p:to>
                                        <p:strVal val="visible"/>
                                      </p:to>
                                    </p:set>
                                    <p:anim calcmode="lin" valueType="num">
                                      <p:cBhvr additive="base">
                                        <p:cTn id="114" dur="500" fill="hold"/>
                                        <p:tgtEl>
                                          <p:spTgt spid="104"/>
                                        </p:tgtEl>
                                        <p:attrNameLst>
                                          <p:attrName>ppt_x</p:attrName>
                                        </p:attrNameLst>
                                      </p:cBhvr>
                                      <p:tavLst>
                                        <p:tav tm="0">
                                          <p:val>
                                            <p:strVal val="0-#ppt_w/2"/>
                                          </p:val>
                                        </p:tav>
                                        <p:tav tm="100000">
                                          <p:val>
                                            <p:strVal val="#ppt_x"/>
                                          </p:val>
                                        </p:tav>
                                      </p:tavLst>
                                    </p:anim>
                                    <p:anim calcmode="lin" valueType="num">
                                      <p:cBhvr additive="base">
                                        <p:cTn id="115" dur="500" fill="hold"/>
                                        <p:tgtEl>
                                          <p:spTgt spid="104"/>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0"/>
                                  </p:stCondLst>
                                  <p:childTnLst>
                                    <p:set>
                                      <p:cBhvr>
                                        <p:cTn id="117" dur="1" fill="hold">
                                          <p:stCondLst>
                                            <p:cond delay="0"/>
                                          </p:stCondLst>
                                        </p:cTn>
                                        <p:tgtEl>
                                          <p:spTgt spid="124"/>
                                        </p:tgtEl>
                                        <p:attrNameLst>
                                          <p:attrName>style.visibility</p:attrName>
                                        </p:attrNameLst>
                                      </p:cBhvr>
                                      <p:to>
                                        <p:strVal val="visible"/>
                                      </p:to>
                                    </p:set>
                                    <p:anim calcmode="lin" valueType="num">
                                      <p:cBhvr additive="base">
                                        <p:cTn id="118" dur="500" fill="hold"/>
                                        <p:tgtEl>
                                          <p:spTgt spid="124"/>
                                        </p:tgtEl>
                                        <p:attrNameLst>
                                          <p:attrName>ppt_x</p:attrName>
                                        </p:attrNameLst>
                                      </p:cBhvr>
                                      <p:tavLst>
                                        <p:tav tm="0">
                                          <p:val>
                                            <p:strVal val="0-#ppt_w/2"/>
                                          </p:val>
                                        </p:tav>
                                        <p:tav tm="100000">
                                          <p:val>
                                            <p:strVal val="#ppt_x"/>
                                          </p:val>
                                        </p:tav>
                                      </p:tavLst>
                                    </p:anim>
                                    <p:anim calcmode="lin" valueType="num">
                                      <p:cBhvr additive="base">
                                        <p:cTn id="119" dur="500" fill="hold"/>
                                        <p:tgtEl>
                                          <p:spTgt spid="124"/>
                                        </p:tgtEl>
                                        <p:attrNameLst>
                                          <p:attrName>ppt_y</p:attrName>
                                        </p:attrNameLst>
                                      </p:cBhvr>
                                      <p:tavLst>
                                        <p:tav tm="0">
                                          <p:val>
                                            <p:strVal val="#ppt_y"/>
                                          </p:val>
                                        </p:tav>
                                        <p:tav tm="100000">
                                          <p:val>
                                            <p:strVal val="#ppt_y"/>
                                          </p:val>
                                        </p:tav>
                                      </p:tavLst>
                                    </p:anim>
                                  </p:childTnLst>
                                </p:cTn>
                              </p:par>
                              <p:par>
                                <p:cTn id="120" presetID="2" presetClass="entr" presetSubtype="8" fill="hold"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additive="base">
                                        <p:cTn id="122" dur="500" fill="hold"/>
                                        <p:tgtEl>
                                          <p:spTgt spid="144"/>
                                        </p:tgtEl>
                                        <p:attrNameLst>
                                          <p:attrName>ppt_x</p:attrName>
                                        </p:attrNameLst>
                                      </p:cBhvr>
                                      <p:tavLst>
                                        <p:tav tm="0">
                                          <p:val>
                                            <p:strVal val="0-#ppt_w/2"/>
                                          </p:val>
                                        </p:tav>
                                        <p:tav tm="100000">
                                          <p:val>
                                            <p:strVal val="#ppt_x"/>
                                          </p:val>
                                        </p:tav>
                                      </p:tavLst>
                                    </p:anim>
                                    <p:anim calcmode="lin" valueType="num">
                                      <p:cBhvr additive="base">
                                        <p:cTn id="123" dur="500" fill="hold"/>
                                        <p:tgtEl>
                                          <p:spTgt spid="144"/>
                                        </p:tgtEl>
                                        <p:attrNameLst>
                                          <p:attrName>ppt_y</p:attrName>
                                        </p:attrNameLst>
                                      </p:cBhvr>
                                      <p:tavLst>
                                        <p:tav tm="0">
                                          <p:val>
                                            <p:strVal val="#ppt_y"/>
                                          </p:val>
                                        </p:tav>
                                        <p:tav tm="100000">
                                          <p:val>
                                            <p:strVal val="#ppt_y"/>
                                          </p:val>
                                        </p:tav>
                                      </p:tavLst>
                                    </p:anim>
                                  </p:childTnLst>
                                </p:cTn>
                              </p:par>
                              <p:par>
                                <p:cTn id="124" presetID="2" presetClass="entr" presetSubtype="8" fill="hold" nodeType="withEffect">
                                  <p:stCondLst>
                                    <p:cond delay="0"/>
                                  </p:stCondLst>
                                  <p:childTnLst>
                                    <p:set>
                                      <p:cBhvr>
                                        <p:cTn id="125" dur="1" fill="hold">
                                          <p:stCondLst>
                                            <p:cond delay="0"/>
                                          </p:stCondLst>
                                        </p:cTn>
                                        <p:tgtEl>
                                          <p:spTgt spid="164"/>
                                        </p:tgtEl>
                                        <p:attrNameLst>
                                          <p:attrName>style.visibility</p:attrName>
                                        </p:attrNameLst>
                                      </p:cBhvr>
                                      <p:to>
                                        <p:strVal val="visible"/>
                                      </p:to>
                                    </p:set>
                                    <p:anim calcmode="lin" valueType="num">
                                      <p:cBhvr additive="base">
                                        <p:cTn id="126" dur="500" fill="hold"/>
                                        <p:tgtEl>
                                          <p:spTgt spid="164"/>
                                        </p:tgtEl>
                                        <p:attrNameLst>
                                          <p:attrName>ppt_x</p:attrName>
                                        </p:attrNameLst>
                                      </p:cBhvr>
                                      <p:tavLst>
                                        <p:tav tm="0">
                                          <p:val>
                                            <p:strVal val="0-#ppt_w/2"/>
                                          </p:val>
                                        </p:tav>
                                        <p:tav tm="100000">
                                          <p:val>
                                            <p:strVal val="#ppt_x"/>
                                          </p:val>
                                        </p:tav>
                                      </p:tavLst>
                                    </p:anim>
                                    <p:anim calcmode="lin" valueType="num">
                                      <p:cBhvr additive="base">
                                        <p:cTn id="127" dur="500" fill="hold"/>
                                        <p:tgtEl>
                                          <p:spTgt spid="164"/>
                                        </p:tgtEl>
                                        <p:attrNameLst>
                                          <p:attrName>ppt_y</p:attrName>
                                        </p:attrNameLst>
                                      </p:cBhvr>
                                      <p:tavLst>
                                        <p:tav tm="0">
                                          <p:val>
                                            <p:strVal val="#ppt_y"/>
                                          </p:val>
                                        </p:tav>
                                        <p:tav tm="100000">
                                          <p:val>
                                            <p:strVal val="#ppt_y"/>
                                          </p:val>
                                        </p:tav>
                                      </p:tavLst>
                                    </p:anim>
                                  </p:childTnLst>
                                </p:cTn>
                              </p:par>
                              <p:par>
                                <p:cTn id="128" presetID="2" presetClass="entr" presetSubtype="8" fill="hold" nodeType="with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additive="base">
                                        <p:cTn id="130" dur="500" fill="hold"/>
                                        <p:tgtEl>
                                          <p:spTgt spid="165"/>
                                        </p:tgtEl>
                                        <p:attrNameLst>
                                          <p:attrName>ppt_x</p:attrName>
                                        </p:attrNameLst>
                                      </p:cBhvr>
                                      <p:tavLst>
                                        <p:tav tm="0">
                                          <p:val>
                                            <p:strVal val="0-#ppt_w/2"/>
                                          </p:val>
                                        </p:tav>
                                        <p:tav tm="100000">
                                          <p:val>
                                            <p:strVal val="#ppt_x"/>
                                          </p:val>
                                        </p:tav>
                                      </p:tavLst>
                                    </p:anim>
                                    <p:anim calcmode="lin" valueType="num">
                                      <p:cBhvr additive="base">
                                        <p:cTn id="131" dur="500" fill="hold"/>
                                        <p:tgtEl>
                                          <p:spTgt spid="165"/>
                                        </p:tgtEl>
                                        <p:attrNameLst>
                                          <p:attrName>ppt_y</p:attrName>
                                        </p:attrNameLst>
                                      </p:cBhvr>
                                      <p:tavLst>
                                        <p:tav tm="0">
                                          <p:val>
                                            <p:strVal val="#ppt_y"/>
                                          </p:val>
                                        </p:tav>
                                        <p:tav tm="100000">
                                          <p:val>
                                            <p:strVal val="#ppt_y"/>
                                          </p:val>
                                        </p:tav>
                                      </p:tavLst>
                                    </p:anim>
                                  </p:childTnLst>
                                </p:cTn>
                              </p:par>
                              <p:par>
                                <p:cTn id="132" presetID="2" presetClass="entr" presetSubtype="8" fill="hold" nodeType="withEffect">
                                  <p:stCondLst>
                                    <p:cond delay="0"/>
                                  </p:stCondLst>
                                  <p:childTnLst>
                                    <p:set>
                                      <p:cBhvr>
                                        <p:cTn id="133" dur="1" fill="hold">
                                          <p:stCondLst>
                                            <p:cond delay="0"/>
                                          </p:stCondLst>
                                        </p:cTn>
                                        <p:tgtEl>
                                          <p:spTgt spid="166"/>
                                        </p:tgtEl>
                                        <p:attrNameLst>
                                          <p:attrName>style.visibility</p:attrName>
                                        </p:attrNameLst>
                                      </p:cBhvr>
                                      <p:to>
                                        <p:strVal val="visible"/>
                                      </p:to>
                                    </p:set>
                                    <p:anim calcmode="lin" valueType="num">
                                      <p:cBhvr additive="base">
                                        <p:cTn id="134" dur="500" fill="hold"/>
                                        <p:tgtEl>
                                          <p:spTgt spid="166"/>
                                        </p:tgtEl>
                                        <p:attrNameLst>
                                          <p:attrName>ppt_x</p:attrName>
                                        </p:attrNameLst>
                                      </p:cBhvr>
                                      <p:tavLst>
                                        <p:tav tm="0">
                                          <p:val>
                                            <p:strVal val="0-#ppt_w/2"/>
                                          </p:val>
                                        </p:tav>
                                        <p:tav tm="100000">
                                          <p:val>
                                            <p:strVal val="#ppt_x"/>
                                          </p:val>
                                        </p:tav>
                                      </p:tavLst>
                                    </p:anim>
                                    <p:anim calcmode="lin" valueType="num">
                                      <p:cBhvr additive="base">
                                        <p:cTn id="135" dur="500" fill="hold"/>
                                        <p:tgtEl>
                                          <p:spTgt spid="166"/>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167"/>
                                        </p:tgtEl>
                                        <p:attrNameLst>
                                          <p:attrName>style.visibility</p:attrName>
                                        </p:attrNameLst>
                                      </p:cBhvr>
                                      <p:to>
                                        <p:strVal val="visible"/>
                                      </p:to>
                                    </p:set>
                                    <p:anim calcmode="lin" valueType="num">
                                      <p:cBhvr additive="base">
                                        <p:cTn id="138" dur="500" fill="hold"/>
                                        <p:tgtEl>
                                          <p:spTgt spid="167"/>
                                        </p:tgtEl>
                                        <p:attrNameLst>
                                          <p:attrName>ppt_x</p:attrName>
                                        </p:attrNameLst>
                                      </p:cBhvr>
                                      <p:tavLst>
                                        <p:tav tm="0">
                                          <p:val>
                                            <p:strVal val="0-#ppt_w/2"/>
                                          </p:val>
                                        </p:tav>
                                        <p:tav tm="100000">
                                          <p:val>
                                            <p:strVal val="#ppt_x"/>
                                          </p:val>
                                        </p:tav>
                                      </p:tavLst>
                                    </p:anim>
                                    <p:anim calcmode="lin" valueType="num">
                                      <p:cBhvr additive="base">
                                        <p:cTn id="139" dur="500" fill="hold"/>
                                        <p:tgtEl>
                                          <p:spTgt spid="167"/>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33"/>
                                        </p:tgtEl>
                                        <p:attrNameLst>
                                          <p:attrName>style.visibility</p:attrName>
                                        </p:attrNameLst>
                                      </p:cBhvr>
                                      <p:to>
                                        <p:strVal val="visible"/>
                                      </p:to>
                                    </p:set>
                                    <p:anim calcmode="lin" valueType="num">
                                      <p:cBhvr additive="base">
                                        <p:cTn id="144" dur="500" fill="hold"/>
                                        <p:tgtEl>
                                          <p:spTgt spid="33"/>
                                        </p:tgtEl>
                                        <p:attrNameLst>
                                          <p:attrName>ppt_x</p:attrName>
                                        </p:attrNameLst>
                                      </p:cBhvr>
                                      <p:tavLst>
                                        <p:tav tm="0">
                                          <p:val>
                                            <p:strVal val="#ppt_x"/>
                                          </p:val>
                                        </p:tav>
                                        <p:tav tm="100000">
                                          <p:val>
                                            <p:strVal val="#ppt_x"/>
                                          </p:val>
                                        </p:tav>
                                      </p:tavLst>
                                    </p:anim>
                                    <p:anim calcmode="lin" valueType="num">
                                      <p:cBhvr additive="base">
                                        <p:cTn id="145" dur="500" fill="hold"/>
                                        <p:tgtEl>
                                          <p:spTgt spid="33"/>
                                        </p:tgtEl>
                                        <p:attrNameLst>
                                          <p:attrName>ppt_y</p:attrName>
                                        </p:attrNameLst>
                                      </p:cBhvr>
                                      <p:tavLst>
                                        <p:tav tm="0">
                                          <p:val>
                                            <p:strVal val="1+#ppt_h/2"/>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34"/>
                                        </p:tgtEl>
                                        <p:attrNameLst>
                                          <p:attrName>style.visibility</p:attrName>
                                        </p:attrNameLst>
                                      </p:cBhvr>
                                      <p:to>
                                        <p:strVal val="visible"/>
                                      </p:to>
                                    </p:set>
                                    <p:anim calcmode="lin" valueType="num">
                                      <p:cBhvr additive="base">
                                        <p:cTn id="148" dur="500" fill="hold"/>
                                        <p:tgtEl>
                                          <p:spTgt spid="34"/>
                                        </p:tgtEl>
                                        <p:attrNameLst>
                                          <p:attrName>ppt_x</p:attrName>
                                        </p:attrNameLst>
                                      </p:cBhvr>
                                      <p:tavLst>
                                        <p:tav tm="0">
                                          <p:val>
                                            <p:strVal val="#ppt_x"/>
                                          </p:val>
                                        </p:tav>
                                        <p:tav tm="100000">
                                          <p:val>
                                            <p:strVal val="#ppt_x"/>
                                          </p:val>
                                        </p:tav>
                                      </p:tavLst>
                                    </p:anim>
                                    <p:anim calcmode="lin" valueType="num">
                                      <p:cBhvr additive="base">
                                        <p:cTn id="149" dur="500" fill="hold"/>
                                        <p:tgtEl>
                                          <p:spTgt spid="34"/>
                                        </p:tgtEl>
                                        <p:attrNameLst>
                                          <p:attrName>ppt_y</p:attrName>
                                        </p:attrNameLst>
                                      </p:cBhvr>
                                      <p:tavLst>
                                        <p:tav tm="0">
                                          <p:val>
                                            <p:strVal val="1+#ppt_h/2"/>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35"/>
                                        </p:tgtEl>
                                        <p:attrNameLst>
                                          <p:attrName>style.visibility</p:attrName>
                                        </p:attrNameLst>
                                      </p:cBhvr>
                                      <p:to>
                                        <p:strVal val="visible"/>
                                      </p:to>
                                    </p:set>
                                    <p:anim calcmode="lin" valueType="num">
                                      <p:cBhvr additive="base">
                                        <p:cTn id="152" dur="500" fill="hold"/>
                                        <p:tgtEl>
                                          <p:spTgt spid="35"/>
                                        </p:tgtEl>
                                        <p:attrNameLst>
                                          <p:attrName>ppt_x</p:attrName>
                                        </p:attrNameLst>
                                      </p:cBhvr>
                                      <p:tavLst>
                                        <p:tav tm="0">
                                          <p:val>
                                            <p:strVal val="#ppt_x"/>
                                          </p:val>
                                        </p:tav>
                                        <p:tav tm="100000">
                                          <p:val>
                                            <p:strVal val="#ppt_x"/>
                                          </p:val>
                                        </p:tav>
                                      </p:tavLst>
                                    </p:anim>
                                    <p:anim calcmode="lin" valueType="num">
                                      <p:cBhvr additive="base">
                                        <p:cTn id="153" dur="500" fill="hold"/>
                                        <p:tgtEl>
                                          <p:spTgt spid="35"/>
                                        </p:tgtEl>
                                        <p:attrNameLst>
                                          <p:attrName>ppt_y</p:attrName>
                                        </p:attrNameLst>
                                      </p:cBhvr>
                                      <p:tavLst>
                                        <p:tav tm="0">
                                          <p:val>
                                            <p:strVal val="1+#ppt_h/2"/>
                                          </p:val>
                                        </p:tav>
                                        <p:tav tm="100000">
                                          <p:val>
                                            <p:strVal val="#ppt_y"/>
                                          </p:val>
                                        </p:tav>
                                      </p:tavLst>
                                    </p:anim>
                                  </p:childTnLst>
                                </p:cTn>
                              </p:par>
                              <p:par>
                                <p:cTn id="154" presetID="2" presetClass="entr" presetSubtype="4" fill="hold" nodeType="withEffect">
                                  <p:stCondLst>
                                    <p:cond delay="0"/>
                                  </p:stCondLst>
                                  <p:childTnLst>
                                    <p:set>
                                      <p:cBhvr>
                                        <p:cTn id="155" dur="1" fill="hold">
                                          <p:stCondLst>
                                            <p:cond delay="0"/>
                                          </p:stCondLst>
                                        </p:cTn>
                                        <p:tgtEl>
                                          <p:spTgt spid="36"/>
                                        </p:tgtEl>
                                        <p:attrNameLst>
                                          <p:attrName>style.visibility</p:attrName>
                                        </p:attrNameLst>
                                      </p:cBhvr>
                                      <p:to>
                                        <p:strVal val="visible"/>
                                      </p:to>
                                    </p:set>
                                    <p:anim calcmode="lin" valueType="num">
                                      <p:cBhvr additive="base">
                                        <p:cTn id="156" dur="500" fill="hold"/>
                                        <p:tgtEl>
                                          <p:spTgt spid="36"/>
                                        </p:tgtEl>
                                        <p:attrNameLst>
                                          <p:attrName>ppt_x</p:attrName>
                                        </p:attrNameLst>
                                      </p:cBhvr>
                                      <p:tavLst>
                                        <p:tav tm="0">
                                          <p:val>
                                            <p:strVal val="#ppt_x"/>
                                          </p:val>
                                        </p:tav>
                                        <p:tav tm="100000">
                                          <p:val>
                                            <p:strVal val="#ppt_x"/>
                                          </p:val>
                                        </p:tav>
                                      </p:tavLst>
                                    </p:anim>
                                    <p:anim calcmode="lin" valueType="num">
                                      <p:cBhvr additive="base">
                                        <p:cTn id="157" dur="500" fill="hold"/>
                                        <p:tgtEl>
                                          <p:spTgt spid="36"/>
                                        </p:tgtEl>
                                        <p:attrNameLst>
                                          <p:attrName>ppt_y</p:attrName>
                                        </p:attrNameLst>
                                      </p:cBhvr>
                                      <p:tavLst>
                                        <p:tav tm="0">
                                          <p:val>
                                            <p:strVal val="1+#ppt_h/2"/>
                                          </p:val>
                                        </p:tav>
                                        <p:tav tm="100000">
                                          <p:val>
                                            <p:strVal val="#ppt_y"/>
                                          </p:val>
                                        </p:tav>
                                      </p:tavLst>
                                    </p:anim>
                                  </p:childTnLst>
                                </p:cTn>
                              </p:par>
                              <p:par>
                                <p:cTn id="158" presetID="2" presetClass="entr" presetSubtype="4" fill="hold"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1+#ppt_h/2"/>
                                          </p:val>
                                        </p:tav>
                                        <p:tav tm="100000">
                                          <p:val>
                                            <p:strVal val="#ppt_y"/>
                                          </p:val>
                                        </p:tav>
                                      </p:tavLst>
                                    </p:anim>
                                  </p:childTnLst>
                                </p:cTn>
                              </p:par>
                              <p:par>
                                <p:cTn id="162" presetID="2" presetClass="entr" presetSubtype="4" fill="hold" nodeType="with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1+#ppt_h/2"/>
                                          </p:val>
                                        </p:tav>
                                        <p:tav tm="100000">
                                          <p:val>
                                            <p:strVal val="#ppt_y"/>
                                          </p:val>
                                        </p:tav>
                                      </p:tavLst>
                                    </p:anim>
                                  </p:childTnLst>
                                </p:cTn>
                              </p:par>
                              <p:par>
                                <p:cTn id="166" presetID="2" presetClass="entr" presetSubtype="4" fill="hold" nodeType="withEffect">
                                  <p:stCondLst>
                                    <p:cond delay="0"/>
                                  </p:stCondLst>
                                  <p:childTnLst>
                                    <p:set>
                                      <p:cBhvr>
                                        <p:cTn id="167" dur="1" fill="hold">
                                          <p:stCondLst>
                                            <p:cond delay="0"/>
                                          </p:stCondLst>
                                        </p:cTn>
                                        <p:tgtEl>
                                          <p:spTgt spid="39"/>
                                        </p:tgtEl>
                                        <p:attrNameLst>
                                          <p:attrName>style.visibility</p:attrName>
                                        </p:attrNameLst>
                                      </p:cBhvr>
                                      <p:to>
                                        <p:strVal val="visible"/>
                                      </p:to>
                                    </p:set>
                                    <p:anim calcmode="lin" valueType="num">
                                      <p:cBhvr additive="base">
                                        <p:cTn id="168" dur="500" fill="hold"/>
                                        <p:tgtEl>
                                          <p:spTgt spid="39"/>
                                        </p:tgtEl>
                                        <p:attrNameLst>
                                          <p:attrName>ppt_x</p:attrName>
                                        </p:attrNameLst>
                                      </p:cBhvr>
                                      <p:tavLst>
                                        <p:tav tm="0">
                                          <p:val>
                                            <p:strVal val="#ppt_x"/>
                                          </p:val>
                                        </p:tav>
                                        <p:tav tm="100000">
                                          <p:val>
                                            <p:strVal val="#ppt_x"/>
                                          </p:val>
                                        </p:tav>
                                      </p:tavLst>
                                    </p:anim>
                                    <p:anim calcmode="lin" valueType="num">
                                      <p:cBhvr additive="base">
                                        <p:cTn id="169" dur="500" fill="hold"/>
                                        <p:tgtEl>
                                          <p:spTgt spid="39"/>
                                        </p:tgtEl>
                                        <p:attrNameLst>
                                          <p:attrName>ppt_y</p:attrName>
                                        </p:attrNameLst>
                                      </p:cBhvr>
                                      <p:tavLst>
                                        <p:tav tm="0">
                                          <p:val>
                                            <p:strVal val="1+#ppt_h/2"/>
                                          </p:val>
                                        </p:tav>
                                        <p:tav tm="100000">
                                          <p:val>
                                            <p:strVal val="#ppt_y"/>
                                          </p:val>
                                        </p:tav>
                                      </p:tavLst>
                                    </p:anim>
                                  </p:childTnLst>
                                </p:cTn>
                              </p:par>
                              <p:par>
                                <p:cTn id="170" presetID="2" presetClass="entr" presetSubtype="4" fill="hold" nodeType="withEffect">
                                  <p:stCondLst>
                                    <p:cond delay="0"/>
                                  </p:stCondLst>
                                  <p:childTnLst>
                                    <p:set>
                                      <p:cBhvr>
                                        <p:cTn id="171" dur="1" fill="hold">
                                          <p:stCondLst>
                                            <p:cond delay="0"/>
                                          </p:stCondLst>
                                        </p:cTn>
                                        <p:tgtEl>
                                          <p:spTgt spid="40"/>
                                        </p:tgtEl>
                                        <p:attrNameLst>
                                          <p:attrName>style.visibility</p:attrName>
                                        </p:attrNameLst>
                                      </p:cBhvr>
                                      <p:to>
                                        <p:strVal val="visible"/>
                                      </p:to>
                                    </p:set>
                                    <p:anim calcmode="lin" valueType="num">
                                      <p:cBhvr additive="base">
                                        <p:cTn id="172" dur="500" fill="hold"/>
                                        <p:tgtEl>
                                          <p:spTgt spid="40"/>
                                        </p:tgtEl>
                                        <p:attrNameLst>
                                          <p:attrName>ppt_x</p:attrName>
                                        </p:attrNameLst>
                                      </p:cBhvr>
                                      <p:tavLst>
                                        <p:tav tm="0">
                                          <p:val>
                                            <p:strVal val="#ppt_x"/>
                                          </p:val>
                                        </p:tav>
                                        <p:tav tm="100000">
                                          <p:val>
                                            <p:strVal val="#ppt_x"/>
                                          </p:val>
                                        </p:tav>
                                      </p:tavLst>
                                    </p:anim>
                                    <p:anim calcmode="lin" valueType="num">
                                      <p:cBhvr additive="base">
                                        <p:cTn id="173" dur="500" fill="hold"/>
                                        <p:tgtEl>
                                          <p:spTgt spid="40"/>
                                        </p:tgtEl>
                                        <p:attrNameLst>
                                          <p:attrName>ppt_y</p:attrName>
                                        </p:attrNameLst>
                                      </p:cBhvr>
                                      <p:tavLst>
                                        <p:tav tm="0">
                                          <p:val>
                                            <p:strVal val="1+#ppt_h/2"/>
                                          </p:val>
                                        </p:tav>
                                        <p:tav tm="100000">
                                          <p:val>
                                            <p:strVal val="#ppt_y"/>
                                          </p:val>
                                        </p:tav>
                                      </p:tavLst>
                                    </p:anim>
                                  </p:childTnLst>
                                </p:cTn>
                              </p:par>
                              <p:par>
                                <p:cTn id="174" presetID="2" presetClass="entr" presetSubtype="4" fill="hold" nodeType="with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500" fill="hold"/>
                                        <p:tgtEl>
                                          <p:spTgt spid="41"/>
                                        </p:tgtEl>
                                        <p:attrNameLst>
                                          <p:attrName>ppt_x</p:attrName>
                                        </p:attrNameLst>
                                      </p:cBhvr>
                                      <p:tavLst>
                                        <p:tav tm="0">
                                          <p:val>
                                            <p:strVal val="#ppt_x"/>
                                          </p:val>
                                        </p:tav>
                                        <p:tav tm="100000">
                                          <p:val>
                                            <p:strVal val="#ppt_x"/>
                                          </p:val>
                                        </p:tav>
                                      </p:tavLst>
                                    </p:anim>
                                    <p:anim calcmode="lin" valueType="num">
                                      <p:cBhvr additive="base">
                                        <p:cTn id="177" dur="500" fill="hold"/>
                                        <p:tgtEl>
                                          <p:spTgt spid="41"/>
                                        </p:tgtEl>
                                        <p:attrNameLst>
                                          <p:attrName>ppt_y</p:attrName>
                                        </p:attrNameLst>
                                      </p:cBhvr>
                                      <p:tavLst>
                                        <p:tav tm="0">
                                          <p:val>
                                            <p:strVal val="1+#ppt_h/2"/>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 calcmode="lin" valueType="num">
                                      <p:cBhvr additive="base">
                                        <p:cTn id="180" dur="500" fill="hold"/>
                                        <p:tgtEl>
                                          <p:spTgt spid="42"/>
                                        </p:tgtEl>
                                        <p:attrNameLst>
                                          <p:attrName>ppt_x</p:attrName>
                                        </p:attrNameLst>
                                      </p:cBhvr>
                                      <p:tavLst>
                                        <p:tav tm="0">
                                          <p:val>
                                            <p:strVal val="#ppt_x"/>
                                          </p:val>
                                        </p:tav>
                                        <p:tav tm="100000">
                                          <p:val>
                                            <p:strVal val="#ppt_x"/>
                                          </p:val>
                                        </p:tav>
                                      </p:tavLst>
                                    </p:anim>
                                    <p:anim calcmode="lin" valueType="num">
                                      <p:cBhvr additive="base">
                                        <p:cTn id="18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168"/>
                                        </p:tgtEl>
                                        <p:attrNameLst>
                                          <p:attrName>style.visibility</p:attrName>
                                        </p:attrNameLst>
                                      </p:cBhvr>
                                      <p:to>
                                        <p:strVal val="visible"/>
                                      </p:to>
                                    </p:set>
                                    <p:animEffect transition="in" filter="wipe(down)">
                                      <p:cBhvr>
                                        <p:cTn id="186" dur="500"/>
                                        <p:tgtEl>
                                          <p:spTgt spid="168"/>
                                        </p:tgtEl>
                                      </p:cBhvr>
                                    </p:animEffect>
                                  </p:childTnLst>
                                </p:cTn>
                              </p:par>
                              <p:par>
                                <p:cTn id="187" presetID="22" presetClass="entr" presetSubtype="4" fill="hold" nodeType="withEffect">
                                  <p:stCondLst>
                                    <p:cond delay="0"/>
                                  </p:stCondLst>
                                  <p:childTnLst>
                                    <p:set>
                                      <p:cBhvr>
                                        <p:cTn id="188" dur="1" fill="hold">
                                          <p:stCondLst>
                                            <p:cond delay="0"/>
                                          </p:stCondLst>
                                        </p:cTn>
                                        <p:tgtEl>
                                          <p:spTgt spid="169"/>
                                        </p:tgtEl>
                                        <p:attrNameLst>
                                          <p:attrName>style.visibility</p:attrName>
                                        </p:attrNameLst>
                                      </p:cBhvr>
                                      <p:to>
                                        <p:strVal val="visible"/>
                                      </p:to>
                                    </p:set>
                                    <p:animEffect transition="in" filter="wipe(down)">
                                      <p:cBhvr>
                                        <p:cTn id="189" dur="500"/>
                                        <p:tgtEl>
                                          <p:spTgt spid="169"/>
                                        </p:tgtEl>
                                      </p:cBhvr>
                                    </p:animEffect>
                                  </p:childTnLst>
                                </p:cTn>
                              </p:par>
                              <p:par>
                                <p:cTn id="190" presetID="22" presetClass="entr" presetSubtype="4" fill="hold" nodeType="withEffect">
                                  <p:stCondLst>
                                    <p:cond delay="0"/>
                                  </p:stCondLst>
                                  <p:childTnLst>
                                    <p:set>
                                      <p:cBhvr>
                                        <p:cTn id="191" dur="1" fill="hold">
                                          <p:stCondLst>
                                            <p:cond delay="0"/>
                                          </p:stCondLst>
                                        </p:cTn>
                                        <p:tgtEl>
                                          <p:spTgt spid="176"/>
                                        </p:tgtEl>
                                        <p:attrNameLst>
                                          <p:attrName>style.visibility</p:attrName>
                                        </p:attrNameLst>
                                      </p:cBhvr>
                                      <p:to>
                                        <p:strVal val="visible"/>
                                      </p:to>
                                    </p:set>
                                    <p:animEffect transition="in" filter="wipe(down)">
                                      <p:cBhvr>
                                        <p:cTn id="192" dur="500"/>
                                        <p:tgtEl>
                                          <p:spTgt spid="17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grpId="0" nodeType="clickEffect">
                                  <p:stCondLst>
                                    <p:cond delay="0"/>
                                  </p:stCondLst>
                                  <p:childTnLst>
                                    <p:set>
                                      <p:cBhvr>
                                        <p:cTn id="196" dur="1" fill="hold">
                                          <p:stCondLst>
                                            <p:cond delay="0"/>
                                          </p:stCondLst>
                                        </p:cTn>
                                        <p:tgtEl>
                                          <p:spTgt spid="186"/>
                                        </p:tgtEl>
                                        <p:attrNameLst>
                                          <p:attrName>style.visibility</p:attrName>
                                        </p:attrNameLst>
                                      </p:cBhvr>
                                      <p:to>
                                        <p:strVal val="visible"/>
                                      </p:to>
                                    </p:set>
                                    <p:animEffect transition="in" filter="wipe(down)">
                                      <p:cBhvr>
                                        <p:cTn id="197" dur="500"/>
                                        <p:tgtEl>
                                          <p:spTgt spid="186"/>
                                        </p:tgtEl>
                                      </p:cBhvr>
                                    </p:animEffect>
                                  </p:childTnLst>
                                </p:cTn>
                              </p:par>
                              <p:par>
                                <p:cTn id="198" presetID="22" presetClass="entr" presetSubtype="4" fill="hold" nodeType="withEffect">
                                  <p:stCondLst>
                                    <p:cond delay="0"/>
                                  </p:stCondLst>
                                  <p:childTnLst>
                                    <p:set>
                                      <p:cBhvr>
                                        <p:cTn id="199" dur="1" fill="hold">
                                          <p:stCondLst>
                                            <p:cond delay="0"/>
                                          </p:stCondLst>
                                        </p:cTn>
                                        <p:tgtEl>
                                          <p:spTgt spid="187"/>
                                        </p:tgtEl>
                                        <p:attrNameLst>
                                          <p:attrName>style.visibility</p:attrName>
                                        </p:attrNameLst>
                                      </p:cBhvr>
                                      <p:to>
                                        <p:strVal val="visible"/>
                                      </p:to>
                                    </p:set>
                                    <p:animEffect transition="in" filter="wipe(down)">
                                      <p:cBhvr>
                                        <p:cTn id="200" dur="500"/>
                                        <p:tgtEl>
                                          <p:spTgt spid="187"/>
                                        </p:tgtEl>
                                      </p:cBhvr>
                                    </p:animEffect>
                                  </p:childTnLst>
                                </p:cTn>
                              </p:par>
                              <p:par>
                                <p:cTn id="201" presetID="22" presetClass="entr" presetSubtype="4" fill="hold" nodeType="withEffect">
                                  <p:stCondLst>
                                    <p:cond delay="0"/>
                                  </p:stCondLst>
                                  <p:childTnLst>
                                    <p:set>
                                      <p:cBhvr>
                                        <p:cTn id="202" dur="1" fill="hold">
                                          <p:stCondLst>
                                            <p:cond delay="0"/>
                                          </p:stCondLst>
                                        </p:cTn>
                                        <p:tgtEl>
                                          <p:spTgt spid="191"/>
                                        </p:tgtEl>
                                        <p:attrNameLst>
                                          <p:attrName>style.visibility</p:attrName>
                                        </p:attrNameLst>
                                      </p:cBhvr>
                                      <p:to>
                                        <p:strVal val="visible"/>
                                      </p:to>
                                    </p:set>
                                    <p:animEffect transition="in" filter="wipe(down)">
                                      <p:cBhvr>
                                        <p:cTn id="203" dur="500"/>
                                        <p:tgtEl>
                                          <p:spTgt spid="191"/>
                                        </p:tgtEl>
                                      </p:cBhvr>
                                    </p:animEffect>
                                  </p:childTnLst>
                                </p:cTn>
                              </p:par>
                              <p:par>
                                <p:cTn id="204" presetID="22" presetClass="entr" presetSubtype="4" fill="hold" nodeType="withEffect">
                                  <p:stCondLst>
                                    <p:cond delay="0"/>
                                  </p:stCondLst>
                                  <p:childTnLst>
                                    <p:set>
                                      <p:cBhvr>
                                        <p:cTn id="205" dur="1" fill="hold">
                                          <p:stCondLst>
                                            <p:cond delay="0"/>
                                          </p:stCondLst>
                                        </p:cTn>
                                        <p:tgtEl>
                                          <p:spTgt spid="195"/>
                                        </p:tgtEl>
                                        <p:attrNameLst>
                                          <p:attrName>style.visibility</p:attrName>
                                        </p:attrNameLst>
                                      </p:cBhvr>
                                      <p:to>
                                        <p:strVal val="visible"/>
                                      </p:to>
                                    </p:set>
                                    <p:animEffect transition="in" filter="wipe(down)">
                                      <p:cBhvr>
                                        <p:cTn id="206"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3" grpId="0" animBg="1"/>
      <p:bldP spid="16" grpId="0" animBg="1"/>
      <p:bldP spid="19" grpId="0" animBg="1"/>
      <p:bldP spid="24" grpId="0" animBg="1"/>
      <p:bldP spid="33" grpId="0" animBg="1"/>
      <p:bldP spid="42" grpId="0"/>
      <p:bldP spid="167" grpId="0"/>
      <p:bldP spid="16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4630" y="3140968"/>
            <a:ext cx="8229600" cy="1143000"/>
          </a:xfrm>
        </p:spPr>
        <p:txBody>
          <a:bodyPr>
            <a:noAutofit/>
          </a:bodyPr>
          <a:lstStyle/>
          <a:p>
            <a:r>
              <a:rPr lang="en-US" altLang="zh-CN" sz="9600" b="1" dirty="0" smtClean="0">
                <a:solidFill>
                  <a:schemeClr val="accent5">
                    <a:lumMod val="20000"/>
                    <a:lumOff val="80000"/>
                  </a:schemeClr>
                </a:solidFill>
              </a:rPr>
              <a:t>change</a:t>
            </a:r>
            <a:endParaRPr lang="zh-CN" altLang="en-US" sz="9600" b="1" dirty="0">
              <a:solidFill>
                <a:schemeClr val="accent5">
                  <a:lumMod val="20000"/>
                  <a:lumOff val="80000"/>
                </a:schemeClr>
              </a:solidFill>
            </a:endParaRPr>
          </a:p>
        </p:txBody>
      </p:sp>
      <p:sp>
        <p:nvSpPr>
          <p:cNvPr id="3" name="标题 1"/>
          <p:cNvSpPr txBox="1">
            <a:spLocks/>
          </p:cNvSpPr>
          <p:nvPr/>
        </p:nvSpPr>
        <p:spPr>
          <a:xfrm>
            <a:off x="609600" y="2654424"/>
            <a:ext cx="8229600" cy="1143000"/>
          </a:xfrm>
          <a:prstGeom prst="rect">
            <a:avLst/>
          </a:prstGeom>
          <a:solidFill>
            <a:srgbClr val="FFFFFF">
              <a:alpha val="61961"/>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5400" b="1" i="0" u="none" strike="noStrike" kern="1200" cap="none" spc="0" normalizeH="0" baseline="0" noProof="0" dirty="0" smtClean="0">
                <a:ln>
                  <a:noFill/>
                </a:ln>
                <a:effectLst/>
                <a:uLnTx/>
                <a:uFillTx/>
                <a:latin typeface="+mj-lt"/>
                <a:ea typeface="+mj-ea"/>
                <a:cs typeface="+mj-cs"/>
              </a:rPr>
              <a:t>招聘格局正在发生改变</a:t>
            </a:r>
            <a:endParaRPr kumimoji="0" lang="zh-CN" altLang="en-US" sz="5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913061530"/>
              </p:ext>
            </p:extLst>
          </p:nvPr>
        </p:nvGraphicFramePr>
        <p:xfrm>
          <a:off x="467544" y="1700808"/>
          <a:ext cx="8190656"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标题 1"/>
          <p:cNvSpPr>
            <a:spLocks noGrp="1"/>
          </p:cNvSpPr>
          <p:nvPr>
            <p:ph type="title"/>
          </p:nvPr>
        </p:nvSpPr>
        <p:spPr>
          <a:xfrm>
            <a:off x="0" y="0"/>
            <a:ext cx="9144000" cy="1296000"/>
          </a:xfrm>
          <a:solidFill>
            <a:schemeClr val="bg1">
              <a:lumMod val="85000"/>
            </a:schemeClr>
          </a:solidFill>
        </p:spPr>
        <p:txBody>
          <a:bodyPr/>
          <a:lstStyle/>
          <a:p>
            <a:r>
              <a:rPr lang="zh-CN" altLang="en-US" sz="4000" dirty="0" smtClean="0">
                <a:latin typeface="+mn-ea"/>
                <a:ea typeface="+mn-ea"/>
              </a:rPr>
              <a:t>企业</a:t>
            </a:r>
            <a:r>
              <a:rPr lang="zh-CN" altLang="en-US" sz="4000" b="1" dirty="0" smtClean="0">
                <a:solidFill>
                  <a:srgbClr val="C00000"/>
                </a:solidFill>
                <a:latin typeface="+mn-ea"/>
                <a:ea typeface="+mn-ea"/>
              </a:rPr>
              <a:t>自有简历数量</a:t>
            </a:r>
            <a:r>
              <a:rPr lang="zh-CN" altLang="en-US" sz="4000" dirty="0" smtClean="0">
                <a:latin typeface="+mn-ea"/>
                <a:ea typeface="+mn-ea"/>
              </a:rPr>
              <a:t>正在</a:t>
            </a:r>
            <a:r>
              <a:rPr lang="zh-CN" altLang="en-US" sz="5400" b="1" dirty="0" smtClean="0">
                <a:latin typeface="+mn-ea"/>
                <a:ea typeface="+mn-ea"/>
              </a:rPr>
              <a:t>逐年增长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p:cTn id="7" dur="1000" fill="hold"/>
                                        <p:tgtEl>
                                          <p:spTgt spid="4">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p:cTn id="14" dur="1000" fill="hold"/>
                                        <p:tgtEl>
                                          <p:spTgt spid="4">
                                            <p:graphicEl>
                                              <a:chart seriesIdx="-4" categoryIdx="0" bldStep="category"/>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chart seriesIdx="-4" categoryIdx="0" bldStep="category"/>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p:cTn id="21" dur="1000" fill="hold"/>
                                        <p:tgtEl>
                                          <p:spTgt spid="4">
                                            <p:graphicEl>
                                              <a:chart seriesIdx="-4" categoryIdx="1" bldStep="category"/>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chart seriesIdx="-4" categoryIdx="1" bldStep="category"/>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chart seriesIdx="-4" categoryIdx="1"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p:cTn id="28" dur="1000" fill="hold"/>
                                        <p:tgtEl>
                                          <p:spTgt spid="4">
                                            <p:graphicEl>
                                              <a:chart seriesIdx="-4" categoryIdx="2" bldStep="category"/>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chart seriesIdx="-4" categoryIdx="2" bldStep="category"/>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chart seriesIdx="-4" categoryIdx="2"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p:cTn id="35" dur="1000" fill="hold"/>
                                        <p:tgtEl>
                                          <p:spTgt spid="4">
                                            <p:graphicEl>
                                              <a:chart seriesIdx="-4" categoryIdx="3" bldStep="category"/>
                                            </p:graphicEl>
                                          </p:spTgt>
                                        </p:tgtEl>
                                        <p:attrNameLst>
                                          <p:attrName>ppt_w</p:attrName>
                                        </p:attrNameLst>
                                      </p:cBhvr>
                                      <p:tavLst>
                                        <p:tav tm="0">
                                          <p:val>
                                            <p:strVal val="#ppt_w*0.70"/>
                                          </p:val>
                                        </p:tav>
                                        <p:tav tm="100000">
                                          <p:val>
                                            <p:strVal val="#ppt_w"/>
                                          </p:val>
                                        </p:tav>
                                      </p:tavLst>
                                    </p:anim>
                                    <p:anim calcmode="lin" valueType="num">
                                      <p:cBhvr>
                                        <p:cTn id="36" dur="1000" fill="hold"/>
                                        <p:tgtEl>
                                          <p:spTgt spid="4">
                                            <p:graphicEl>
                                              <a:chart seriesIdx="-4" categoryIdx="3" bldStep="category"/>
                                            </p:graphicEl>
                                          </p:spTgt>
                                        </p:tgtEl>
                                        <p:attrNameLst>
                                          <p:attrName>ppt_h</p:attrName>
                                        </p:attrNameLst>
                                      </p:cBhvr>
                                      <p:tavLst>
                                        <p:tav tm="0">
                                          <p:val>
                                            <p:strVal val="#ppt_h"/>
                                          </p:val>
                                        </p:tav>
                                        <p:tav tm="100000">
                                          <p:val>
                                            <p:strVal val="#ppt_h"/>
                                          </p:val>
                                        </p:tav>
                                      </p:tavLst>
                                    </p:anim>
                                    <p:animEffect transition="in" filter="fade">
                                      <p:cBhvr>
                                        <p:cTn id="37" dur="10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1907704" y="6021288"/>
            <a:ext cx="4680520" cy="288031"/>
          </a:xfrm>
        </p:spPr>
        <p:txBody>
          <a:bodyPr/>
          <a:lstStyle/>
          <a:p>
            <a:r>
              <a:rPr lang="zh-CN" altLang="en-US" sz="1400">
                <a:solidFill>
                  <a:schemeClr val="tx1">
                    <a:lumMod val="50000"/>
                    <a:lumOff val="50000"/>
                  </a:schemeClr>
                </a:solidFill>
              </a:rPr>
              <a:t>数据来源：</a:t>
            </a:r>
            <a:r>
              <a:rPr lang="en-US" altLang="zh-CN" sz="1400">
                <a:solidFill>
                  <a:schemeClr val="tx1">
                    <a:lumMod val="50000"/>
                    <a:lumOff val="50000"/>
                  </a:schemeClr>
                </a:solidFill>
              </a:rPr>
              <a:t>2012-2013</a:t>
            </a:r>
            <a:r>
              <a:rPr lang="zh-CN" altLang="en-US" sz="1400">
                <a:solidFill>
                  <a:schemeClr val="tx1">
                    <a:lumMod val="50000"/>
                    <a:lumOff val="50000"/>
                  </a:schemeClr>
                </a:solidFill>
              </a:rPr>
              <a:t>中国企业人才管理成熟度调查报告</a:t>
            </a:r>
            <a:endParaRPr lang="zh-CN" altLang="en-US" sz="1400" dirty="0">
              <a:solidFill>
                <a:schemeClr val="tx1">
                  <a:lumMod val="50000"/>
                  <a:lumOff val="50000"/>
                </a:schemeClr>
              </a:solidFill>
            </a:endParaRPr>
          </a:p>
        </p:txBody>
      </p:sp>
      <p:graphicFrame>
        <p:nvGraphicFramePr>
          <p:cNvPr id="29" name="内容占位符 9"/>
          <p:cNvGraphicFramePr>
            <a:graphicFrameLocks/>
          </p:cNvGraphicFramePr>
          <p:nvPr>
            <p:extLst>
              <p:ext uri="{D42A27DB-BD31-4B8C-83A1-F6EECF244321}">
                <p14:modId xmlns:p14="http://schemas.microsoft.com/office/powerpoint/2010/main" val="1867693916"/>
              </p:ext>
            </p:extLst>
          </p:nvPr>
        </p:nvGraphicFramePr>
        <p:xfrm>
          <a:off x="428698" y="1340768"/>
          <a:ext cx="807524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0" name="标题 1"/>
          <p:cNvSpPr>
            <a:spLocks noGrp="1"/>
          </p:cNvSpPr>
          <p:nvPr>
            <p:ph type="title"/>
          </p:nvPr>
        </p:nvSpPr>
        <p:spPr>
          <a:xfrm>
            <a:off x="0" y="0"/>
            <a:ext cx="9144000" cy="1296000"/>
          </a:xfrm>
          <a:solidFill>
            <a:schemeClr val="bg1">
              <a:lumMod val="85000"/>
            </a:schemeClr>
          </a:solidFill>
        </p:spPr>
        <p:txBody>
          <a:bodyPr/>
          <a:lstStyle/>
          <a:p>
            <a:r>
              <a:rPr lang="en-US" altLang="zh-CN" sz="6600" smtClean="0">
                <a:solidFill>
                  <a:srgbClr val="0070C0"/>
                </a:solidFill>
                <a:latin typeface="+mn-ea"/>
                <a:ea typeface="+mn-ea"/>
              </a:rPr>
              <a:t>46.1</a:t>
            </a:r>
            <a:r>
              <a:rPr lang="en-US" altLang="zh-CN" sz="6600">
                <a:solidFill>
                  <a:srgbClr val="0070C0"/>
                </a:solidFill>
                <a:latin typeface="+mn-ea"/>
                <a:ea typeface="+mn-ea"/>
              </a:rPr>
              <a:t>%</a:t>
            </a:r>
            <a:r>
              <a:rPr lang="zh-CN" altLang="en-US" sz="4000">
                <a:solidFill>
                  <a:schemeClr val="tx1">
                    <a:lumMod val="75000"/>
                    <a:lumOff val="25000"/>
                  </a:schemeClr>
                </a:solidFill>
                <a:latin typeface="+mn-ea"/>
                <a:ea typeface="+mn-ea"/>
              </a:rPr>
              <a:t>的企业选择人才库</a:t>
            </a:r>
            <a:endParaRPr lang="zh-CN" altLang="en-US" sz="5400" b="1" dirty="0" smtClean="0">
              <a:solidFill>
                <a:schemeClr val="tx1">
                  <a:lumMod val="75000"/>
                  <a:lumOff val="25000"/>
                </a:schemeClr>
              </a:solidFill>
              <a:latin typeface="+mn-ea"/>
              <a:ea typeface="+mn-ea"/>
            </a:endParaRPr>
          </a:p>
        </p:txBody>
      </p:sp>
    </p:spTree>
    <p:extLst>
      <p:ext uri="{BB962C8B-B14F-4D97-AF65-F5344CB8AC3E}">
        <p14:creationId xmlns:p14="http://schemas.microsoft.com/office/powerpoint/2010/main" val="644318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人才库，你想好了</a:t>
            </a:r>
            <a:r>
              <a:rPr kumimoji="1" lang="en-US" altLang="en-US" smtClean="0"/>
              <a:t>吗</a:t>
            </a:r>
            <a:r>
              <a:rPr kumimoji="1" lang="en-US" altLang="en-US" dirty="0" smtClean="0"/>
              <a:t>？</a:t>
            </a:r>
            <a:endParaRPr kumimoji="1" lang="zh-CN" altLang="en-US" dirty="0"/>
          </a:p>
        </p:txBody>
      </p:sp>
      <p:sp>
        <p:nvSpPr>
          <p:cNvPr id="7" name="文本框 6"/>
          <p:cNvSpPr txBox="1"/>
          <p:nvPr/>
        </p:nvSpPr>
        <p:spPr>
          <a:xfrm>
            <a:off x="2195736" y="1988840"/>
            <a:ext cx="8136904" cy="2862322"/>
          </a:xfrm>
          <a:prstGeom prst="rect">
            <a:avLst/>
          </a:prstGeom>
          <a:noFill/>
        </p:spPr>
        <p:txBody>
          <a:bodyPr wrap="square" rtlCol="0">
            <a:spAutoFit/>
          </a:bodyPr>
          <a:lstStyle/>
          <a:p>
            <a:pPr marL="342900" indent="-342900">
              <a:buFont typeface="Wingdings" charset="2"/>
              <a:buChar char="n"/>
            </a:pPr>
            <a:r>
              <a:rPr lang="zh-CN" altLang="en-US" sz="2000" dirty="0" smtClean="0"/>
              <a:t>人才库里</a:t>
            </a:r>
            <a:r>
              <a:rPr lang="zh-CN" altLang="en-US" sz="2000" dirty="0"/>
              <a:t>面的人都是什么人</a:t>
            </a:r>
          </a:p>
          <a:p>
            <a:pPr marL="342900" indent="-342900">
              <a:buFont typeface="Wingdings" charset="2"/>
              <a:buChar char="n"/>
            </a:pPr>
            <a:endParaRPr lang="zh-CN" altLang="en-US" sz="2000" dirty="0"/>
          </a:p>
          <a:p>
            <a:pPr marL="342900" indent="-342900">
              <a:buFont typeface="Wingdings" charset="2"/>
              <a:buChar char="n"/>
            </a:pPr>
            <a:r>
              <a:rPr lang="zh-CN" altLang="en-US" sz="2000" dirty="0" smtClean="0"/>
              <a:t>怎么</a:t>
            </a:r>
            <a:r>
              <a:rPr lang="zh-CN" altLang="en-US" sz="2000" dirty="0"/>
              <a:t>来的</a:t>
            </a:r>
          </a:p>
          <a:p>
            <a:pPr marL="342900" indent="-342900">
              <a:buFont typeface="Wingdings" charset="2"/>
              <a:buChar char="n"/>
            </a:pPr>
            <a:endParaRPr lang="zh-CN" altLang="en-US" sz="2000" dirty="0"/>
          </a:p>
          <a:p>
            <a:pPr marL="342900" indent="-342900">
              <a:buFont typeface="Wingdings" charset="2"/>
              <a:buChar char="n"/>
            </a:pPr>
            <a:r>
              <a:rPr lang="zh-CN" altLang="en-US" sz="2000" dirty="0" smtClean="0"/>
              <a:t>怎么</a:t>
            </a:r>
            <a:r>
              <a:rPr lang="zh-CN" altLang="en-US" sz="2000" dirty="0"/>
              <a:t>用（打算怎么用）</a:t>
            </a:r>
          </a:p>
          <a:p>
            <a:pPr marL="342900" indent="-342900">
              <a:buFont typeface="Wingdings" charset="2"/>
              <a:buChar char="n"/>
            </a:pPr>
            <a:endParaRPr lang="zh-CN" altLang="en-US" sz="2000" dirty="0"/>
          </a:p>
          <a:p>
            <a:pPr marL="342900" indent="-342900">
              <a:buFont typeface="Wingdings" charset="2"/>
              <a:buChar char="n"/>
            </a:pPr>
            <a:r>
              <a:rPr lang="zh-CN" altLang="en-US" sz="2000" dirty="0" smtClean="0"/>
              <a:t>如何分类</a:t>
            </a:r>
            <a:endParaRPr lang="zh-CN" altLang="en-US" sz="2000" dirty="0"/>
          </a:p>
          <a:p>
            <a:pPr marL="342900" indent="-342900">
              <a:buFont typeface="Wingdings" charset="2"/>
              <a:buChar char="n"/>
            </a:pPr>
            <a:endParaRPr lang="zh-CN" altLang="en-US" sz="2000" dirty="0"/>
          </a:p>
          <a:p>
            <a:pPr marL="342900" indent="-342900">
              <a:buFont typeface="Wingdings" charset="2"/>
              <a:buChar char="n"/>
            </a:pPr>
            <a:r>
              <a:rPr lang="zh-CN" altLang="en-US" sz="2000" dirty="0" smtClean="0"/>
              <a:t>如何维护</a:t>
            </a:r>
            <a:endParaRPr lang="zh-CN" altLang="en-US" sz="2000" dirty="0"/>
          </a:p>
        </p:txBody>
      </p:sp>
      <p:pic>
        <p:nvPicPr>
          <p:cNvPr id="6" name="图片 5"/>
          <p:cNvPicPr>
            <a:picLocks noChangeAspect="1"/>
          </p:cNvPicPr>
          <p:nvPr/>
        </p:nvPicPr>
        <p:blipFill>
          <a:blip r:embed="rId3"/>
          <a:stretch>
            <a:fillRect/>
          </a:stretch>
        </p:blipFill>
        <p:spPr>
          <a:xfrm>
            <a:off x="1115616" y="1988840"/>
            <a:ext cx="792088" cy="792088"/>
          </a:xfrm>
          <a:prstGeom prst="rect">
            <a:avLst/>
          </a:prstGeom>
        </p:spPr>
      </p:pic>
    </p:spTree>
    <p:extLst>
      <p:ext uri="{BB962C8B-B14F-4D97-AF65-F5344CB8AC3E}">
        <p14:creationId xmlns:p14="http://schemas.microsoft.com/office/powerpoint/2010/main" val="3513450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12e96237fc1ce1778872ef72dec1bdf47be2a3"/>
</p:tagLst>
</file>

<file path=ppt/theme/theme1.xml><?xml version="1.0" encoding="utf-8"?>
<a:theme xmlns:a="http://schemas.openxmlformats.org/drawingml/2006/main" name="PPT素材夹_0078">
  <a:themeElements>
    <a:clrScheme name="www.slideto.Me green L2">
      <a:dk1>
        <a:srgbClr val="111111"/>
      </a:dk1>
      <a:lt1>
        <a:srgbClr val="FFFFFF"/>
      </a:lt1>
      <a:dk2>
        <a:srgbClr val="777777"/>
      </a:dk2>
      <a:lt2>
        <a:srgbClr val="B2B2B2"/>
      </a:lt2>
      <a:accent1>
        <a:srgbClr val="00B050"/>
      </a:accent1>
      <a:accent2>
        <a:srgbClr val="92D050"/>
      </a:accent2>
      <a:accent3>
        <a:srgbClr val="742600"/>
      </a:accent3>
      <a:accent4>
        <a:srgbClr val="DC5E01"/>
      </a:accent4>
      <a:accent5>
        <a:srgbClr val="FF6600"/>
      </a:accent5>
      <a:accent6>
        <a:srgbClr val="FF9900"/>
      </a:accent6>
      <a:hlink>
        <a:srgbClr val="373737"/>
      </a:hlink>
      <a:folHlink>
        <a:srgbClr val="6E6E6E"/>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PPT素材夹_0078</Template>
  <TotalTime>6481</TotalTime>
  <Words>2386</Words>
  <Application>Microsoft Office PowerPoint</Application>
  <PresentationFormat>全屏显示(4:3)</PresentationFormat>
  <Paragraphs>263</Paragraphs>
  <Slides>18</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Heiti SC Light</vt:lpstr>
      <vt:lpstr>宋体</vt:lpstr>
      <vt:lpstr>微软雅黑</vt:lpstr>
      <vt:lpstr>Arial</vt:lpstr>
      <vt:lpstr>Arial Black</vt:lpstr>
      <vt:lpstr>Calibri</vt:lpstr>
      <vt:lpstr>Iskoola Pota</vt:lpstr>
      <vt:lpstr>Wingdings</vt:lpstr>
      <vt:lpstr>PPT素材夹_0078</vt:lpstr>
      <vt:lpstr>通过招聘管理软件，打造企业人才库  </vt:lpstr>
      <vt:lpstr>PowerPoint 演示文稿</vt:lpstr>
      <vt:lpstr>PowerPoint 演示文稿</vt:lpstr>
      <vt:lpstr>分享</vt:lpstr>
      <vt:lpstr>资源是招聘永远的“痛”</vt:lpstr>
      <vt:lpstr>change</vt:lpstr>
      <vt:lpstr>企业自有简历数量正在逐年增长</vt:lpstr>
      <vt:lpstr>46.1%的企业选择人才库</vt:lpstr>
      <vt:lpstr>人才库，你想好了吗？</vt:lpstr>
      <vt:lpstr>合生元：正点的集团人才库</vt:lpstr>
      <vt:lpstr>电装中国：资源分配式人才库</vt:lpstr>
      <vt:lpstr>华为：清洗“人才数据”</vt:lpstr>
      <vt:lpstr>北森观点：人才库分类定义与区别管理</vt:lpstr>
      <vt:lpstr>人才库恼人之处</vt:lpstr>
      <vt:lpstr>人才库建设、化繁为简</vt:lpstr>
      <vt:lpstr>PowerPoint 演示文稿</vt:lpstr>
      <vt:lpstr>PowerPoint 演示文稿</vt:lpstr>
      <vt:lpstr>和您在一起！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点击此处添加幻灯主标题</dc:title>
  <dc:subject>TP-地产物业</dc:subject>
  <dc:creator>jccook</dc:creator>
  <cp:keywords>XS-普屏 4：3;SC-淡绿色;BG-浅色;DH-静态;XJ-二级</cp:keywords>
  <dc:description>我爱PPT中文网</dc:description>
  <cp:lastModifiedBy>张宇</cp:lastModifiedBy>
  <cp:revision>322</cp:revision>
  <dcterms:created xsi:type="dcterms:W3CDTF">2013-02-26T00:06:37Z</dcterms:created>
  <dcterms:modified xsi:type="dcterms:W3CDTF">2014-05-08T05:04:56Z</dcterms:modified>
  <cp:category>UDi-主题模板</cp:category>
</cp:coreProperties>
</file>