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314" r:id="rId2"/>
    <p:sldId id="1842" r:id="rId3"/>
    <p:sldId id="1843" r:id="rId4"/>
    <p:sldId id="1780" r:id="rId5"/>
    <p:sldId id="1837" r:id="rId6"/>
    <p:sldId id="1838" r:id="rId7"/>
    <p:sldId id="1844" r:id="rId8"/>
    <p:sldId id="1872" r:id="rId9"/>
    <p:sldId id="1856" r:id="rId10"/>
    <p:sldId id="1858" r:id="rId11"/>
    <p:sldId id="1855" r:id="rId12"/>
    <p:sldId id="1860" r:id="rId13"/>
    <p:sldId id="1859" r:id="rId14"/>
    <p:sldId id="1819" r:id="rId15"/>
    <p:sldId id="1861" r:id="rId16"/>
    <p:sldId id="1862" r:id="rId17"/>
    <p:sldId id="1863" r:id="rId18"/>
    <p:sldId id="1865" r:id="rId19"/>
    <p:sldId id="1782" r:id="rId20"/>
    <p:sldId id="1866" r:id="rId21"/>
    <p:sldId id="1873" r:id="rId22"/>
    <p:sldId id="1867" r:id="rId23"/>
    <p:sldId id="1822" r:id="rId24"/>
    <p:sldId id="1868" r:id="rId25"/>
    <p:sldId id="1869" r:id="rId26"/>
    <p:sldId id="1870" r:id="rId27"/>
    <p:sldId id="1871" r:id="rId28"/>
  </p:sldIdLst>
  <p:sldSz cx="9906000" cy="6858000" type="A4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仿宋_GB2312" pitchFamily="49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仿宋_GB2312" pitchFamily="49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仿宋_GB2312" pitchFamily="49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仿宋_GB2312" pitchFamily="49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仿宋_GB2312" pitchFamily="49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仿宋_GB2312" pitchFamily="49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仿宋_GB2312" pitchFamily="49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仿宋_GB2312" pitchFamily="49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仿宋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36699"/>
    <a:srgbClr val="FF00FF"/>
    <a:srgbClr val="CCCCFF"/>
    <a:srgbClr val="ED5326"/>
    <a:srgbClr val="95B3D7"/>
    <a:srgbClr val="366B7E"/>
    <a:srgbClr val="003399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4" autoAdjust="0"/>
    <p:restoredTop sz="95918" autoAdjust="0"/>
  </p:normalViewPr>
  <p:slideViewPr>
    <p:cSldViewPr>
      <p:cViewPr>
        <p:scale>
          <a:sx n="75" d="100"/>
          <a:sy n="75" d="100"/>
        </p:scale>
        <p:origin x="-1116" y="-78"/>
      </p:cViewPr>
      <p:guideLst>
        <p:guide orient="horz" pos="4319"/>
        <p:guide orient="horz" pos="572"/>
        <p:guide pos="3120"/>
        <p:guide pos="444"/>
      </p:guideLst>
    </p:cSldViewPr>
  </p:slideViewPr>
  <p:outlineViewPr>
    <p:cViewPr>
      <p:scale>
        <a:sx n="33" d="100"/>
        <a:sy n="33" d="100"/>
      </p:scale>
      <p:origin x="0" y="111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3018" y="-90"/>
      </p:cViewPr>
      <p:guideLst>
        <p:guide orient="horz" pos="3224"/>
        <p:guide pos="2236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0997F3-73EF-4727-92EE-D82C2A2CDBAE}" type="doc">
      <dgm:prSet loTypeId="urn:microsoft.com/office/officeart/2005/8/layout/venn1" loCatId="relationship" qsTypeId="urn:microsoft.com/office/officeart/2005/8/quickstyle/simple1" qsCatId="simple" csTypeId="urn:microsoft.com/office/officeart/2005/8/colors/accent2_2" csCatId="accent2" phldr="1"/>
      <dgm:spPr/>
    </dgm:pt>
    <dgm:pt modelId="{D436D015-DFCE-46D2-A7F4-C1211DA3DD16}">
      <dgm:prSet phldrT="[文本]" custT="1"/>
      <dgm:spPr/>
      <dgm:t>
        <a:bodyPr/>
        <a:lstStyle/>
        <a:p>
          <a:r>
            <a:rPr lang="zh-CN" altLang="en-US" sz="2700" b="1" dirty="0" smtClean="0"/>
            <a:t>生产要素</a:t>
          </a:r>
          <a:endParaRPr lang="en-US" altLang="zh-CN" sz="2700" b="1" dirty="0" smtClean="0"/>
        </a:p>
        <a:p>
          <a:r>
            <a:rPr lang="zh-CN" altLang="en-US" sz="2000" b="0" dirty="0" smtClean="0"/>
            <a:t>人、财、物、信息技术</a:t>
          </a:r>
          <a:endParaRPr lang="zh-CN" altLang="en-US" sz="2000" b="0" dirty="0"/>
        </a:p>
      </dgm:t>
    </dgm:pt>
    <dgm:pt modelId="{AD66758C-C495-4356-A230-E621B667D252}" type="parTrans" cxnId="{2B72A2F1-A3DF-43CE-91D6-050F1279FA60}">
      <dgm:prSet/>
      <dgm:spPr/>
      <dgm:t>
        <a:bodyPr/>
        <a:lstStyle/>
        <a:p>
          <a:endParaRPr lang="zh-CN" altLang="en-US"/>
        </a:p>
      </dgm:t>
    </dgm:pt>
    <dgm:pt modelId="{F5928B80-496A-4306-B17D-CFA354B2865E}" type="sibTrans" cxnId="{2B72A2F1-A3DF-43CE-91D6-050F1279FA60}">
      <dgm:prSet/>
      <dgm:spPr/>
      <dgm:t>
        <a:bodyPr/>
        <a:lstStyle/>
        <a:p>
          <a:endParaRPr lang="zh-CN" altLang="en-US"/>
        </a:p>
      </dgm:t>
    </dgm:pt>
    <dgm:pt modelId="{310FBC64-5814-4688-BFA4-6A2953FFBDA9}">
      <dgm:prSet phldrT="[文本]" custT="1"/>
      <dgm:spPr/>
      <dgm:t>
        <a:bodyPr/>
        <a:lstStyle/>
        <a:p>
          <a:r>
            <a:rPr lang="zh-CN" altLang="en-US" sz="2400" b="1" dirty="0" smtClean="0"/>
            <a:t>经营管理活动</a:t>
          </a:r>
          <a:endParaRPr lang="en-US" altLang="zh-CN" sz="2400" b="1" dirty="0" smtClean="0"/>
        </a:p>
        <a:p>
          <a:r>
            <a:rPr lang="zh-CN" altLang="en-US" sz="2000" dirty="0" smtClean="0"/>
            <a:t>战略管理、产供销研发、财务、人力资源、行政</a:t>
          </a:r>
          <a:endParaRPr lang="zh-CN" altLang="en-US" sz="2000" dirty="0"/>
        </a:p>
      </dgm:t>
    </dgm:pt>
    <dgm:pt modelId="{CF78243C-3A30-472E-BCB0-1113BA44FD3D}" type="parTrans" cxnId="{34783C9A-5FC4-433D-99A7-B340F0BEF021}">
      <dgm:prSet/>
      <dgm:spPr/>
      <dgm:t>
        <a:bodyPr/>
        <a:lstStyle/>
        <a:p>
          <a:endParaRPr lang="zh-CN" altLang="en-US"/>
        </a:p>
      </dgm:t>
    </dgm:pt>
    <dgm:pt modelId="{A5C7D158-7E6E-43DC-9CD1-D004011686E0}" type="sibTrans" cxnId="{34783C9A-5FC4-433D-99A7-B340F0BEF021}">
      <dgm:prSet/>
      <dgm:spPr/>
      <dgm:t>
        <a:bodyPr/>
        <a:lstStyle/>
        <a:p>
          <a:endParaRPr lang="zh-CN" altLang="en-US"/>
        </a:p>
      </dgm:t>
    </dgm:pt>
    <dgm:pt modelId="{3588F137-3C0A-4733-A74E-A10C74B3FC70}" type="pres">
      <dgm:prSet presAssocID="{E30997F3-73EF-4727-92EE-D82C2A2CDBAE}" presName="compositeShape" presStyleCnt="0">
        <dgm:presLayoutVars>
          <dgm:chMax val="7"/>
          <dgm:dir/>
          <dgm:resizeHandles val="exact"/>
        </dgm:presLayoutVars>
      </dgm:prSet>
      <dgm:spPr/>
    </dgm:pt>
    <dgm:pt modelId="{5426702E-40A3-4105-94E9-22B649CEE892}" type="pres">
      <dgm:prSet presAssocID="{D436D015-DFCE-46D2-A7F4-C1211DA3DD16}" presName="circ1" presStyleLbl="vennNode1" presStyleIdx="0" presStyleCnt="2"/>
      <dgm:spPr/>
      <dgm:t>
        <a:bodyPr/>
        <a:lstStyle/>
        <a:p>
          <a:endParaRPr lang="zh-CN" altLang="en-US"/>
        </a:p>
      </dgm:t>
    </dgm:pt>
    <dgm:pt modelId="{4F853897-C27D-41C4-9F44-6338FD878CED}" type="pres">
      <dgm:prSet presAssocID="{D436D015-DFCE-46D2-A7F4-C1211DA3DD1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C5F72B4-5DAA-443F-B879-7165CB285FE5}" type="pres">
      <dgm:prSet presAssocID="{310FBC64-5814-4688-BFA4-6A2953FFBDA9}" presName="circ2" presStyleLbl="vennNode1" presStyleIdx="1" presStyleCnt="2" custLinFactNeighborX="886" custLinFactNeighborY="-2480"/>
      <dgm:spPr/>
      <dgm:t>
        <a:bodyPr/>
        <a:lstStyle/>
        <a:p>
          <a:endParaRPr lang="zh-CN" altLang="en-US"/>
        </a:p>
      </dgm:t>
    </dgm:pt>
    <dgm:pt modelId="{49B4FBDA-FA4C-45F8-808D-1C0ADFB64EE2}" type="pres">
      <dgm:prSet presAssocID="{310FBC64-5814-4688-BFA4-6A2953FFBDA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A14AB31-C5C5-46F6-8296-7470D1B14E4E}" type="presOf" srcId="{E30997F3-73EF-4727-92EE-D82C2A2CDBAE}" destId="{3588F137-3C0A-4733-A74E-A10C74B3FC70}" srcOrd="0" destOrd="0" presId="urn:microsoft.com/office/officeart/2005/8/layout/venn1"/>
    <dgm:cxn modelId="{210DB0DB-DB78-40FD-B44F-653A3F20C0EF}" type="presOf" srcId="{310FBC64-5814-4688-BFA4-6A2953FFBDA9}" destId="{49B4FBDA-FA4C-45F8-808D-1C0ADFB64EE2}" srcOrd="1" destOrd="0" presId="urn:microsoft.com/office/officeart/2005/8/layout/venn1"/>
    <dgm:cxn modelId="{34783C9A-5FC4-433D-99A7-B340F0BEF021}" srcId="{E30997F3-73EF-4727-92EE-D82C2A2CDBAE}" destId="{310FBC64-5814-4688-BFA4-6A2953FFBDA9}" srcOrd="1" destOrd="0" parTransId="{CF78243C-3A30-472E-BCB0-1113BA44FD3D}" sibTransId="{A5C7D158-7E6E-43DC-9CD1-D004011686E0}"/>
    <dgm:cxn modelId="{3E619BB0-F634-45C3-A3E1-ADE91848B4C8}" type="presOf" srcId="{310FBC64-5814-4688-BFA4-6A2953FFBDA9}" destId="{0C5F72B4-5DAA-443F-B879-7165CB285FE5}" srcOrd="0" destOrd="0" presId="urn:microsoft.com/office/officeart/2005/8/layout/venn1"/>
    <dgm:cxn modelId="{2B72A2F1-A3DF-43CE-91D6-050F1279FA60}" srcId="{E30997F3-73EF-4727-92EE-D82C2A2CDBAE}" destId="{D436D015-DFCE-46D2-A7F4-C1211DA3DD16}" srcOrd="0" destOrd="0" parTransId="{AD66758C-C495-4356-A230-E621B667D252}" sibTransId="{F5928B80-496A-4306-B17D-CFA354B2865E}"/>
    <dgm:cxn modelId="{E9BDBFAB-6A72-4C2C-A9BE-A0611C367F96}" type="presOf" srcId="{D436D015-DFCE-46D2-A7F4-C1211DA3DD16}" destId="{4F853897-C27D-41C4-9F44-6338FD878CED}" srcOrd="1" destOrd="0" presId="urn:microsoft.com/office/officeart/2005/8/layout/venn1"/>
    <dgm:cxn modelId="{7C0AD526-058B-4509-9172-6DC0C56BE338}" type="presOf" srcId="{D436D015-DFCE-46D2-A7F4-C1211DA3DD16}" destId="{5426702E-40A3-4105-94E9-22B649CEE892}" srcOrd="0" destOrd="0" presId="urn:microsoft.com/office/officeart/2005/8/layout/venn1"/>
    <dgm:cxn modelId="{BAB99EBE-7284-4E38-8A1E-B1331102DC78}" type="presParOf" srcId="{3588F137-3C0A-4733-A74E-A10C74B3FC70}" destId="{5426702E-40A3-4105-94E9-22B649CEE892}" srcOrd="0" destOrd="0" presId="urn:microsoft.com/office/officeart/2005/8/layout/venn1"/>
    <dgm:cxn modelId="{4711C635-C71E-400B-B214-048818D4AD75}" type="presParOf" srcId="{3588F137-3C0A-4733-A74E-A10C74B3FC70}" destId="{4F853897-C27D-41C4-9F44-6338FD878CED}" srcOrd="1" destOrd="0" presId="urn:microsoft.com/office/officeart/2005/8/layout/venn1"/>
    <dgm:cxn modelId="{E45E6E65-7668-4283-87EA-0F4F681DE1AA}" type="presParOf" srcId="{3588F137-3C0A-4733-A74E-A10C74B3FC70}" destId="{0C5F72B4-5DAA-443F-B879-7165CB285FE5}" srcOrd="2" destOrd="0" presId="urn:microsoft.com/office/officeart/2005/8/layout/venn1"/>
    <dgm:cxn modelId="{DD133F3B-0BD9-40ED-9B89-E0C45076813E}" type="presParOf" srcId="{3588F137-3C0A-4733-A74E-A10C74B3FC70}" destId="{49B4FBDA-FA4C-45F8-808D-1C0ADFB64EE2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E8B609-DAA5-4D1B-9146-503CF14E7B65}" type="doc">
      <dgm:prSet loTypeId="urn:microsoft.com/office/officeart/2005/8/layout/vList6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zh-CN" altLang="en-US"/>
        </a:p>
      </dgm:t>
    </dgm:pt>
    <dgm:pt modelId="{4CDB38A6-16F4-4539-9465-51ECA1526B9A}">
      <dgm:prSet phldrT="[文本]" custT="1"/>
      <dgm:spPr/>
      <dgm:t>
        <a:bodyPr/>
        <a:lstStyle/>
        <a:p>
          <a:r>
            <a:rPr lang="zh-CN" altLang="en-US" sz="2800" b="1" dirty="0" smtClean="0">
              <a:latin typeface="微软雅黑" pitchFamily="34" charset="-122"/>
              <a:ea typeface="微软雅黑" pitchFamily="34" charset="-122"/>
            </a:rPr>
            <a:t>通用属性</a:t>
          </a:r>
          <a:endParaRPr lang="zh-CN" altLang="en-US" sz="2800" b="1" dirty="0">
            <a:latin typeface="微软雅黑" pitchFamily="34" charset="-122"/>
            <a:ea typeface="微软雅黑" pitchFamily="34" charset="-122"/>
          </a:endParaRPr>
        </a:p>
      </dgm:t>
    </dgm:pt>
    <dgm:pt modelId="{C1AA991C-4D73-47B0-AFDD-CC8AA6F59952}" type="parTrans" cxnId="{974B40AC-1825-43E6-9A92-2097C57FA16B}">
      <dgm:prSet/>
      <dgm:spPr/>
      <dgm:t>
        <a:bodyPr/>
        <a:lstStyle/>
        <a:p>
          <a:endParaRPr lang="zh-CN" altLang="en-US" b="1">
            <a:latin typeface="微软雅黑" pitchFamily="34" charset="-122"/>
            <a:ea typeface="微软雅黑" pitchFamily="34" charset="-122"/>
          </a:endParaRPr>
        </a:p>
      </dgm:t>
    </dgm:pt>
    <dgm:pt modelId="{A9DB9ADC-1438-47DB-A792-B5FC20B02CDE}" type="sibTrans" cxnId="{974B40AC-1825-43E6-9A92-2097C57FA16B}">
      <dgm:prSet/>
      <dgm:spPr/>
      <dgm:t>
        <a:bodyPr/>
        <a:lstStyle/>
        <a:p>
          <a:endParaRPr lang="zh-CN" altLang="en-US" b="1">
            <a:latin typeface="微软雅黑" pitchFamily="34" charset="-122"/>
            <a:ea typeface="微软雅黑" pitchFamily="34" charset="-122"/>
          </a:endParaRPr>
        </a:p>
      </dgm:t>
    </dgm:pt>
    <dgm:pt modelId="{B560F230-1B1E-4A5D-B4EA-CF61D61D3DB2}">
      <dgm:prSet phldrT="[文本]" custT="1"/>
      <dgm:spPr/>
      <dgm:t>
        <a:bodyPr/>
        <a:lstStyle/>
        <a:p>
          <a:r>
            <a:rPr lang="zh-CN" altLang="en-US" sz="2400" b="1" dirty="0" smtClean="0">
              <a:latin typeface="微软雅黑" pitchFamily="34" charset="-122"/>
              <a:ea typeface="微软雅黑" pitchFamily="34" charset="-122"/>
            </a:rPr>
            <a:t>短缺风险</a:t>
          </a:r>
          <a:endParaRPr lang="zh-CN" altLang="en-US" sz="2400" b="1" dirty="0">
            <a:latin typeface="微软雅黑" pitchFamily="34" charset="-122"/>
            <a:ea typeface="微软雅黑" pitchFamily="34" charset="-122"/>
          </a:endParaRPr>
        </a:p>
      </dgm:t>
    </dgm:pt>
    <dgm:pt modelId="{2077539D-D12D-4773-8761-861D0A0514D0}" type="parTrans" cxnId="{EEC300B0-D1DD-4B97-85DA-C248170D5FA8}">
      <dgm:prSet/>
      <dgm:spPr/>
      <dgm:t>
        <a:bodyPr/>
        <a:lstStyle/>
        <a:p>
          <a:endParaRPr lang="zh-CN" altLang="en-US" b="1">
            <a:latin typeface="微软雅黑" pitchFamily="34" charset="-122"/>
            <a:ea typeface="微软雅黑" pitchFamily="34" charset="-122"/>
          </a:endParaRPr>
        </a:p>
      </dgm:t>
    </dgm:pt>
    <dgm:pt modelId="{2BDC6C83-B437-4C25-8B22-84B21E648607}" type="sibTrans" cxnId="{EEC300B0-D1DD-4B97-85DA-C248170D5FA8}">
      <dgm:prSet/>
      <dgm:spPr/>
      <dgm:t>
        <a:bodyPr/>
        <a:lstStyle/>
        <a:p>
          <a:endParaRPr lang="zh-CN" altLang="en-US" b="1">
            <a:latin typeface="微软雅黑" pitchFamily="34" charset="-122"/>
            <a:ea typeface="微软雅黑" pitchFamily="34" charset="-122"/>
          </a:endParaRPr>
        </a:p>
      </dgm:t>
    </dgm:pt>
    <dgm:pt modelId="{13B786E9-5A57-4762-B803-559C95952A67}">
      <dgm:prSet phldrT="[文本]" custT="1"/>
      <dgm:spPr/>
      <dgm:t>
        <a:bodyPr/>
        <a:lstStyle/>
        <a:p>
          <a:r>
            <a:rPr lang="zh-CN" altLang="en-US" sz="2400" b="1" dirty="0" smtClean="0">
              <a:latin typeface="微软雅黑" pitchFamily="34" charset="-122"/>
              <a:ea typeface="微软雅黑" pitchFamily="34" charset="-122"/>
            </a:rPr>
            <a:t>积压风险</a:t>
          </a:r>
          <a:endParaRPr lang="zh-CN" altLang="en-US" sz="2400" b="1" dirty="0">
            <a:latin typeface="微软雅黑" pitchFamily="34" charset="-122"/>
            <a:ea typeface="微软雅黑" pitchFamily="34" charset="-122"/>
          </a:endParaRPr>
        </a:p>
      </dgm:t>
    </dgm:pt>
    <dgm:pt modelId="{231B6329-8CFF-4AD1-854A-039D3DE48256}" type="parTrans" cxnId="{4B004ED2-2F1E-4B90-B625-B279C11AB953}">
      <dgm:prSet/>
      <dgm:spPr/>
      <dgm:t>
        <a:bodyPr/>
        <a:lstStyle/>
        <a:p>
          <a:endParaRPr lang="zh-CN" altLang="en-US" b="1">
            <a:latin typeface="微软雅黑" pitchFamily="34" charset="-122"/>
            <a:ea typeface="微软雅黑" pitchFamily="34" charset="-122"/>
          </a:endParaRPr>
        </a:p>
      </dgm:t>
    </dgm:pt>
    <dgm:pt modelId="{74943019-FDE1-4CB0-83C1-4CC360C05461}" type="sibTrans" cxnId="{4B004ED2-2F1E-4B90-B625-B279C11AB953}">
      <dgm:prSet/>
      <dgm:spPr/>
      <dgm:t>
        <a:bodyPr/>
        <a:lstStyle/>
        <a:p>
          <a:endParaRPr lang="zh-CN" altLang="en-US" b="1">
            <a:latin typeface="微软雅黑" pitchFamily="34" charset="-122"/>
            <a:ea typeface="微软雅黑" pitchFamily="34" charset="-122"/>
          </a:endParaRPr>
        </a:p>
      </dgm:t>
    </dgm:pt>
    <dgm:pt modelId="{E1F17AF6-8332-4C5C-8149-A9A08EB97C47}">
      <dgm:prSet phldrT="[文本]" custT="1"/>
      <dgm:spPr/>
      <dgm:t>
        <a:bodyPr/>
        <a:lstStyle/>
        <a:p>
          <a:r>
            <a:rPr lang="zh-CN" altLang="en-US" sz="2800" b="1" dirty="0" smtClean="0">
              <a:latin typeface="微软雅黑" pitchFamily="34" charset="-122"/>
              <a:ea typeface="微软雅黑" pitchFamily="34" charset="-122"/>
            </a:rPr>
            <a:t>特有属性</a:t>
          </a:r>
          <a:endParaRPr lang="zh-CN" altLang="en-US" sz="2800" b="1" dirty="0">
            <a:latin typeface="微软雅黑" pitchFamily="34" charset="-122"/>
            <a:ea typeface="微软雅黑" pitchFamily="34" charset="-122"/>
          </a:endParaRPr>
        </a:p>
      </dgm:t>
    </dgm:pt>
    <dgm:pt modelId="{57ADBF9A-FA54-4B06-A2C3-FE91C4CD1F71}" type="parTrans" cxnId="{44AA5A3C-AFB6-4302-8639-C12EAD568540}">
      <dgm:prSet/>
      <dgm:spPr/>
      <dgm:t>
        <a:bodyPr/>
        <a:lstStyle/>
        <a:p>
          <a:endParaRPr lang="zh-CN" altLang="en-US" b="1">
            <a:latin typeface="微软雅黑" pitchFamily="34" charset="-122"/>
            <a:ea typeface="微软雅黑" pitchFamily="34" charset="-122"/>
          </a:endParaRPr>
        </a:p>
      </dgm:t>
    </dgm:pt>
    <dgm:pt modelId="{8F6ED77D-DE38-4800-BC44-1109670ECC72}" type="sibTrans" cxnId="{44AA5A3C-AFB6-4302-8639-C12EAD568540}">
      <dgm:prSet/>
      <dgm:spPr/>
      <dgm:t>
        <a:bodyPr/>
        <a:lstStyle/>
        <a:p>
          <a:endParaRPr lang="zh-CN" altLang="en-US" b="1">
            <a:latin typeface="微软雅黑" pitchFamily="34" charset="-122"/>
            <a:ea typeface="微软雅黑" pitchFamily="34" charset="-122"/>
          </a:endParaRPr>
        </a:p>
      </dgm:t>
    </dgm:pt>
    <dgm:pt modelId="{559EDF2B-B812-4C14-8283-A5375B48B4DA}">
      <dgm:prSet phldrT="[文本]" custT="1"/>
      <dgm:spPr/>
      <dgm:t>
        <a:bodyPr/>
        <a:lstStyle/>
        <a:p>
          <a:r>
            <a:rPr lang="zh-CN" altLang="en-US" sz="2400" b="1" dirty="0" smtClean="0">
              <a:latin typeface="微软雅黑" pitchFamily="34" charset="-122"/>
              <a:ea typeface="微软雅黑" pitchFamily="34" charset="-122"/>
            </a:rPr>
            <a:t>增值风险</a:t>
          </a:r>
          <a:endParaRPr lang="zh-CN" altLang="en-US" sz="2400" b="1" dirty="0">
            <a:latin typeface="微软雅黑" pitchFamily="34" charset="-122"/>
            <a:ea typeface="微软雅黑" pitchFamily="34" charset="-122"/>
          </a:endParaRPr>
        </a:p>
      </dgm:t>
    </dgm:pt>
    <dgm:pt modelId="{79F9926A-BCA9-4A4F-B86A-C099DB36D22E}" type="parTrans" cxnId="{FB374C1A-0D51-4E5E-A1E7-4802239E89D2}">
      <dgm:prSet/>
      <dgm:spPr/>
      <dgm:t>
        <a:bodyPr/>
        <a:lstStyle/>
        <a:p>
          <a:endParaRPr lang="zh-CN" altLang="en-US" b="1">
            <a:latin typeface="微软雅黑" pitchFamily="34" charset="-122"/>
            <a:ea typeface="微软雅黑" pitchFamily="34" charset="-122"/>
          </a:endParaRPr>
        </a:p>
      </dgm:t>
    </dgm:pt>
    <dgm:pt modelId="{156C5A38-FD68-433F-8CBD-3A4055942ACF}" type="sibTrans" cxnId="{FB374C1A-0D51-4E5E-A1E7-4802239E89D2}">
      <dgm:prSet/>
      <dgm:spPr/>
      <dgm:t>
        <a:bodyPr/>
        <a:lstStyle/>
        <a:p>
          <a:endParaRPr lang="zh-CN" altLang="en-US" b="1">
            <a:latin typeface="微软雅黑" pitchFamily="34" charset="-122"/>
            <a:ea typeface="微软雅黑" pitchFamily="34" charset="-122"/>
          </a:endParaRPr>
        </a:p>
      </dgm:t>
    </dgm:pt>
    <dgm:pt modelId="{CE22853E-C69F-47B1-8B7B-739000ED1EF3}">
      <dgm:prSet phldrT="[文本]" custT="1"/>
      <dgm:spPr/>
      <dgm:t>
        <a:bodyPr/>
        <a:lstStyle/>
        <a:p>
          <a:r>
            <a:rPr lang="zh-CN" altLang="en-US" sz="2400" b="1" dirty="0" smtClean="0">
              <a:latin typeface="微软雅黑" pitchFamily="34" charset="-122"/>
              <a:ea typeface="微软雅黑" pitchFamily="34" charset="-122"/>
            </a:rPr>
            <a:t>保密风险</a:t>
          </a:r>
          <a:endParaRPr lang="zh-CN" altLang="en-US" sz="2400" b="1" dirty="0">
            <a:latin typeface="微软雅黑" pitchFamily="34" charset="-122"/>
            <a:ea typeface="微软雅黑" pitchFamily="34" charset="-122"/>
          </a:endParaRPr>
        </a:p>
      </dgm:t>
    </dgm:pt>
    <dgm:pt modelId="{53975638-60F3-4D38-8F7E-65408035C48E}" type="parTrans" cxnId="{8B000FE8-1567-4854-B673-99F55BAAFD60}">
      <dgm:prSet/>
      <dgm:spPr/>
      <dgm:t>
        <a:bodyPr/>
        <a:lstStyle/>
        <a:p>
          <a:endParaRPr lang="zh-CN" altLang="en-US" b="1">
            <a:latin typeface="微软雅黑" pitchFamily="34" charset="-122"/>
            <a:ea typeface="微软雅黑" pitchFamily="34" charset="-122"/>
          </a:endParaRPr>
        </a:p>
      </dgm:t>
    </dgm:pt>
    <dgm:pt modelId="{C9C347EB-FC2D-481C-89E8-5CE5AD1C0EF6}" type="sibTrans" cxnId="{8B000FE8-1567-4854-B673-99F55BAAFD60}">
      <dgm:prSet/>
      <dgm:spPr/>
      <dgm:t>
        <a:bodyPr/>
        <a:lstStyle/>
        <a:p>
          <a:endParaRPr lang="zh-CN" altLang="en-US" b="1">
            <a:latin typeface="微软雅黑" pitchFamily="34" charset="-122"/>
            <a:ea typeface="微软雅黑" pitchFamily="34" charset="-122"/>
          </a:endParaRPr>
        </a:p>
      </dgm:t>
    </dgm:pt>
    <dgm:pt modelId="{2D708EEE-A4F6-4FAD-952C-DB8101BD07DE}">
      <dgm:prSet phldrT="[文本]" custT="1"/>
      <dgm:spPr/>
      <dgm:t>
        <a:bodyPr/>
        <a:lstStyle/>
        <a:p>
          <a:r>
            <a:rPr lang="zh-CN" altLang="en-US" sz="2400" b="1" dirty="0" smtClean="0">
              <a:latin typeface="微软雅黑" pitchFamily="34" charset="-122"/>
              <a:ea typeface="微软雅黑" pitchFamily="34" charset="-122"/>
            </a:rPr>
            <a:t>流失风险</a:t>
          </a:r>
          <a:endParaRPr lang="zh-CN" altLang="en-US" sz="2400" b="1" dirty="0">
            <a:latin typeface="微软雅黑" pitchFamily="34" charset="-122"/>
            <a:ea typeface="微软雅黑" pitchFamily="34" charset="-122"/>
          </a:endParaRPr>
        </a:p>
      </dgm:t>
    </dgm:pt>
    <dgm:pt modelId="{1D668AF7-E60A-482E-9489-91664538FE21}" type="parTrans" cxnId="{09A2A2DB-B87B-487A-AC8B-21F46FADCC15}">
      <dgm:prSet/>
      <dgm:spPr/>
    </dgm:pt>
    <dgm:pt modelId="{CA7B0B5B-7017-4DAB-8C7D-65FF2DC89EB4}" type="sibTrans" cxnId="{09A2A2DB-B87B-487A-AC8B-21F46FADCC15}">
      <dgm:prSet/>
      <dgm:spPr/>
    </dgm:pt>
    <dgm:pt modelId="{2FC31B24-0D83-4F5F-9C8C-B0E2E2C52CC1}">
      <dgm:prSet phldrT="[文本]" custT="1"/>
      <dgm:spPr/>
      <dgm:t>
        <a:bodyPr/>
        <a:lstStyle/>
        <a:p>
          <a:r>
            <a:rPr lang="zh-CN" altLang="en-US" sz="2400" b="1" dirty="0" smtClean="0">
              <a:latin typeface="微软雅黑" pitchFamily="34" charset="-122"/>
              <a:ea typeface="微软雅黑" pitchFamily="34" charset="-122"/>
            </a:rPr>
            <a:t>竞争风险</a:t>
          </a:r>
          <a:endParaRPr lang="zh-CN" altLang="en-US" sz="2400" b="1" dirty="0">
            <a:latin typeface="微软雅黑" pitchFamily="34" charset="-122"/>
            <a:ea typeface="微软雅黑" pitchFamily="34" charset="-122"/>
          </a:endParaRPr>
        </a:p>
      </dgm:t>
    </dgm:pt>
    <dgm:pt modelId="{6ABA909F-43C7-489E-8484-E7B221CFFB4E}" type="parTrans" cxnId="{3C1499C0-F1F3-4F0D-99B4-371D90EDA712}">
      <dgm:prSet/>
      <dgm:spPr/>
    </dgm:pt>
    <dgm:pt modelId="{BEA48F0F-1ABA-44F0-AE3F-90A8294F15B7}" type="sibTrans" cxnId="{3C1499C0-F1F3-4F0D-99B4-371D90EDA712}">
      <dgm:prSet/>
      <dgm:spPr/>
    </dgm:pt>
    <dgm:pt modelId="{F99BA159-5311-4A12-9A33-7CAC992AD243}" type="pres">
      <dgm:prSet presAssocID="{83E8B609-DAA5-4D1B-9146-503CF14E7B6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7F7D8372-FD32-4F91-A34C-31BA8C27CAC0}" type="pres">
      <dgm:prSet presAssocID="{4CDB38A6-16F4-4539-9465-51ECA1526B9A}" presName="linNode" presStyleCnt="0"/>
      <dgm:spPr/>
    </dgm:pt>
    <dgm:pt modelId="{4893EBE6-267D-4191-93C5-D0185058A27C}" type="pres">
      <dgm:prSet presAssocID="{4CDB38A6-16F4-4539-9465-51ECA1526B9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961BDC0-50D5-46D4-9219-FE1A0E825B0D}" type="pres">
      <dgm:prSet presAssocID="{4CDB38A6-16F4-4539-9465-51ECA1526B9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A258E76-D201-44B5-A760-A4F9EA988E73}" type="pres">
      <dgm:prSet presAssocID="{A9DB9ADC-1438-47DB-A792-B5FC20B02CDE}" presName="spacing" presStyleCnt="0"/>
      <dgm:spPr/>
    </dgm:pt>
    <dgm:pt modelId="{817568D9-CFA3-4D8A-A622-CBCF2B3160AB}" type="pres">
      <dgm:prSet presAssocID="{E1F17AF6-8332-4C5C-8149-A9A08EB97C47}" presName="linNode" presStyleCnt="0"/>
      <dgm:spPr/>
    </dgm:pt>
    <dgm:pt modelId="{484508AE-9DC9-42A2-8B4F-F5C31EF4617D}" type="pres">
      <dgm:prSet presAssocID="{E1F17AF6-8332-4C5C-8149-A9A08EB97C47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99A3A4F-9F02-4DB3-9ECB-3E9595AD5F64}" type="pres">
      <dgm:prSet presAssocID="{E1F17AF6-8332-4C5C-8149-A9A08EB97C47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60A81E4-AF37-4485-A8E1-F897ADF52951}" type="presOf" srcId="{B560F230-1B1E-4A5D-B4EA-CF61D61D3DB2}" destId="{2961BDC0-50D5-46D4-9219-FE1A0E825B0D}" srcOrd="0" destOrd="0" presId="urn:microsoft.com/office/officeart/2005/8/layout/vList6"/>
    <dgm:cxn modelId="{D2C131DF-09A9-46CB-A94F-557A6EEBA925}" type="presOf" srcId="{E1F17AF6-8332-4C5C-8149-A9A08EB97C47}" destId="{484508AE-9DC9-42A2-8B4F-F5C31EF4617D}" srcOrd="0" destOrd="0" presId="urn:microsoft.com/office/officeart/2005/8/layout/vList6"/>
    <dgm:cxn modelId="{72D43819-E9F8-4A39-94E7-2D3FD741B5B8}" type="presOf" srcId="{559EDF2B-B812-4C14-8283-A5375B48B4DA}" destId="{D99A3A4F-9F02-4DB3-9ECB-3E9595AD5F64}" srcOrd="0" destOrd="0" presId="urn:microsoft.com/office/officeart/2005/8/layout/vList6"/>
    <dgm:cxn modelId="{8B000FE8-1567-4854-B673-99F55BAAFD60}" srcId="{E1F17AF6-8332-4C5C-8149-A9A08EB97C47}" destId="{CE22853E-C69F-47B1-8B7B-739000ED1EF3}" srcOrd="1" destOrd="0" parTransId="{53975638-60F3-4D38-8F7E-65408035C48E}" sibTransId="{C9C347EB-FC2D-481C-89E8-5CE5AD1C0EF6}"/>
    <dgm:cxn modelId="{FB374C1A-0D51-4E5E-A1E7-4802239E89D2}" srcId="{E1F17AF6-8332-4C5C-8149-A9A08EB97C47}" destId="{559EDF2B-B812-4C14-8283-A5375B48B4DA}" srcOrd="0" destOrd="0" parTransId="{79F9926A-BCA9-4A4F-B86A-C099DB36D22E}" sibTransId="{156C5A38-FD68-433F-8CBD-3A4055942ACF}"/>
    <dgm:cxn modelId="{A477921A-2684-4D48-A7CA-8A84D56D0C21}" type="presOf" srcId="{CE22853E-C69F-47B1-8B7B-739000ED1EF3}" destId="{D99A3A4F-9F02-4DB3-9ECB-3E9595AD5F64}" srcOrd="0" destOrd="1" presId="urn:microsoft.com/office/officeart/2005/8/layout/vList6"/>
    <dgm:cxn modelId="{3221D080-2796-4857-B504-9F8894EA9B0C}" type="presOf" srcId="{83E8B609-DAA5-4D1B-9146-503CF14E7B65}" destId="{F99BA159-5311-4A12-9A33-7CAC992AD243}" srcOrd="0" destOrd="0" presId="urn:microsoft.com/office/officeart/2005/8/layout/vList6"/>
    <dgm:cxn modelId="{4B004ED2-2F1E-4B90-B625-B279C11AB953}" srcId="{4CDB38A6-16F4-4539-9465-51ECA1526B9A}" destId="{13B786E9-5A57-4762-B803-559C95952A67}" srcOrd="1" destOrd="0" parTransId="{231B6329-8CFF-4AD1-854A-039D3DE48256}" sibTransId="{74943019-FDE1-4CB0-83C1-4CC360C05461}"/>
    <dgm:cxn modelId="{EEC300B0-D1DD-4B97-85DA-C248170D5FA8}" srcId="{4CDB38A6-16F4-4539-9465-51ECA1526B9A}" destId="{B560F230-1B1E-4A5D-B4EA-CF61D61D3DB2}" srcOrd="0" destOrd="0" parTransId="{2077539D-D12D-4773-8761-861D0A0514D0}" sibTransId="{2BDC6C83-B437-4C25-8B22-84B21E648607}"/>
    <dgm:cxn modelId="{974B40AC-1825-43E6-9A92-2097C57FA16B}" srcId="{83E8B609-DAA5-4D1B-9146-503CF14E7B65}" destId="{4CDB38A6-16F4-4539-9465-51ECA1526B9A}" srcOrd="0" destOrd="0" parTransId="{C1AA991C-4D73-47B0-AFDD-CC8AA6F59952}" sibTransId="{A9DB9ADC-1438-47DB-A792-B5FC20B02CDE}"/>
    <dgm:cxn modelId="{273A7D3F-6C56-4CD0-A229-548AFF6CDFF5}" type="presOf" srcId="{4CDB38A6-16F4-4539-9465-51ECA1526B9A}" destId="{4893EBE6-267D-4191-93C5-D0185058A27C}" srcOrd="0" destOrd="0" presId="urn:microsoft.com/office/officeart/2005/8/layout/vList6"/>
    <dgm:cxn modelId="{B1B5A4F3-F740-4027-BAB9-EEF163CAB9D1}" type="presOf" srcId="{13B786E9-5A57-4762-B803-559C95952A67}" destId="{2961BDC0-50D5-46D4-9219-FE1A0E825B0D}" srcOrd="0" destOrd="1" presId="urn:microsoft.com/office/officeart/2005/8/layout/vList6"/>
    <dgm:cxn modelId="{3C1499C0-F1F3-4F0D-99B4-371D90EDA712}" srcId="{E1F17AF6-8332-4C5C-8149-A9A08EB97C47}" destId="{2FC31B24-0D83-4F5F-9C8C-B0E2E2C52CC1}" srcOrd="2" destOrd="0" parTransId="{6ABA909F-43C7-489E-8484-E7B221CFFB4E}" sibTransId="{BEA48F0F-1ABA-44F0-AE3F-90A8294F15B7}"/>
    <dgm:cxn modelId="{915D8DF3-7044-496E-90BC-5AFDBA9F8D7F}" type="presOf" srcId="{2FC31B24-0D83-4F5F-9C8C-B0E2E2C52CC1}" destId="{D99A3A4F-9F02-4DB3-9ECB-3E9595AD5F64}" srcOrd="0" destOrd="2" presId="urn:microsoft.com/office/officeart/2005/8/layout/vList6"/>
    <dgm:cxn modelId="{09A2A2DB-B87B-487A-AC8B-21F46FADCC15}" srcId="{4CDB38A6-16F4-4539-9465-51ECA1526B9A}" destId="{2D708EEE-A4F6-4FAD-952C-DB8101BD07DE}" srcOrd="2" destOrd="0" parTransId="{1D668AF7-E60A-482E-9489-91664538FE21}" sibTransId="{CA7B0B5B-7017-4DAB-8C7D-65FF2DC89EB4}"/>
    <dgm:cxn modelId="{9FC24D46-AA17-40D5-9A49-6082AA8A9E04}" type="presOf" srcId="{2D708EEE-A4F6-4FAD-952C-DB8101BD07DE}" destId="{2961BDC0-50D5-46D4-9219-FE1A0E825B0D}" srcOrd="0" destOrd="2" presId="urn:microsoft.com/office/officeart/2005/8/layout/vList6"/>
    <dgm:cxn modelId="{44AA5A3C-AFB6-4302-8639-C12EAD568540}" srcId="{83E8B609-DAA5-4D1B-9146-503CF14E7B65}" destId="{E1F17AF6-8332-4C5C-8149-A9A08EB97C47}" srcOrd="1" destOrd="0" parTransId="{57ADBF9A-FA54-4B06-A2C3-FE91C4CD1F71}" sibTransId="{8F6ED77D-DE38-4800-BC44-1109670ECC72}"/>
    <dgm:cxn modelId="{2645FE6A-5685-46A4-98E3-1D66C6266A65}" type="presParOf" srcId="{F99BA159-5311-4A12-9A33-7CAC992AD243}" destId="{7F7D8372-FD32-4F91-A34C-31BA8C27CAC0}" srcOrd="0" destOrd="0" presId="urn:microsoft.com/office/officeart/2005/8/layout/vList6"/>
    <dgm:cxn modelId="{F0D967FC-BE4D-4ABB-87FF-BAFE34CD181E}" type="presParOf" srcId="{7F7D8372-FD32-4F91-A34C-31BA8C27CAC0}" destId="{4893EBE6-267D-4191-93C5-D0185058A27C}" srcOrd="0" destOrd="0" presId="urn:microsoft.com/office/officeart/2005/8/layout/vList6"/>
    <dgm:cxn modelId="{B0BB119F-034C-4985-813E-8AA2828B167D}" type="presParOf" srcId="{7F7D8372-FD32-4F91-A34C-31BA8C27CAC0}" destId="{2961BDC0-50D5-46D4-9219-FE1A0E825B0D}" srcOrd="1" destOrd="0" presId="urn:microsoft.com/office/officeart/2005/8/layout/vList6"/>
    <dgm:cxn modelId="{2175AADD-E0EF-4415-ADC6-D0D4C17E9515}" type="presParOf" srcId="{F99BA159-5311-4A12-9A33-7CAC992AD243}" destId="{1A258E76-D201-44B5-A760-A4F9EA988E73}" srcOrd="1" destOrd="0" presId="urn:microsoft.com/office/officeart/2005/8/layout/vList6"/>
    <dgm:cxn modelId="{0D40AAA8-BD06-42E2-90BB-C2C5DF5DA4C5}" type="presParOf" srcId="{F99BA159-5311-4A12-9A33-7CAC992AD243}" destId="{817568D9-CFA3-4D8A-A622-CBCF2B3160AB}" srcOrd="2" destOrd="0" presId="urn:microsoft.com/office/officeart/2005/8/layout/vList6"/>
    <dgm:cxn modelId="{3A40106A-D74C-4451-BC05-91C10C4F59A7}" type="presParOf" srcId="{817568D9-CFA3-4D8A-A622-CBCF2B3160AB}" destId="{484508AE-9DC9-42A2-8B4F-F5C31EF4617D}" srcOrd="0" destOrd="0" presId="urn:microsoft.com/office/officeart/2005/8/layout/vList6"/>
    <dgm:cxn modelId="{38DDC3DB-0C35-4EE8-B2F6-903BAFBBB9A8}" type="presParOf" srcId="{817568D9-CFA3-4D8A-A622-CBCF2B3160AB}" destId="{D99A3A4F-9F02-4DB3-9ECB-3E9595AD5F6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26702E-40A3-4105-94E9-22B649CEE892}">
      <dsp:nvSpPr>
        <dsp:cNvPr id="0" name=""/>
        <dsp:cNvSpPr/>
      </dsp:nvSpPr>
      <dsp:spPr>
        <a:xfrm>
          <a:off x="757333" y="10296"/>
          <a:ext cx="3764959" cy="376495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b="1" kern="1200" dirty="0" smtClean="0"/>
            <a:t>生产要素</a:t>
          </a:r>
          <a:endParaRPr lang="en-US" altLang="zh-CN" sz="2700" b="1" kern="1200" dirty="0" smtClean="0"/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0" kern="1200" dirty="0" smtClean="0"/>
            <a:t>人、财、物、信息技术</a:t>
          </a:r>
          <a:endParaRPr lang="zh-CN" altLang="en-US" sz="2000" b="0" kern="1200" dirty="0"/>
        </a:p>
      </dsp:txBody>
      <dsp:txXfrm>
        <a:off x="1283070" y="454266"/>
        <a:ext cx="2170787" cy="2877020"/>
      </dsp:txXfrm>
    </dsp:sp>
    <dsp:sp modelId="{0C5F72B4-5DAA-443F-B879-7165CB285FE5}">
      <dsp:nvSpPr>
        <dsp:cNvPr id="0" name=""/>
        <dsp:cNvSpPr/>
      </dsp:nvSpPr>
      <dsp:spPr>
        <a:xfrm>
          <a:off x="3504174" y="0"/>
          <a:ext cx="3764959" cy="376495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/>
            <a:t>经营管理活动</a:t>
          </a:r>
          <a:endParaRPr lang="en-US" altLang="zh-CN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/>
            <a:t>战略管理、产供销研发、财务、人力资源、行政</a:t>
          </a:r>
          <a:endParaRPr lang="zh-CN" altLang="en-US" sz="2000" kern="1200" dirty="0"/>
        </a:p>
      </dsp:txBody>
      <dsp:txXfrm>
        <a:off x="4572609" y="443969"/>
        <a:ext cx="2170787" cy="28770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61BDC0-50D5-46D4-9219-FE1A0E825B0D}">
      <dsp:nvSpPr>
        <dsp:cNvPr id="0" name=""/>
        <dsp:cNvSpPr/>
      </dsp:nvSpPr>
      <dsp:spPr>
        <a:xfrm>
          <a:off x="2641600" y="537"/>
          <a:ext cx="3962400" cy="209599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latin typeface="微软雅黑" pitchFamily="34" charset="-122"/>
              <a:ea typeface="微软雅黑" pitchFamily="34" charset="-122"/>
            </a:rPr>
            <a:t>短缺风险</a:t>
          </a:r>
          <a:endParaRPr lang="zh-CN" altLang="en-US" sz="2400" b="1" kern="1200" dirty="0">
            <a:latin typeface="微软雅黑" pitchFamily="34" charset="-122"/>
            <a:ea typeface="微软雅黑" pitchFamily="34" charset="-122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latin typeface="微软雅黑" pitchFamily="34" charset="-122"/>
              <a:ea typeface="微软雅黑" pitchFamily="34" charset="-122"/>
            </a:rPr>
            <a:t>积压风险</a:t>
          </a:r>
          <a:endParaRPr lang="zh-CN" altLang="en-US" sz="2400" b="1" kern="1200" dirty="0">
            <a:latin typeface="微软雅黑" pitchFamily="34" charset="-122"/>
            <a:ea typeface="微软雅黑" pitchFamily="34" charset="-122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latin typeface="微软雅黑" pitchFamily="34" charset="-122"/>
              <a:ea typeface="微软雅黑" pitchFamily="34" charset="-122"/>
            </a:rPr>
            <a:t>流失风险</a:t>
          </a:r>
          <a:endParaRPr lang="zh-CN" altLang="en-US" sz="2400" b="1" kern="1200" dirty="0">
            <a:latin typeface="微软雅黑" pitchFamily="34" charset="-122"/>
            <a:ea typeface="微软雅黑" pitchFamily="34" charset="-122"/>
          </a:endParaRPr>
        </a:p>
      </dsp:txBody>
      <dsp:txXfrm>
        <a:off x="2641600" y="537"/>
        <a:ext cx="3962400" cy="2095996"/>
      </dsp:txXfrm>
    </dsp:sp>
    <dsp:sp modelId="{4893EBE6-267D-4191-93C5-D0185058A27C}">
      <dsp:nvSpPr>
        <dsp:cNvPr id="0" name=""/>
        <dsp:cNvSpPr/>
      </dsp:nvSpPr>
      <dsp:spPr>
        <a:xfrm>
          <a:off x="0" y="537"/>
          <a:ext cx="2641600" cy="2095996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latin typeface="微软雅黑" pitchFamily="34" charset="-122"/>
              <a:ea typeface="微软雅黑" pitchFamily="34" charset="-122"/>
            </a:rPr>
            <a:t>通用属性</a:t>
          </a:r>
          <a:endParaRPr lang="zh-CN" altLang="en-US" sz="2800" b="1" kern="1200" dirty="0">
            <a:latin typeface="微软雅黑" pitchFamily="34" charset="-122"/>
            <a:ea typeface="微软雅黑" pitchFamily="34" charset="-122"/>
          </a:endParaRPr>
        </a:p>
      </dsp:txBody>
      <dsp:txXfrm>
        <a:off x="0" y="537"/>
        <a:ext cx="2641600" cy="2095996"/>
      </dsp:txXfrm>
    </dsp:sp>
    <dsp:sp modelId="{D99A3A4F-9F02-4DB3-9ECB-3E9595AD5F64}">
      <dsp:nvSpPr>
        <dsp:cNvPr id="0" name=""/>
        <dsp:cNvSpPr/>
      </dsp:nvSpPr>
      <dsp:spPr>
        <a:xfrm>
          <a:off x="2641600" y="2306133"/>
          <a:ext cx="3962400" cy="209599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latin typeface="微软雅黑" pitchFamily="34" charset="-122"/>
              <a:ea typeface="微软雅黑" pitchFamily="34" charset="-122"/>
            </a:rPr>
            <a:t>增值风险</a:t>
          </a:r>
          <a:endParaRPr lang="zh-CN" altLang="en-US" sz="2400" b="1" kern="1200" dirty="0">
            <a:latin typeface="微软雅黑" pitchFamily="34" charset="-122"/>
            <a:ea typeface="微软雅黑" pitchFamily="34" charset="-122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latin typeface="微软雅黑" pitchFamily="34" charset="-122"/>
              <a:ea typeface="微软雅黑" pitchFamily="34" charset="-122"/>
            </a:rPr>
            <a:t>保密风险</a:t>
          </a:r>
          <a:endParaRPr lang="zh-CN" altLang="en-US" sz="2400" b="1" kern="1200" dirty="0">
            <a:latin typeface="微软雅黑" pitchFamily="34" charset="-122"/>
            <a:ea typeface="微软雅黑" pitchFamily="34" charset="-122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latin typeface="微软雅黑" pitchFamily="34" charset="-122"/>
              <a:ea typeface="微软雅黑" pitchFamily="34" charset="-122"/>
            </a:rPr>
            <a:t>竞争风险</a:t>
          </a:r>
          <a:endParaRPr lang="zh-CN" altLang="en-US" sz="2400" b="1" kern="1200" dirty="0">
            <a:latin typeface="微软雅黑" pitchFamily="34" charset="-122"/>
            <a:ea typeface="微软雅黑" pitchFamily="34" charset="-122"/>
          </a:endParaRPr>
        </a:p>
      </dsp:txBody>
      <dsp:txXfrm>
        <a:off x="2641600" y="2306133"/>
        <a:ext cx="3962400" cy="2095996"/>
      </dsp:txXfrm>
    </dsp:sp>
    <dsp:sp modelId="{484508AE-9DC9-42A2-8B4F-F5C31EF4617D}">
      <dsp:nvSpPr>
        <dsp:cNvPr id="0" name=""/>
        <dsp:cNvSpPr/>
      </dsp:nvSpPr>
      <dsp:spPr>
        <a:xfrm>
          <a:off x="0" y="2306133"/>
          <a:ext cx="2641600" cy="2095996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latin typeface="微软雅黑" pitchFamily="34" charset="-122"/>
              <a:ea typeface="微软雅黑" pitchFamily="34" charset="-122"/>
            </a:rPr>
            <a:t>特有属性</a:t>
          </a:r>
          <a:endParaRPr lang="zh-CN" altLang="en-US" sz="2800" b="1" kern="1200" dirty="0">
            <a:latin typeface="微软雅黑" pitchFamily="34" charset="-122"/>
            <a:ea typeface="微软雅黑" pitchFamily="34" charset="-122"/>
          </a:endParaRPr>
        </a:p>
      </dsp:txBody>
      <dsp:txXfrm>
        <a:off x="0" y="2306133"/>
        <a:ext cx="2641600" cy="2095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fld id="{FC65D279-0B76-42FD-9427-A32B7F73E1E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fld id="{C826526B-72A4-4717-BE7E-4AF832A2EEB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D6C345-22C0-4B40-B7C3-558FFEFD1B6F}" type="slidenum">
              <a:rPr lang="en-US" altLang="zh-CN" smtClean="0"/>
              <a:pPr/>
              <a:t>0</a:t>
            </a:fld>
            <a:endParaRPr lang="en-US" altLang="zh-CN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222E9F-A662-4F86-9A6D-8CF1E6024C6C}" type="slidenum">
              <a:rPr lang="en-US" altLang="zh-CN" smtClean="0"/>
              <a:pPr>
                <a:defRPr/>
              </a:pPr>
              <a:t>20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26526B-72A4-4717-BE7E-4AF832A2EEB8}" type="slidenum">
              <a:rPr lang="en-US" altLang="zh-CN" smtClean="0"/>
              <a:pPr>
                <a:defRPr/>
              </a:pPr>
              <a:t>4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26526B-72A4-4717-BE7E-4AF832A2EEB8}" type="slidenum">
              <a:rPr lang="en-US" altLang="zh-CN" smtClean="0"/>
              <a:pPr>
                <a:defRPr/>
              </a:pPr>
              <a:t>5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37BD67-1B5B-4D49-BF0B-EDFF16288A8F}" type="slidenum">
              <a:rPr lang="en-GB" altLang="en-GB"/>
              <a:pPr>
                <a:defRPr/>
              </a:pPr>
              <a:t>6</a:t>
            </a:fld>
            <a:endParaRPr lang="en-GB" altLang="en-GB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63588"/>
            <a:ext cx="5521325" cy="3824287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41875"/>
            <a:ext cx="5203825" cy="4587875"/>
          </a:xfrm>
          <a:noFill/>
          <a:ln/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222E9F-A662-4F86-9A6D-8CF1E6024C6C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AC453F-A55E-4E18-9200-6A8C3C217A3F}" type="slidenum">
              <a:rPr lang="en-US" altLang="zh-CN" smtClean="0"/>
              <a:pPr>
                <a:defRPr/>
              </a:pPr>
              <a:t>10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4BE50F-EF7B-4F56-9E2A-359E0BE0AB13}" type="slidenum">
              <a:rPr lang="en-US" altLang="zh-CN" smtClean="0"/>
              <a:pPr>
                <a:defRPr/>
              </a:pPr>
              <a:t>11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222E9F-A662-4F86-9A6D-8CF1E6024C6C}" type="slidenum">
              <a:rPr lang="en-US" altLang="zh-CN" smtClean="0"/>
              <a:pPr>
                <a:defRPr/>
              </a:pPr>
              <a:t>15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26526B-72A4-4717-BE7E-4AF832A2EEB8}" type="slidenum">
              <a:rPr lang="en-US" altLang="zh-CN" smtClean="0"/>
              <a:pPr>
                <a:defRPr/>
              </a:pPr>
              <a:t>18</a:t>
            </a:fld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7761288" y="6580188"/>
            <a:ext cx="1485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400" dirty="0">
                <a:solidFill>
                  <a:schemeClr val="bg1"/>
                </a:solidFill>
                <a:latin typeface="宋体" pitchFamily="2" charset="-122"/>
                <a:ea typeface="仿宋_GB2312"/>
                <a:cs typeface="仿宋_GB2312"/>
              </a:rPr>
              <a:t>第</a:t>
            </a:r>
            <a:fld id="{7EDA92BA-EBEA-488B-8AD5-F47241E8AADA}" type="slidenum">
              <a:rPr lang="zh-CN" altLang="en-US" sz="1400">
                <a:solidFill>
                  <a:schemeClr val="bg1"/>
                </a:solidFill>
                <a:latin typeface="宋体" pitchFamily="2" charset="-122"/>
                <a:ea typeface="仿宋_GB2312"/>
                <a:cs typeface="仿宋_GB2312"/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zh-CN" altLang="en-US" sz="1400" dirty="0">
                <a:solidFill>
                  <a:schemeClr val="bg1"/>
                </a:solidFill>
                <a:latin typeface="宋体" pitchFamily="2" charset="-122"/>
                <a:ea typeface="仿宋_GB2312"/>
                <a:cs typeface="仿宋_GB2312"/>
              </a:rPr>
              <a:t>页</a:t>
            </a:r>
          </a:p>
        </p:txBody>
      </p:sp>
      <p:sp>
        <p:nvSpPr>
          <p:cNvPr id="5" name="Line 4"/>
          <p:cNvSpPr>
            <a:spLocks noChangeShapeType="1"/>
          </p:cNvSpPr>
          <p:nvPr userDrawn="1"/>
        </p:nvSpPr>
        <p:spPr bwMode="auto">
          <a:xfrm>
            <a:off x="0" y="3984625"/>
            <a:ext cx="9906000" cy="1588"/>
          </a:xfrm>
          <a:prstGeom prst="line">
            <a:avLst/>
          </a:prstGeom>
          <a:noFill/>
          <a:ln w="12700">
            <a:solidFill>
              <a:srgbClr val="ABAFB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>
              <a:solidFill>
                <a:srgbClr val="366B7E"/>
              </a:solidFill>
              <a:ea typeface="仿宋_GB2312"/>
              <a:cs typeface="仿宋_GB2312"/>
            </a:endParaRPr>
          </a:p>
        </p:txBody>
      </p:sp>
      <p:sp>
        <p:nvSpPr>
          <p:cNvPr id="6" name="矩形 24"/>
          <p:cNvSpPr>
            <a:spLocks noChangeArrowheads="1"/>
          </p:cNvSpPr>
          <p:nvPr userDrawn="1"/>
        </p:nvSpPr>
        <p:spPr bwMode="auto">
          <a:xfrm rot="10800000">
            <a:off x="7500938" y="6357938"/>
            <a:ext cx="809625" cy="13335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solidFill>
                <a:srgbClr val="366B7E"/>
              </a:solidFill>
              <a:ea typeface="仿宋_GB2312"/>
              <a:cs typeface="仿宋_GB2312"/>
            </a:endParaRPr>
          </a:p>
        </p:txBody>
      </p:sp>
      <p:grpSp>
        <p:nvGrpSpPr>
          <p:cNvPr id="7" name="组合 15"/>
          <p:cNvGrpSpPr>
            <a:grpSpLocks/>
          </p:cNvGrpSpPr>
          <p:nvPr userDrawn="1"/>
        </p:nvGrpSpPr>
        <p:grpSpPr bwMode="auto">
          <a:xfrm>
            <a:off x="1087438" y="6613525"/>
            <a:ext cx="8866187" cy="254000"/>
            <a:chOff x="1087438" y="6624638"/>
            <a:chExt cx="8866187" cy="211613"/>
          </a:xfrm>
        </p:grpSpPr>
        <p:sp>
          <p:nvSpPr>
            <p:cNvPr id="8" name="Text Box 4"/>
            <p:cNvSpPr txBox="1">
              <a:spLocks noChangeArrowheads="1"/>
            </p:cNvSpPr>
            <p:nvPr userDrawn="1"/>
          </p:nvSpPr>
          <p:spPr bwMode="auto">
            <a:xfrm>
              <a:off x="8467725" y="6624638"/>
              <a:ext cx="1485900" cy="211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zh-CN" altLang="en-US" sz="1050" b="1" dirty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第</a:t>
              </a:r>
              <a:fld id="{BFEF26AA-1395-436F-B7A3-7BC20D47A3D3}" type="slidenum">
                <a:rPr lang="zh-CN" altLang="en-US" sz="1050" b="1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pPr algn="ctr">
                  <a:spcBef>
                    <a:spcPct val="50000"/>
                  </a:spcBef>
                  <a:defRPr/>
                </a:pPr>
                <a:t>‹#›</a:t>
              </a:fld>
              <a:r>
                <a:rPr lang="zh-CN" altLang="en-US" sz="1050" b="1" dirty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页</a:t>
              </a:r>
            </a:p>
          </p:txBody>
        </p:sp>
        <p:sp>
          <p:nvSpPr>
            <p:cNvPr id="9" name="Text Box 5"/>
            <p:cNvSpPr txBox="1">
              <a:spLocks noChangeArrowheads="1"/>
            </p:cNvSpPr>
            <p:nvPr userDrawn="1"/>
          </p:nvSpPr>
          <p:spPr bwMode="auto">
            <a:xfrm>
              <a:off x="1087438" y="6624638"/>
              <a:ext cx="1651000" cy="211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CN" sz="1050" b="1" dirty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2013</a:t>
              </a:r>
              <a:r>
                <a:rPr lang="zh-CN" altLang="en-US" sz="1050" b="1" dirty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年</a:t>
              </a:r>
              <a:r>
                <a:rPr lang="en-US" altLang="zh-CN" sz="1050" b="1" dirty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2</a:t>
              </a:r>
              <a:r>
                <a:rPr lang="zh-CN" altLang="en-US" sz="1050" b="1" dirty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月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 userDrawn="1"/>
          </p:nvSpPr>
          <p:spPr bwMode="auto">
            <a:xfrm>
              <a:off x="2730500" y="6624638"/>
              <a:ext cx="5365750" cy="211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zh-CN" altLang="en-US" sz="1050" b="1" dirty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保密文件，版权所有</a:t>
              </a:r>
            </a:p>
          </p:txBody>
        </p:sp>
      </p:grpSp>
      <p:grpSp>
        <p:nvGrpSpPr>
          <p:cNvPr id="13" name="组合 13"/>
          <p:cNvGrpSpPr>
            <a:grpSpLocks/>
          </p:cNvGrpSpPr>
          <p:nvPr userDrawn="1"/>
        </p:nvGrpSpPr>
        <p:grpSpPr bwMode="auto">
          <a:xfrm>
            <a:off x="1087438" y="6604000"/>
            <a:ext cx="8866187" cy="254000"/>
            <a:chOff x="1087438" y="6624638"/>
            <a:chExt cx="8866187" cy="211613"/>
          </a:xfrm>
        </p:grpSpPr>
        <p:sp>
          <p:nvSpPr>
            <p:cNvPr id="14" name="Text Box 4"/>
            <p:cNvSpPr txBox="1">
              <a:spLocks noChangeArrowheads="1"/>
            </p:cNvSpPr>
            <p:nvPr userDrawn="1"/>
          </p:nvSpPr>
          <p:spPr bwMode="auto">
            <a:xfrm>
              <a:off x="8467725" y="6624638"/>
              <a:ext cx="1485900" cy="211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zh-CN" altLang="en-US" sz="1050" b="1" dirty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第</a:t>
              </a:r>
              <a:fld id="{B4BAE929-58D1-4AB4-9674-F607CAF83041}" type="slidenum">
                <a:rPr lang="zh-CN" altLang="en-US" sz="1050" b="1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pPr algn="ctr">
                  <a:spcBef>
                    <a:spcPct val="50000"/>
                  </a:spcBef>
                  <a:defRPr/>
                </a:pPr>
                <a:t>‹#›</a:t>
              </a:fld>
              <a:r>
                <a:rPr lang="zh-CN" altLang="en-US" sz="1050" b="1" dirty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页</a:t>
              </a:r>
            </a:p>
          </p:txBody>
        </p:sp>
        <p:sp>
          <p:nvSpPr>
            <p:cNvPr id="15" name="Text Box 5"/>
            <p:cNvSpPr txBox="1">
              <a:spLocks noChangeArrowheads="1"/>
            </p:cNvSpPr>
            <p:nvPr userDrawn="1"/>
          </p:nvSpPr>
          <p:spPr bwMode="auto">
            <a:xfrm>
              <a:off x="1087438" y="6624638"/>
              <a:ext cx="1651000" cy="211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CN" sz="1050" b="1" dirty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2013</a:t>
              </a:r>
              <a:r>
                <a:rPr lang="zh-CN" altLang="en-US" sz="1050" b="1" dirty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年</a:t>
              </a:r>
              <a:r>
                <a:rPr lang="en-US" altLang="zh-CN" sz="1050" b="1" dirty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2</a:t>
              </a:r>
              <a:r>
                <a:rPr lang="zh-CN" altLang="en-US" sz="1050" b="1" dirty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月</a:t>
              </a:r>
            </a:p>
          </p:txBody>
        </p:sp>
        <p:sp>
          <p:nvSpPr>
            <p:cNvPr id="16" name="Text Box 8"/>
            <p:cNvSpPr txBox="1">
              <a:spLocks noChangeArrowheads="1"/>
            </p:cNvSpPr>
            <p:nvPr userDrawn="1"/>
          </p:nvSpPr>
          <p:spPr bwMode="auto">
            <a:xfrm>
              <a:off x="2730500" y="6624638"/>
              <a:ext cx="5365750" cy="211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zh-CN" altLang="en-US" sz="1050" b="1" dirty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保密文件，版权所有</a:t>
              </a:r>
            </a:p>
          </p:txBody>
        </p:sp>
      </p:grpSp>
      <p:grpSp>
        <p:nvGrpSpPr>
          <p:cNvPr id="17" name="组合 26"/>
          <p:cNvGrpSpPr>
            <a:grpSpLocks/>
          </p:cNvGrpSpPr>
          <p:nvPr userDrawn="1"/>
        </p:nvGrpSpPr>
        <p:grpSpPr bwMode="auto">
          <a:xfrm>
            <a:off x="595313" y="6613525"/>
            <a:ext cx="9358312" cy="254000"/>
            <a:chOff x="595313" y="6613525"/>
            <a:chExt cx="9358312" cy="254000"/>
          </a:xfrm>
        </p:grpSpPr>
        <p:sp>
          <p:nvSpPr>
            <p:cNvPr id="18" name="矩形 17"/>
            <p:cNvSpPr/>
            <p:nvPr userDrawn="1"/>
          </p:nvSpPr>
          <p:spPr bwMode="auto">
            <a:xfrm rot="10800000">
              <a:off x="595313" y="6646863"/>
              <a:ext cx="9310687" cy="214312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50000"/>
                    <a:shade val="30000"/>
                    <a:satMod val="115000"/>
                  </a:schemeClr>
                </a:gs>
                <a:gs pos="50000">
                  <a:schemeClr val="accent2">
                    <a:lumMod val="50000"/>
                    <a:shade val="67500"/>
                    <a:satMod val="115000"/>
                  </a:schemeClr>
                </a:gs>
                <a:gs pos="100000">
                  <a:schemeClr val="accent2">
                    <a:lumMod val="50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en-US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grpSp>
          <p:nvGrpSpPr>
            <p:cNvPr id="19" name="组合 30"/>
            <p:cNvGrpSpPr>
              <a:grpSpLocks/>
            </p:cNvGrpSpPr>
            <p:nvPr userDrawn="1"/>
          </p:nvGrpSpPr>
          <p:grpSpPr bwMode="auto">
            <a:xfrm>
              <a:off x="1087438" y="6613525"/>
              <a:ext cx="8866187" cy="254000"/>
              <a:chOff x="1087438" y="6624638"/>
              <a:chExt cx="8866187" cy="211613"/>
            </a:xfrm>
          </p:grpSpPr>
          <p:sp>
            <p:nvSpPr>
              <p:cNvPr id="20" name="Text Box 4"/>
              <p:cNvSpPr txBox="1">
                <a:spLocks noChangeArrowheads="1"/>
              </p:cNvSpPr>
              <p:nvPr userDrawn="1"/>
            </p:nvSpPr>
            <p:spPr bwMode="auto">
              <a:xfrm>
                <a:off x="8467725" y="6624638"/>
                <a:ext cx="1485900" cy="2116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zh-CN" altLang="en-US" sz="1050" b="1" dirty="0">
                    <a:solidFill>
                      <a:schemeClr val="bg1"/>
                    </a:solidFill>
                    <a:latin typeface="楷体" pitchFamily="49" charset="-122"/>
                    <a:ea typeface="楷体" pitchFamily="49" charset="-122"/>
                  </a:rPr>
                  <a:t>第</a:t>
                </a:r>
                <a:fld id="{1AFB57B0-8E34-4500-A816-463E5F36E26A}" type="slidenum">
                  <a:rPr lang="zh-CN" altLang="en-US" sz="1050" b="1">
                    <a:solidFill>
                      <a:schemeClr val="bg1"/>
                    </a:solidFill>
                    <a:latin typeface="楷体" pitchFamily="49" charset="-122"/>
                    <a:ea typeface="楷体" pitchFamily="49" charset="-122"/>
                  </a:rPr>
                  <a:pPr algn="ctr">
                    <a:spcBef>
                      <a:spcPct val="50000"/>
                    </a:spcBef>
                    <a:defRPr/>
                  </a:pPr>
                  <a:t>‹#›</a:t>
                </a:fld>
                <a:r>
                  <a:rPr lang="zh-CN" altLang="en-US" sz="1050" b="1" dirty="0">
                    <a:solidFill>
                      <a:schemeClr val="bg1"/>
                    </a:solidFill>
                    <a:latin typeface="楷体" pitchFamily="49" charset="-122"/>
                    <a:ea typeface="楷体" pitchFamily="49" charset="-122"/>
                  </a:rPr>
                  <a:t>页</a:t>
                </a:r>
              </a:p>
            </p:txBody>
          </p:sp>
          <p:sp>
            <p:nvSpPr>
              <p:cNvPr id="21" name="Text Box 5"/>
              <p:cNvSpPr txBox="1">
                <a:spLocks noChangeArrowheads="1"/>
              </p:cNvSpPr>
              <p:nvPr userDrawn="1"/>
            </p:nvSpPr>
            <p:spPr bwMode="auto">
              <a:xfrm>
                <a:off x="1087438" y="6624638"/>
                <a:ext cx="1651000" cy="2116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zh-CN" sz="1050" b="1" dirty="0" smtClean="0">
                    <a:solidFill>
                      <a:schemeClr val="bg1"/>
                    </a:solidFill>
                    <a:latin typeface="楷体" pitchFamily="49" charset="-122"/>
                    <a:ea typeface="楷体" pitchFamily="49" charset="-122"/>
                  </a:rPr>
                  <a:t>2014</a:t>
                </a:r>
                <a:r>
                  <a:rPr lang="zh-CN" altLang="en-US" sz="1050" b="1" dirty="0" smtClean="0">
                    <a:solidFill>
                      <a:schemeClr val="bg1"/>
                    </a:solidFill>
                    <a:latin typeface="楷体" pitchFamily="49" charset="-122"/>
                    <a:ea typeface="楷体" pitchFamily="49" charset="-122"/>
                  </a:rPr>
                  <a:t>年</a:t>
                </a:r>
                <a:r>
                  <a:rPr lang="en-US" altLang="zh-CN" sz="1050" b="1" dirty="0" smtClean="0">
                    <a:solidFill>
                      <a:schemeClr val="bg1"/>
                    </a:solidFill>
                    <a:latin typeface="楷体" pitchFamily="49" charset="-122"/>
                    <a:ea typeface="楷体" pitchFamily="49" charset="-122"/>
                  </a:rPr>
                  <a:t>4</a:t>
                </a:r>
                <a:r>
                  <a:rPr lang="zh-CN" altLang="en-US" sz="1050" b="1" dirty="0" smtClean="0">
                    <a:solidFill>
                      <a:schemeClr val="bg1"/>
                    </a:solidFill>
                    <a:latin typeface="楷体" pitchFamily="49" charset="-122"/>
                    <a:ea typeface="楷体" pitchFamily="49" charset="-122"/>
                  </a:rPr>
                  <a:t>月</a:t>
                </a:r>
                <a:endParaRPr lang="zh-CN" altLang="en-US" sz="1050" b="1" dirty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endParaRPr>
              </a:p>
            </p:txBody>
          </p:sp>
          <p:sp>
            <p:nvSpPr>
              <p:cNvPr id="22" name="Text Box 8"/>
              <p:cNvSpPr txBox="1">
                <a:spLocks noChangeArrowheads="1"/>
              </p:cNvSpPr>
              <p:nvPr userDrawn="1"/>
            </p:nvSpPr>
            <p:spPr bwMode="auto">
              <a:xfrm>
                <a:off x="2730500" y="6624638"/>
                <a:ext cx="5365750" cy="2116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zh-CN" altLang="en-US" sz="1050" b="1" dirty="0">
                    <a:solidFill>
                      <a:schemeClr val="bg1"/>
                    </a:solidFill>
                    <a:latin typeface="楷体" pitchFamily="49" charset="-122"/>
                    <a:ea typeface="楷体" pitchFamily="49" charset="-122"/>
                  </a:rPr>
                  <a:t>保密文件，版权所有</a:t>
                </a:r>
              </a:p>
            </p:txBody>
          </p:sp>
        </p:grpSp>
      </p:grp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6750" y="4140200"/>
            <a:ext cx="7313613" cy="1670050"/>
          </a:xfrm>
          <a:ln w="12700"/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altLang="zh-CN" sz="4000" b="1" dirty="0" smtClean="0">
                <a:solidFill>
                  <a:srgbClr val="366B7E"/>
                </a:solidFill>
                <a:latin typeface="楷体" pitchFamily="49" charset="-122"/>
                <a:ea typeface="楷体" pitchFamily="49" charset="-122"/>
                <a:cs typeface="楷体" pitchFamily="49" charset="-122"/>
              </a:defRPr>
            </a:lvl1pPr>
          </a:lstStyle>
          <a:p>
            <a:r>
              <a:rPr lang="en-US" altLang="zh-CN" dirty="0"/>
              <a:t>Click to edit Master title style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572529"/>
            <a:ext cx="8821737" cy="274637"/>
          </a:xfrm>
          <a:prstGeom prst="rect">
            <a:avLst/>
          </a:prstGeom>
          <a:ln w="12700"/>
        </p:spPr>
        <p:txBody>
          <a:bodyPr wrap="none" anchor="b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altLang="zh-CN" sz="1600" b="1" dirty="0" smtClean="0">
                <a:solidFill>
                  <a:srgbClr val="366B7E"/>
                </a:solidFill>
                <a:latin typeface="楷体" pitchFamily="49" charset="-122"/>
                <a:ea typeface="楷体" pitchFamily="49" charset="-122"/>
                <a:cs typeface="楷体" pitchFamily="49" charset="-122"/>
              </a:defRPr>
            </a:lvl1pPr>
          </a:lstStyle>
          <a:p>
            <a:r>
              <a:rPr lang="en-US" altLang="zh-CN" dirty="0"/>
              <a:t>Click to edit Master Subtitle style | Date</a:t>
            </a:r>
          </a:p>
        </p:txBody>
      </p:sp>
      <p:pic>
        <p:nvPicPr>
          <p:cNvPr id="24" name="图片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906000" cy="407709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66B7E"/>
                </a:solidFill>
                <a:latin typeface="楷体" pitchFamily="49" charset="-122"/>
                <a:ea typeface="楷体" pitchFamily="49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366B7E"/>
                </a:solidFill>
                <a:latin typeface="微软雅黑" pitchFamily="34" charset="-122"/>
                <a:ea typeface="微软雅黑" pitchFamily="34" charset="-122"/>
              </a:defRPr>
            </a:lvl1pPr>
            <a:lvl2pPr>
              <a:defRPr sz="1600">
                <a:solidFill>
                  <a:srgbClr val="366B7E"/>
                </a:solidFill>
                <a:latin typeface="微软雅黑" pitchFamily="34" charset="-122"/>
                <a:ea typeface="微软雅黑" pitchFamily="34" charset="-122"/>
              </a:defRPr>
            </a:lvl2pPr>
            <a:lvl3pPr>
              <a:defRPr sz="1400">
                <a:solidFill>
                  <a:srgbClr val="366B7E"/>
                </a:solidFill>
                <a:latin typeface="微软雅黑" pitchFamily="34" charset="-122"/>
                <a:ea typeface="微软雅黑" pitchFamily="34" charset="-122"/>
              </a:defRPr>
            </a:lvl3pPr>
            <a:lvl4pPr>
              <a:defRPr sz="1200">
                <a:solidFill>
                  <a:srgbClr val="366B7E"/>
                </a:solidFill>
                <a:latin typeface="微软雅黑" pitchFamily="34" charset="-122"/>
                <a:ea typeface="微软雅黑" pitchFamily="34" charset="-122"/>
              </a:defRPr>
            </a:lvl4pPr>
            <a:lvl5pPr>
              <a:defRPr sz="1200">
                <a:solidFill>
                  <a:srgbClr val="366B7E"/>
                </a:solidFill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66B7E"/>
                </a:solidFill>
                <a:latin typeface="楷体" pitchFamily="49" charset="-122"/>
                <a:ea typeface="楷体" pitchFamily="49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344488" y="428625"/>
            <a:ext cx="93948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grpSp>
        <p:nvGrpSpPr>
          <p:cNvPr id="3076" name="组合 10"/>
          <p:cNvGrpSpPr>
            <a:grpSpLocks/>
          </p:cNvGrpSpPr>
          <p:nvPr userDrawn="1"/>
        </p:nvGrpSpPr>
        <p:grpSpPr bwMode="auto">
          <a:xfrm>
            <a:off x="595313" y="6613525"/>
            <a:ext cx="9358312" cy="254000"/>
            <a:chOff x="595313" y="6613525"/>
            <a:chExt cx="9358312" cy="254000"/>
          </a:xfrm>
        </p:grpSpPr>
        <p:sp>
          <p:nvSpPr>
            <p:cNvPr id="13" name="矩形 12"/>
            <p:cNvSpPr/>
            <p:nvPr userDrawn="1"/>
          </p:nvSpPr>
          <p:spPr bwMode="auto">
            <a:xfrm rot="10800000">
              <a:off x="595313" y="6646863"/>
              <a:ext cx="9310687" cy="214312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50000"/>
                    <a:shade val="30000"/>
                    <a:satMod val="115000"/>
                  </a:schemeClr>
                </a:gs>
                <a:gs pos="50000">
                  <a:schemeClr val="accent2">
                    <a:lumMod val="50000"/>
                    <a:shade val="67500"/>
                    <a:satMod val="115000"/>
                  </a:schemeClr>
                </a:gs>
                <a:gs pos="100000">
                  <a:schemeClr val="accent2">
                    <a:lumMod val="50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en-US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grpSp>
          <p:nvGrpSpPr>
            <p:cNvPr id="3079" name="组合 13"/>
            <p:cNvGrpSpPr>
              <a:grpSpLocks/>
            </p:cNvGrpSpPr>
            <p:nvPr userDrawn="1"/>
          </p:nvGrpSpPr>
          <p:grpSpPr bwMode="auto">
            <a:xfrm>
              <a:off x="1087438" y="6613525"/>
              <a:ext cx="8866187" cy="254000"/>
              <a:chOff x="1087438" y="6624638"/>
              <a:chExt cx="8866187" cy="211613"/>
            </a:xfrm>
          </p:grpSpPr>
          <p:sp>
            <p:nvSpPr>
              <p:cNvPr id="15" name="Text Box 4"/>
              <p:cNvSpPr txBox="1">
                <a:spLocks noChangeArrowheads="1"/>
              </p:cNvSpPr>
              <p:nvPr userDrawn="1"/>
            </p:nvSpPr>
            <p:spPr bwMode="auto">
              <a:xfrm>
                <a:off x="8467725" y="6624638"/>
                <a:ext cx="1485900" cy="2116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zh-CN" altLang="en-US" sz="1050" b="1" dirty="0">
                    <a:solidFill>
                      <a:schemeClr val="bg1"/>
                    </a:solidFill>
                    <a:latin typeface="楷体" pitchFamily="49" charset="-122"/>
                    <a:ea typeface="楷体" pitchFamily="49" charset="-122"/>
                  </a:rPr>
                  <a:t>第</a:t>
                </a:r>
                <a:fld id="{9987A89F-13E1-4CFC-AC40-AFD9DAF036F3}" type="slidenum">
                  <a:rPr lang="zh-CN" altLang="en-US" sz="1050" b="1">
                    <a:solidFill>
                      <a:schemeClr val="bg1"/>
                    </a:solidFill>
                    <a:latin typeface="楷体" pitchFamily="49" charset="-122"/>
                    <a:ea typeface="楷体" pitchFamily="49" charset="-122"/>
                  </a:rPr>
                  <a:pPr algn="ctr">
                    <a:spcBef>
                      <a:spcPct val="50000"/>
                    </a:spcBef>
                    <a:defRPr/>
                  </a:pPr>
                  <a:t>‹#›</a:t>
                </a:fld>
                <a:r>
                  <a:rPr lang="zh-CN" altLang="en-US" sz="1050" b="1" dirty="0">
                    <a:solidFill>
                      <a:schemeClr val="bg1"/>
                    </a:solidFill>
                    <a:latin typeface="楷体" pitchFamily="49" charset="-122"/>
                    <a:ea typeface="楷体" pitchFamily="49" charset="-122"/>
                  </a:rPr>
                  <a:t>页</a:t>
                </a:r>
              </a:p>
            </p:txBody>
          </p:sp>
          <p:sp>
            <p:nvSpPr>
              <p:cNvPr id="16" name="Text Box 5"/>
              <p:cNvSpPr txBox="1">
                <a:spLocks noChangeArrowheads="1"/>
              </p:cNvSpPr>
              <p:nvPr userDrawn="1"/>
            </p:nvSpPr>
            <p:spPr bwMode="auto">
              <a:xfrm>
                <a:off x="1087438" y="6624638"/>
                <a:ext cx="1651000" cy="2116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zh-CN" sz="1050" b="1" dirty="0" smtClean="0">
                    <a:solidFill>
                      <a:schemeClr val="bg1"/>
                    </a:solidFill>
                    <a:latin typeface="楷体" pitchFamily="49" charset="-122"/>
                    <a:ea typeface="楷体" pitchFamily="49" charset="-122"/>
                  </a:rPr>
                  <a:t>2014</a:t>
                </a:r>
                <a:r>
                  <a:rPr lang="zh-CN" altLang="en-US" sz="1050" b="1" dirty="0" smtClean="0">
                    <a:solidFill>
                      <a:schemeClr val="bg1"/>
                    </a:solidFill>
                    <a:latin typeface="楷体" pitchFamily="49" charset="-122"/>
                    <a:ea typeface="楷体" pitchFamily="49" charset="-122"/>
                  </a:rPr>
                  <a:t>年</a:t>
                </a:r>
                <a:r>
                  <a:rPr lang="en-US" altLang="zh-CN" sz="1050" b="1" dirty="0" smtClean="0">
                    <a:solidFill>
                      <a:schemeClr val="bg1"/>
                    </a:solidFill>
                    <a:latin typeface="楷体" pitchFamily="49" charset="-122"/>
                    <a:ea typeface="楷体" pitchFamily="49" charset="-122"/>
                  </a:rPr>
                  <a:t>4</a:t>
                </a:r>
                <a:r>
                  <a:rPr lang="zh-CN" altLang="en-US" sz="1050" b="1" dirty="0" smtClean="0">
                    <a:solidFill>
                      <a:schemeClr val="bg1"/>
                    </a:solidFill>
                    <a:latin typeface="楷体" pitchFamily="49" charset="-122"/>
                    <a:ea typeface="楷体" pitchFamily="49" charset="-122"/>
                  </a:rPr>
                  <a:t>月</a:t>
                </a:r>
                <a:endParaRPr lang="zh-CN" altLang="en-US" sz="1050" b="1" dirty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endParaRPr>
              </a:p>
            </p:txBody>
          </p:sp>
          <p:sp>
            <p:nvSpPr>
              <p:cNvPr id="17" name="Text Box 8"/>
              <p:cNvSpPr txBox="1">
                <a:spLocks noChangeArrowheads="1"/>
              </p:cNvSpPr>
              <p:nvPr userDrawn="1"/>
            </p:nvSpPr>
            <p:spPr bwMode="auto">
              <a:xfrm>
                <a:off x="2730500" y="6624638"/>
                <a:ext cx="5365750" cy="2116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zh-CN" altLang="en-US" sz="1050" b="1" dirty="0">
                    <a:solidFill>
                      <a:schemeClr val="bg1"/>
                    </a:solidFill>
                    <a:latin typeface="楷体" pitchFamily="49" charset="-122"/>
                    <a:ea typeface="楷体" pitchFamily="49" charset="-122"/>
                  </a:rPr>
                  <a:t>保密文件，版权所有</a:t>
                </a:r>
              </a:p>
            </p:txBody>
          </p:sp>
        </p:grpSp>
      </p:grpSp>
      <p:sp>
        <p:nvSpPr>
          <p:cNvPr id="19" name="Line 4"/>
          <p:cNvSpPr>
            <a:spLocks noChangeShapeType="1"/>
          </p:cNvSpPr>
          <p:nvPr userDrawn="1"/>
        </p:nvSpPr>
        <p:spPr bwMode="auto">
          <a:xfrm>
            <a:off x="0" y="344488"/>
            <a:ext cx="9906000" cy="1587"/>
          </a:xfrm>
          <a:prstGeom prst="line">
            <a:avLst/>
          </a:prstGeom>
          <a:noFill/>
          <a:ln w="12700">
            <a:solidFill>
              <a:srgbClr val="ABAFB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>
              <a:ea typeface="仿宋_GB2312"/>
              <a:cs typeface="仿宋_GB231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05" r:id="rId1"/>
    <p:sldLayoutId id="2147485903" r:id="rId2"/>
    <p:sldLayoutId id="2147485904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66B7E"/>
          </a:solidFill>
          <a:latin typeface="楷体" pitchFamily="49" charset="-122"/>
          <a:ea typeface="楷体" pitchFamily="49" charset="-122"/>
          <a:cs typeface="楷体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66B7E"/>
          </a:solidFill>
          <a:latin typeface="楷体" pitchFamily="49" charset="-122"/>
          <a:ea typeface="楷体" pitchFamily="49" charset="-122"/>
          <a:cs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66B7E"/>
          </a:solidFill>
          <a:latin typeface="楷体" pitchFamily="49" charset="-122"/>
          <a:ea typeface="楷体" pitchFamily="49" charset="-122"/>
          <a:cs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66B7E"/>
          </a:solidFill>
          <a:latin typeface="楷体" pitchFamily="49" charset="-122"/>
          <a:ea typeface="楷体" pitchFamily="49" charset="-122"/>
          <a:cs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66B7E"/>
          </a:solidFill>
          <a:latin typeface="楷体" pitchFamily="49" charset="-122"/>
          <a:ea typeface="楷体" pitchFamily="49" charset="-122"/>
          <a:cs typeface="微软雅黑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矩形 3"/>
          <p:cNvSpPr>
            <a:spLocks noChangeArrowheads="1"/>
          </p:cNvSpPr>
          <p:nvPr/>
        </p:nvSpPr>
        <p:spPr bwMode="auto">
          <a:xfrm>
            <a:off x="776420" y="4005080"/>
            <a:ext cx="9072563" cy="1440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3000" b="1" dirty="0" smtClean="0">
                <a:solidFill>
                  <a:srgbClr val="366B7E"/>
                </a:solidFill>
                <a:latin typeface="楷体" pitchFamily="49" charset="-122"/>
                <a:ea typeface="楷体" pitchFamily="49" charset="-122"/>
                <a:cs typeface="仿宋_GB2312" pitchFamily="49" charset="-122"/>
              </a:rPr>
              <a:t>管理风险，创造价值</a:t>
            </a:r>
            <a:endParaRPr lang="en-US" altLang="zh-CN" sz="3000" b="1" dirty="0" smtClean="0">
              <a:solidFill>
                <a:srgbClr val="366B7E"/>
              </a:solidFill>
              <a:latin typeface="楷体" pitchFamily="49" charset="-122"/>
              <a:ea typeface="楷体" pitchFamily="49" charset="-122"/>
              <a:cs typeface="仿宋_GB2312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3000" b="1" dirty="0">
                <a:solidFill>
                  <a:srgbClr val="366B7E"/>
                </a:solidFill>
                <a:latin typeface="楷体" pitchFamily="49" charset="-122"/>
                <a:ea typeface="楷体" pitchFamily="49" charset="-122"/>
                <a:cs typeface="仿宋_GB2312" pitchFamily="49" charset="-122"/>
              </a:rPr>
              <a:t>——</a:t>
            </a:r>
            <a:r>
              <a:rPr lang="zh-CN" altLang="en-US" b="1" dirty="0" smtClean="0">
                <a:solidFill>
                  <a:srgbClr val="366B7E"/>
                </a:solidFill>
                <a:latin typeface="楷体" pitchFamily="49" charset="-122"/>
                <a:ea typeface="楷体" pitchFamily="49" charset="-122"/>
                <a:cs typeface="仿宋_GB2312" pitchFamily="49" charset="-122"/>
              </a:rPr>
              <a:t>企业人力资源管理风险识别与防范</a:t>
            </a:r>
            <a:endParaRPr lang="en-US" altLang="zh-CN" b="1" dirty="0">
              <a:solidFill>
                <a:srgbClr val="366B7E"/>
              </a:solidFill>
              <a:latin typeface="楷体" pitchFamily="49" charset="-122"/>
              <a:ea typeface="楷体" pitchFamily="49" charset="-122"/>
              <a:cs typeface="仿宋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人力资源风险管理的四个阶段</a:t>
            </a:r>
          </a:p>
        </p:txBody>
      </p:sp>
      <p:sp>
        <p:nvSpPr>
          <p:cNvPr id="5" name="Freeform 3"/>
          <p:cNvSpPr>
            <a:spLocks/>
          </p:cNvSpPr>
          <p:nvPr/>
        </p:nvSpPr>
        <p:spPr bwMode="gray">
          <a:xfrm>
            <a:off x="925513" y="2689225"/>
            <a:ext cx="7900987" cy="2244725"/>
          </a:xfrm>
          <a:custGeom>
            <a:avLst/>
            <a:gdLst/>
            <a:ahLst/>
            <a:cxnLst>
              <a:cxn ang="0">
                <a:pos x="0" y="1440"/>
              </a:cxn>
              <a:cxn ang="0">
                <a:pos x="0" y="1488"/>
              </a:cxn>
              <a:cxn ang="0">
                <a:pos x="1152" y="1488"/>
              </a:cxn>
              <a:cxn ang="0">
                <a:pos x="1392" y="1008"/>
              </a:cxn>
              <a:cxn ang="0">
                <a:pos x="2544" y="1008"/>
              </a:cxn>
              <a:cxn ang="0">
                <a:pos x="2832" y="528"/>
              </a:cxn>
              <a:cxn ang="0">
                <a:pos x="3984" y="528"/>
              </a:cxn>
              <a:cxn ang="0">
                <a:pos x="4272" y="48"/>
              </a:cxn>
              <a:cxn ang="0">
                <a:pos x="5424" y="48"/>
              </a:cxn>
              <a:cxn ang="0">
                <a:pos x="5424" y="0"/>
              </a:cxn>
              <a:cxn ang="0">
                <a:pos x="4272" y="0"/>
              </a:cxn>
              <a:cxn ang="0">
                <a:pos x="3984" y="480"/>
              </a:cxn>
              <a:cxn ang="0">
                <a:pos x="2832" y="480"/>
              </a:cxn>
              <a:cxn ang="0">
                <a:pos x="2544" y="960"/>
              </a:cxn>
              <a:cxn ang="0">
                <a:pos x="1392" y="960"/>
              </a:cxn>
              <a:cxn ang="0">
                <a:pos x="1152" y="1440"/>
              </a:cxn>
              <a:cxn ang="0">
                <a:pos x="0" y="1440"/>
              </a:cxn>
            </a:cxnLst>
            <a:rect l="0" t="0" r="r" b="b"/>
            <a:pathLst>
              <a:path w="5424" h="1488">
                <a:moveTo>
                  <a:pt x="0" y="1440"/>
                </a:moveTo>
                <a:lnTo>
                  <a:pt x="0" y="1488"/>
                </a:lnTo>
                <a:lnTo>
                  <a:pt x="1152" y="1488"/>
                </a:lnTo>
                <a:lnTo>
                  <a:pt x="1392" y="1008"/>
                </a:lnTo>
                <a:lnTo>
                  <a:pt x="2544" y="1008"/>
                </a:lnTo>
                <a:lnTo>
                  <a:pt x="2832" y="528"/>
                </a:lnTo>
                <a:lnTo>
                  <a:pt x="3984" y="528"/>
                </a:lnTo>
                <a:lnTo>
                  <a:pt x="4272" y="48"/>
                </a:lnTo>
                <a:lnTo>
                  <a:pt x="5424" y="48"/>
                </a:lnTo>
                <a:lnTo>
                  <a:pt x="5424" y="0"/>
                </a:lnTo>
                <a:lnTo>
                  <a:pt x="4272" y="0"/>
                </a:lnTo>
                <a:lnTo>
                  <a:pt x="3984" y="480"/>
                </a:lnTo>
                <a:lnTo>
                  <a:pt x="2832" y="480"/>
                </a:lnTo>
                <a:lnTo>
                  <a:pt x="2544" y="960"/>
                </a:lnTo>
                <a:lnTo>
                  <a:pt x="1392" y="960"/>
                </a:lnTo>
                <a:lnTo>
                  <a:pt x="1152" y="1440"/>
                </a:lnTo>
                <a:lnTo>
                  <a:pt x="0" y="144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54118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noFill/>
            <a:round/>
            <a:headEnd/>
            <a:tailEnd/>
          </a:ln>
          <a:effectLst/>
          <a:scene3d>
            <a:camera prst="legacyPerspectiveTop"/>
            <a:lightRig rig="legacyNormal3" dir="r"/>
          </a:scene3d>
          <a:sp3d extrusionH="1801800" prstMaterial="legacyPlastic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>
            <a:flatTx/>
          </a:bodyPr>
          <a:lstStyle/>
          <a:p>
            <a:pPr>
              <a:defRPr/>
            </a:pPr>
            <a:endParaRPr lang="zh-CN" altLang="en-US" sz="1800">
              <a:latin typeface="华文细黑" pitchFamily="2" charset="-122"/>
              <a:ea typeface="华文细黑" pitchFamily="2" charset="-122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848865" y="2978150"/>
            <a:ext cx="2159448" cy="2701398"/>
            <a:chOff x="848865" y="2978150"/>
            <a:chExt cx="2159448" cy="2701398"/>
          </a:xfrm>
        </p:grpSpPr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855903" y="5017166"/>
              <a:ext cx="1785753" cy="662382"/>
              <a:chOff x="407" y="980"/>
              <a:chExt cx="2330" cy="292"/>
            </a:xfrm>
          </p:grpSpPr>
          <p:sp>
            <p:nvSpPr>
              <p:cNvPr id="31" name="AutoShape 15"/>
              <p:cNvSpPr>
                <a:spLocks noChangeArrowheads="1"/>
              </p:cNvSpPr>
              <p:nvPr/>
            </p:nvSpPr>
            <p:spPr bwMode="gray">
              <a:xfrm>
                <a:off x="407" y="980"/>
                <a:ext cx="2330" cy="29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50000">
                    <a:schemeClr val="hlink">
                      <a:gamma/>
                      <a:tint val="72941"/>
                      <a:invGamma/>
                    </a:schemeClr>
                  </a:gs>
                  <a:gs pos="100000">
                    <a:schemeClr val="hlink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080808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1800">
                  <a:latin typeface="华文细黑" pitchFamily="2" charset="-122"/>
                  <a:ea typeface="华文细黑" pitchFamily="2" charset="-122"/>
                </a:endParaRPr>
              </a:p>
            </p:txBody>
          </p:sp>
          <p:sp>
            <p:nvSpPr>
              <p:cNvPr id="32" name="AutoShape 16"/>
              <p:cNvSpPr>
                <a:spLocks noChangeArrowheads="1"/>
              </p:cNvSpPr>
              <p:nvPr/>
            </p:nvSpPr>
            <p:spPr bwMode="gray">
              <a:xfrm flipH="1">
                <a:off x="2620" y="1005"/>
                <a:ext cx="104" cy="246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1800">
                  <a:latin typeface="华文细黑" pitchFamily="2" charset="-122"/>
                  <a:ea typeface="华文细黑" pitchFamily="2" charset="-122"/>
                </a:endParaRPr>
              </a:p>
            </p:txBody>
          </p:sp>
          <p:sp>
            <p:nvSpPr>
              <p:cNvPr id="33" name="AutoShape 17"/>
              <p:cNvSpPr>
                <a:spLocks noChangeArrowheads="1"/>
              </p:cNvSpPr>
              <p:nvPr/>
            </p:nvSpPr>
            <p:spPr bwMode="gray">
              <a:xfrm>
                <a:off x="420" y="1006"/>
                <a:ext cx="104" cy="242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1800">
                  <a:latin typeface="华文细黑" pitchFamily="2" charset="-122"/>
                  <a:ea typeface="华文细黑" pitchFamily="2" charset="-122"/>
                </a:endParaRPr>
              </a:p>
            </p:txBody>
          </p:sp>
        </p:grpSp>
        <p:sp>
          <p:nvSpPr>
            <p:cNvPr id="15385" name="Text Box 18"/>
            <p:cNvSpPr txBox="1">
              <a:spLocks noChangeArrowheads="1"/>
            </p:cNvSpPr>
            <p:nvPr/>
          </p:nvSpPr>
          <p:spPr bwMode="gray">
            <a:xfrm>
              <a:off x="848865" y="5017471"/>
              <a:ext cx="173666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1800" b="1" dirty="0" smtClean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1.0</a:t>
              </a:r>
              <a:r>
                <a:rPr lang="zh-CN" altLang="en-US" sz="1800" b="1" dirty="0" smtClean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时代</a:t>
              </a:r>
              <a:endParaRPr lang="en-US" altLang="zh-CN" sz="1800" b="1" dirty="0">
                <a:latin typeface="华文细黑" pitchFamily="2" charset="-122"/>
                <a:ea typeface="华文细黑" pitchFamily="2" charset="-122"/>
                <a:cs typeface="Arial" pitchFamily="34" charset="0"/>
              </a:endParaRPr>
            </a:p>
            <a:p>
              <a:pPr algn="ctr"/>
              <a:r>
                <a:rPr lang="zh-CN" altLang="en-US" sz="1800" b="1" dirty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制度合规化</a:t>
              </a:r>
              <a:endParaRPr lang="en-US" altLang="zh-CN" sz="1800" b="1" dirty="0">
                <a:latin typeface="华文细黑" pitchFamily="2" charset="-122"/>
                <a:ea typeface="华文细黑" pitchFamily="2" charset="-122"/>
                <a:cs typeface="Arial" pitchFamily="34" charset="0"/>
              </a:endParaRPr>
            </a:p>
          </p:txBody>
        </p:sp>
        <p:sp>
          <p:nvSpPr>
            <p:cNvPr id="15364" name="Text Box 23"/>
            <p:cNvSpPr txBox="1">
              <a:spLocks noChangeArrowheads="1"/>
            </p:cNvSpPr>
            <p:nvPr/>
          </p:nvSpPr>
          <p:spPr bwMode="auto">
            <a:xfrm>
              <a:off x="1208088" y="2978150"/>
              <a:ext cx="1800225" cy="132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1600" b="1" dirty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目标</a:t>
              </a:r>
              <a:r>
                <a:rPr lang="zh-CN" altLang="en-US" sz="1600" dirty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：从制度建设层面对各项人事管理政策和程序的合法合规性保障</a:t>
              </a:r>
              <a:endParaRPr lang="en-US" altLang="zh-CN" sz="1600" dirty="0">
                <a:latin typeface="华文细黑" pitchFamily="2" charset="-122"/>
                <a:ea typeface="华文细黑" pitchFamily="2" charset="-122"/>
                <a:cs typeface="Arial" pitchFamily="34" charset="0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2959157" y="2401888"/>
            <a:ext cx="1849381" cy="2619932"/>
            <a:chOff x="2959157" y="2401888"/>
            <a:chExt cx="1849381" cy="2619932"/>
          </a:xfrm>
        </p:grpSpPr>
        <p:grpSp>
          <p:nvGrpSpPr>
            <p:cNvPr id="6" name="Group 24"/>
            <p:cNvGrpSpPr>
              <a:grpSpLocks/>
            </p:cNvGrpSpPr>
            <p:nvPr/>
          </p:nvGrpSpPr>
          <p:grpSpPr bwMode="auto">
            <a:xfrm>
              <a:off x="2959157" y="4293380"/>
              <a:ext cx="1785753" cy="728440"/>
              <a:chOff x="406" y="980"/>
              <a:chExt cx="2330" cy="294"/>
            </a:xfrm>
          </p:grpSpPr>
          <p:sp>
            <p:nvSpPr>
              <p:cNvPr id="28" name="AutoShape 25"/>
              <p:cNvSpPr>
                <a:spLocks noChangeArrowheads="1"/>
              </p:cNvSpPr>
              <p:nvPr/>
            </p:nvSpPr>
            <p:spPr bwMode="gray">
              <a:xfrm>
                <a:off x="406" y="982"/>
                <a:ext cx="2330" cy="29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50000">
                    <a:schemeClr val="hlink">
                      <a:gamma/>
                      <a:tint val="72941"/>
                      <a:invGamma/>
                    </a:schemeClr>
                  </a:gs>
                  <a:gs pos="100000">
                    <a:schemeClr val="hlink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080808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1800">
                  <a:latin typeface="华文细黑" pitchFamily="2" charset="-122"/>
                  <a:ea typeface="华文细黑" pitchFamily="2" charset="-122"/>
                </a:endParaRPr>
              </a:p>
            </p:txBody>
          </p:sp>
          <p:sp>
            <p:nvSpPr>
              <p:cNvPr id="29" name="AutoShape 26"/>
              <p:cNvSpPr>
                <a:spLocks noChangeArrowheads="1"/>
              </p:cNvSpPr>
              <p:nvPr/>
            </p:nvSpPr>
            <p:spPr bwMode="gray">
              <a:xfrm flipH="1">
                <a:off x="2620" y="1005"/>
                <a:ext cx="104" cy="246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1800">
                  <a:latin typeface="华文细黑" pitchFamily="2" charset="-122"/>
                  <a:ea typeface="华文细黑" pitchFamily="2" charset="-122"/>
                </a:endParaRPr>
              </a:p>
            </p:txBody>
          </p:sp>
          <p:sp>
            <p:nvSpPr>
              <p:cNvPr id="30" name="AutoShape 27"/>
              <p:cNvSpPr>
                <a:spLocks noChangeArrowheads="1"/>
              </p:cNvSpPr>
              <p:nvPr/>
            </p:nvSpPr>
            <p:spPr bwMode="gray">
              <a:xfrm>
                <a:off x="420" y="1006"/>
                <a:ext cx="104" cy="242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1800">
                  <a:latin typeface="华文细黑" pitchFamily="2" charset="-122"/>
                  <a:ea typeface="华文细黑" pitchFamily="2" charset="-122"/>
                </a:endParaRPr>
              </a:p>
            </p:txBody>
          </p:sp>
        </p:grpSp>
        <p:sp>
          <p:nvSpPr>
            <p:cNvPr id="15387" name="Text Box 18"/>
            <p:cNvSpPr txBox="1">
              <a:spLocks noChangeArrowheads="1"/>
            </p:cNvSpPr>
            <p:nvPr/>
          </p:nvSpPr>
          <p:spPr bwMode="gray">
            <a:xfrm>
              <a:off x="3073757" y="4352259"/>
              <a:ext cx="159220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1800" b="1" dirty="0" smtClean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2.0</a:t>
              </a:r>
              <a:r>
                <a:rPr lang="zh-CN" altLang="en-US" sz="1800" b="1" dirty="0" smtClean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时代</a:t>
              </a:r>
              <a:endParaRPr lang="en-US" altLang="zh-CN" sz="1800" b="1" dirty="0">
                <a:latin typeface="华文细黑" pitchFamily="2" charset="-122"/>
                <a:ea typeface="华文细黑" pitchFamily="2" charset="-122"/>
                <a:cs typeface="Arial" pitchFamily="34" charset="0"/>
              </a:endParaRPr>
            </a:p>
            <a:p>
              <a:pPr algn="ctr"/>
              <a:r>
                <a:rPr lang="zh-CN" altLang="en-US" sz="1800" b="1" dirty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执行合理化</a:t>
              </a:r>
              <a:endParaRPr lang="en-US" altLang="zh-CN" sz="1800" b="1" dirty="0">
                <a:latin typeface="华文细黑" pitchFamily="2" charset="-122"/>
                <a:ea typeface="华文细黑" pitchFamily="2" charset="-122"/>
                <a:cs typeface="Arial" pitchFamily="34" charset="0"/>
              </a:endParaRPr>
            </a:p>
          </p:txBody>
        </p:sp>
        <p:sp>
          <p:nvSpPr>
            <p:cNvPr id="15365" name="Text Box 23"/>
            <p:cNvSpPr txBox="1">
              <a:spLocks noChangeArrowheads="1"/>
            </p:cNvSpPr>
            <p:nvPr/>
          </p:nvSpPr>
          <p:spPr bwMode="auto">
            <a:xfrm>
              <a:off x="3081338" y="2401888"/>
              <a:ext cx="1727200" cy="1323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1600" b="1" dirty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目标</a:t>
              </a:r>
              <a:r>
                <a:rPr lang="zh-CN" altLang="en-US" sz="1600" dirty="0">
                  <a:solidFill>
                    <a:srgbClr val="000000"/>
                  </a:solidFill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：从制度执行层面检查人力资源管理过程的经济性、效率性、效果性</a:t>
              </a:r>
              <a:endParaRPr lang="en-US" altLang="zh-CN" sz="1600" b="1" dirty="0">
                <a:solidFill>
                  <a:srgbClr val="FF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4881563" y="1725613"/>
            <a:ext cx="1895409" cy="2396350"/>
            <a:chOff x="4881563" y="1725613"/>
            <a:chExt cx="1895409" cy="2396350"/>
          </a:xfrm>
        </p:grpSpPr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4964406" y="3556642"/>
              <a:ext cx="1785752" cy="562087"/>
              <a:chOff x="406" y="980"/>
              <a:chExt cx="2330" cy="294"/>
            </a:xfrm>
          </p:grpSpPr>
          <p:sp>
            <p:nvSpPr>
              <p:cNvPr id="25" name="AutoShape 30"/>
              <p:cNvSpPr>
                <a:spLocks noChangeArrowheads="1"/>
              </p:cNvSpPr>
              <p:nvPr/>
            </p:nvSpPr>
            <p:spPr bwMode="gray">
              <a:xfrm>
                <a:off x="418" y="982"/>
                <a:ext cx="2318" cy="29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50000">
                    <a:schemeClr val="hlink">
                      <a:gamma/>
                      <a:tint val="72941"/>
                      <a:invGamma/>
                    </a:schemeClr>
                  </a:gs>
                  <a:gs pos="100000">
                    <a:schemeClr val="hlink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080808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1800">
                  <a:latin typeface="华文细黑" pitchFamily="2" charset="-122"/>
                  <a:ea typeface="华文细黑" pitchFamily="2" charset="-122"/>
                </a:endParaRPr>
              </a:p>
            </p:txBody>
          </p:sp>
          <p:sp>
            <p:nvSpPr>
              <p:cNvPr id="26" name="AutoShape 31"/>
              <p:cNvSpPr>
                <a:spLocks noChangeArrowheads="1"/>
              </p:cNvSpPr>
              <p:nvPr/>
            </p:nvSpPr>
            <p:spPr bwMode="gray">
              <a:xfrm flipH="1">
                <a:off x="2620" y="1005"/>
                <a:ext cx="104" cy="246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1800">
                  <a:latin typeface="华文细黑" pitchFamily="2" charset="-122"/>
                  <a:ea typeface="华文细黑" pitchFamily="2" charset="-122"/>
                </a:endParaRPr>
              </a:p>
            </p:txBody>
          </p:sp>
          <p:sp>
            <p:nvSpPr>
              <p:cNvPr id="27" name="AutoShape 32"/>
              <p:cNvSpPr>
                <a:spLocks noChangeArrowheads="1"/>
              </p:cNvSpPr>
              <p:nvPr/>
            </p:nvSpPr>
            <p:spPr bwMode="gray">
              <a:xfrm>
                <a:off x="420" y="1006"/>
                <a:ext cx="104" cy="242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1800">
                  <a:latin typeface="华文细黑" pitchFamily="2" charset="-122"/>
                  <a:ea typeface="华文细黑" pitchFamily="2" charset="-122"/>
                </a:endParaRPr>
              </a:p>
            </p:txBody>
          </p:sp>
        </p:grpSp>
        <p:sp>
          <p:nvSpPr>
            <p:cNvPr id="15389" name="Text Box 18"/>
            <p:cNvSpPr txBox="1">
              <a:spLocks noChangeArrowheads="1"/>
            </p:cNvSpPr>
            <p:nvPr/>
          </p:nvSpPr>
          <p:spPr bwMode="gray">
            <a:xfrm>
              <a:off x="4953991" y="3516669"/>
              <a:ext cx="1822981" cy="605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altLang="zh-CN" sz="1800" b="1" dirty="0" smtClean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3.0</a:t>
              </a:r>
              <a:r>
                <a:rPr lang="zh-CN" altLang="en-US" sz="1800" b="1" dirty="0" smtClean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时代</a:t>
              </a:r>
              <a:endParaRPr lang="en-US" altLang="zh-CN" sz="1800" b="1" dirty="0">
                <a:latin typeface="华文细黑" pitchFamily="2" charset="-122"/>
                <a:ea typeface="华文细黑" pitchFamily="2" charset="-122"/>
                <a:cs typeface="Arial" pitchFamily="34" charset="0"/>
              </a:endParaRPr>
            </a:p>
            <a:p>
              <a:pPr algn="ctr">
                <a:lnSpc>
                  <a:spcPts val="2000"/>
                </a:lnSpc>
              </a:pPr>
              <a:r>
                <a:rPr lang="zh-CN" altLang="en-US" sz="1800" b="1" dirty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风险管理体系化</a:t>
              </a:r>
              <a:endParaRPr lang="en-US" altLang="zh-CN" sz="1800" b="1" dirty="0">
                <a:latin typeface="华文细黑" pitchFamily="2" charset="-122"/>
                <a:ea typeface="华文细黑" pitchFamily="2" charset="-122"/>
                <a:cs typeface="Arial" pitchFamily="34" charset="0"/>
              </a:endParaRPr>
            </a:p>
          </p:txBody>
        </p:sp>
        <p:sp>
          <p:nvSpPr>
            <p:cNvPr id="15366" name="Text Box 23"/>
            <p:cNvSpPr txBox="1">
              <a:spLocks noChangeArrowheads="1"/>
            </p:cNvSpPr>
            <p:nvPr/>
          </p:nvSpPr>
          <p:spPr bwMode="auto">
            <a:xfrm>
              <a:off x="4881563" y="1725613"/>
              <a:ext cx="1800225" cy="1323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1600" b="1" dirty="0">
                  <a:solidFill>
                    <a:srgbClr val="000000"/>
                  </a:solidFill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目标：</a:t>
              </a:r>
              <a:r>
                <a:rPr lang="zh-CN" altLang="en-US" sz="1600" dirty="0">
                  <a:solidFill>
                    <a:srgbClr val="000000"/>
                  </a:solidFill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从全面风险管理视角审核企业人力资本的配置、投资效益以及预期成长性</a:t>
              </a:r>
              <a:endParaRPr lang="en-US" altLang="zh-CN" sz="1600" b="1" dirty="0">
                <a:solidFill>
                  <a:srgbClr val="FF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6753225" y="1393825"/>
            <a:ext cx="2088412" cy="2072876"/>
            <a:chOff x="6753225" y="1393825"/>
            <a:chExt cx="2088412" cy="2072876"/>
          </a:xfrm>
        </p:grpSpPr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7055885" y="2840049"/>
              <a:ext cx="1785752" cy="556208"/>
              <a:chOff x="406" y="980"/>
              <a:chExt cx="2330" cy="294"/>
            </a:xfrm>
          </p:grpSpPr>
          <p:sp>
            <p:nvSpPr>
              <p:cNvPr id="22" name="AutoShape 35"/>
              <p:cNvSpPr>
                <a:spLocks noChangeArrowheads="1"/>
              </p:cNvSpPr>
              <p:nvPr/>
            </p:nvSpPr>
            <p:spPr bwMode="gray">
              <a:xfrm>
                <a:off x="407" y="978"/>
                <a:ext cx="2330" cy="29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50000">
                    <a:schemeClr val="hlink">
                      <a:gamma/>
                      <a:tint val="72941"/>
                      <a:invGamma/>
                    </a:schemeClr>
                  </a:gs>
                  <a:gs pos="100000">
                    <a:schemeClr val="hlink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080808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1800">
                  <a:latin typeface="华文细黑" pitchFamily="2" charset="-122"/>
                  <a:ea typeface="华文细黑" pitchFamily="2" charset="-122"/>
                </a:endParaRPr>
              </a:p>
            </p:txBody>
          </p:sp>
          <p:sp>
            <p:nvSpPr>
              <p:cNvPr id="23" name="AutoShape 36"/>
              <p:cNvSpPr>
                <a:spLocks noChangeArrowheads="1"/>
              </p:cNvSpPr>
              <p:nvPr/>
            </p:nvSpPr>
            <p:spPr bwMode="gray">
              <a:xfrm flipH="1">
                <a:off x="2620" y="1005"/>
                <a:ext cx="104" cy="246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1800">
                  <a:latin typeface="华文细黑" pitchFamily="2" charset="-122"/>
                  <a:ea typeface="华文细黑" pitchFamily="2" charset="-122"/>
                </a:endParaRPr>
              </a:p>
            </p:txBody>
          </p:sp>
          <p:sp>
            <p:nvSpPr>
              <p:cNvPr id="24" name="AutoShape 37"/>
              <p:cNvSpPr>
                <a:spLocks noChangeArrowheads="1"/>
              </p:cNvSpPr>
              <p:nvPr/>
            </p:nvSpPr>
            <p:spPr bwMode="gray">
              <a:xfrm>
                <a:off x="420" y="1006"/>
                <a:ext cx="104" cy="242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1800">
                  <a:latin typeface="华文细黑" pitchFamily="2" charset="-122"/>
                  <a:ea typeface="华文细黑" pitchFamily="2" charset="-122"/>
                </a:endParaRPr>
              </a:p>
            </p:txBody>
          </p:sp>
        </p:grpSp>
        <p:sp>
          <p:nvSpPr>
            <p:cNvPr id="15391" name="Text Box 18"/>
            <p:cNvSpPr txBox="1">
              <a:spLocks noChangeArrowheads="1"/>
            </p:cNvSpPr>
            <p:nvPr/>
          </p:nvSpPr>
          <p:spPr bwMode="gray">
            <a:xfrm>
              <a:off x="7079576" y="2820370"/>
              <a:ext cx="167792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1800" b="1" dirty="0" smtClean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4.0</a:t>
              </a:r>
              <a:r>
                <a:rPr lang="zh-CN" altLang="en-US" sz="1800" b="1" dirty="0" smtClean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时代</a:t>
              </a:r>
              <a:endParaRPr lang="en-US" altLang="zh-CN" sz="1800" b="1" dirty="0">
                <a:latin typeface="华文细黑" pitchFamily="2" charset="-122"/>
                <a:ea typeface="华文细黑" pitchFamily="2" charset="-122"/>
                <a:cs typeface="Arial" pitchFamily="34" charset="0"/>
              </a:endParaRPr>
            </a:p>
            <a:p>
              <a:pPr algn="ctr"/>
              <a:r>
                <a:rPr lang="zh-CN" altLang="en-US" sz="1800" b="1" dirty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风险管理</a:t>
              </a:r>
              <a:r>
                <a:rPr lang="en-US" altLang="zh-CN" sz="1800" b="1" dirty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IT</a:t>
              </a:r>
              <a:r>
                <a:rPr lang="zh-CN" altLang="en-US" sz="1800" b="1" dirty="0"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化</a:t>
              </a:r>
              <a:endParaRPr lang="en-US" altLang="zh-CN" sz="1800" b="1" dirty="0">
                <a:latin typeface="华文细黑" pitchFamily="2" charset="-122"/>
                <a:ea typeface="华文细黑" pitchFamily="2" charset="-122"/>
                <a:cs typeface="Arial" pitchFamily="34" charset="0"/>
              </a:endParaRPr>
            </a:p>
          </p:txBody>
        </p:sp>
        <p:sp>
          <p:nvSpPr>
            <p:cNvPr id="15367" name="Text Box 23"/>
            <p:cNvSpPr txBox="1">
              <a:spLocks noChangeArrowheads="1"/>
            </p:cNvSpPr>
            <p:nvPr/>
          </p:nvSpPr>
          <p:spPr bwMode="auto">
            <a:xfrm>
              <a:off x="6753225" y="1393825"/>
              <a:ext cx="2016125" cy="1076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1600" b="1" dirty="0">
                  <a:solidFill>
                    <a:srgbClr val="000000"/>
                  </a:solidFill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目标</a:t>
              </a:r>
              <a:r>
                <a:rPr lang="zh-CN" altLang="en-US" sz="1600" dirty="0">
                  <a:solidFill>
                    <a:srgbClr val="000000"/>
                  </a:solidFill>
                  <a:latin typeface="华文细黑" pitchFamily="2" charset="-122"/>
                  <a:ea typeface="华文细黑" pitchFamily="2" charset="-122"/>
                  <a:cs typeface="Arial" pitchFamily="34" charset="0"/>
                </a:rPr>
                <a:t>：通过信息化技术，整合信息系统，更好的对企业风险进行预测和实时监控</a:t>
              </a:r>
              <a:endParaRPr lang="en-US" altLang="zh-CN" sz="1600" dirty="0">
                <a:solidFill>
                  <a:srgbClr val="FF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人力资源风险管理</a:t>
            </a:r>
            <a:r>
              <a:rPr lang="en-US" altLang="zh-CN" dirty="0" smtClean="0"/>
              <a:t>1.0</a:t>
            </a:r>
            <a:r>
              <a:rPr lang="zh-CN" altLang="en-US" dirty="0" smtClean="0"/>
              <a:t>时代</a:t>
            </a:r>
          </a:p>
        </p:txBody>
      </p:sp>
      <p:sp>
        <p:nvSpPr>
          <p:cNvPr id="11" name="矩形 10"/>
          <p:cNvSpPr/>
          <p:nvPr/>
        </p:nvSpPr>
        <p:spPr>
          <a:xfrm>
            <a:off x="1136470" y="3068950"/>
            <a:ext cx="15842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kumimoji="0" lang="zh-CN" altLang="en-US" b="1" kern="0" dirty="0" smtClean="0">
                <a:solidFill>
                  <a:srgbClr val="003399"/>
                </a:solidFill>
                <a:latin typeface="楷体" pitchFamily="49" charset="-122"/>
                <a:ea typeface="楷体" pitchFamily="49" charset="-122"/>
                <a:cs typeface="楷体" pitchFamily="49" charset="-122"/>
              </a:rPr>
              <a:t>人力资源风险管理关注视角</a:t>
            </a:r>
            <a:endParaRPr kumimoji="0" lang="zh-CN" altLang="en-US" b="1" kern="0" dirty="0">
              <a:solidFill>
                <a:srgbClr val="003399"/>
              </a:solidFill>
              <a:latin typeface="楷体" pitchFamily="49" charset="-122"/>
              <a:ea typeface="楷体" pitchFamily="49" charset="-122"/>
              <a:cs typeface="楷体" pitchFamily="49" charset="-122"/>
            </a:endParaRPr>
          </a:p>
        </p:txBody>
      </p: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2589047" y="1628750"/>
            <a:ext cx="5316363" cy="4285153"/>
            <a:chOff x="912" y="864"/>
            <a:chExt cx="3024" cy="3264"/>
          </a:xfrm>
        </p:grpSpPr>
        <p:sp>
          <p:nvSpPr>
            <p:cNvPr id="13" name="Freeform 4"/>
            <p:cNvSpPr>
              <a:spLocks/>
            </p:cNvSpPr>
            <p:nvPr/>
          </p:nvSpPr>
          <p:spPr bwMode="auto">
            <a:xfrm>
              <a:off x="1344" y="864"/>
              <a:ext cx="2592" cy="3264"/>
            </a:xfrm>
            <a:custGeom>
              <a:avLst/>
              <a:gdLst>
                <a:gd name="T0" fmla="*/ 0 w 2176"/>
                <a:gd name="T1" fmla="*/ 2295 h 2268"/>
                <a:gd name="T2" fmla="*/ 1194 w 2176"/>
                <a:gd name="T3" fmla="*/ 4 h 2268"/>
                <a:gd name="T4" fmla="*/ 3088 w 2176"/>
                <a:gd name="T5" fmla="*/ 0 h 2268"/>
                <a:gd name="T6" fmla="*/ 3088 w 2176"/>
                <a:gd name="T7" fmla="*/ 4697 h 2268"/>
                <a:gd name="T8" fmla="*/ 1180 w 2176"/>
                <a:gd name="T9" fmla="*/ 4697 h 2268"/>
                <a:gd name="T10" fmla="*/ 0 w 2176"/>
                <a:gd name="T11" fmla="*/ 2295 h 22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76"/>
                <a:gd name="T19" fmla="*/ 0 h 2268"/>
                <a:gd name="T20" fmla="*/ 2176 w 2176"/>
                <a:gd name="T21" fmla="*/ 2268 h 22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76" h="2268">
                  <a:moveTo>
                    <a:pt x="0" y="1108"/>
                  </a:moveTo>
                  <a:lnTo>
                    <a:pt x="841" y="2"/>
                  </a:lnTo>
                  <a:lnTo>
                    <a:pt x="2176" y="0"/>
                  </a:lnTo>
                  <a:lnTo>
                    <a:pt x="2176" y="2268"/>
                  </a:lnTo>
                  <a:lnTo>
                    <a:pt x="832" y="2268"/>
                  </a:lnTo>
                  <a:lnTo>
                    <a:pt x="0" y="1108"/>
                  </a:lnTo>
                  <a:close/>
                </a:path>
              </a:pathLst>
            </a:custGeom>
            <a:solidFill>
              <a:schemeClr val="accent2"/>
            </a:solidFill>
            <a:ln w="635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CN" altLang="en-US" sz="1200"/>
            </a:p>
          </p:txBody>
        </p:sp>
        <p:sp>
          <p:nvSpPr>
            <p:cNvPr id="21" name="Rectangle 12"/>
            <p:cNvSpPr>
              <a:spLocks noChangeArrowheads="1"/>
            </p:cNvSpPr>
            <p:nvPr/>
          </p:nvSpPr>
          <p:spPr bwMode="auto">
            <a:xfrm>
              <a:off x="2340" y="919"/>
              <a:ext cx="1555" cy="329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zh-CN" altLang="en-US" sz="18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劳动法规</a:t>
              </a:r>
              <a:endParaRPr lang="zh-CN" altLang="en-US" sz="1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0" name="Line 21"/>
            <p:cNvSpPr>
              <a:spLocks noChangeShapeType="1"/>
            </p:cNvSpPr>
            <p:nvPr/>
          </p:nvSpPr>
          <p:spPr bwMode="auto">
            <a:xfrm flipV="1">
              <a:off x="1392" y="912"/>
              <a:ext cx="864" cy="13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lIns="0" tIns="0" rIns="0" bIns="0" anchor="ctr"/>
            <a:lstStyle/>
            <a:p>
              <a:endParaRPr lang="zh-CN" altLang="en-US" sz="1200"/>
            </a:p>
          </p:txBody>
        </p:sp>
        <p:sp>
          <p:nvSpPr>
            <p:cNvPr id="31" name="Arc 22"/>
            <p:cNvSpPr>
              <a:spLocks/>
            </p:cNvSpPr>
            <p:nvPr/>
          </p:nvSpPr>
          <p:spPr bwMode="auto">
            <a:xfrm>
              <a:off x="1437" y="2126"/>
              <a:ext cx="336" cy="601"/>
            </a:xfrm>
            <a:custGeom>
              <a:avLst/>
              <a:gdLst>
                <a:gd name="T0" fmla="*/ 0 w 21600"/>
                <a:gd name="T1" fmla="*/ 0 h 38584"/>
                <a:gd name="T2" fmla="*/ 0 w 21600"/>
                <a:gd name="T3" fmla="*/ 0 h 38584"/>
                <a:gd name="T4" fmla="*/ 0 w 21600"/>
                <a:gd name="T5" fmla="*/ 0 h 38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38584"/>
                <a:gd name="T11" fmla="*/ 21600 w 21600"/>
                <a:gd name="T12" fmla="*/ 38584 h 38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8584" fill="none" extrusionOk="0">
                  <a:moveTo>
                    <a:pt x="10612" y="-1"/>
                  </a:moveTo>
                  <a:cubicBezTo>
                    <a:pt x="17400" y="3829"/>
                    <a:pt x="21600" y="11018"/>
                    <a:pt x="21600" y="18813"/>
                  </a:cubicBezTo>
                  <a:cubicBezTo>
                    <a:pt x="21600" y="27378"/>
                    <a:pt x="16538" y="35134"/>
                    <a:pt x="8698" y="38583"/>
                  </a:cubicBezTo>
                </a:path>
                <a:path w="21600" h="38584" stroke="0" extrusionOk="0">
                  <a:moveTo>
                    <a:pt x="10612" y="-1"/>
                  </a:moveTo>
                  <a:cubicBezTo>
                    <a:pt x="17400" y="3829"/>
                    <a:pt x="21600" y="11018"/>
                    <a:pt x="21600" y="18813"/>
                  </a:cubicBezTo>
                  <a:cubicBezTo>
                    <a:pt x="21600" y="27378"/>
                    <a:pt x="16538" y="35134"/>
                    <a:pt x="8698" y="38583"/>
                  </a:cubicBezTo>
                  <a:lnTo>
                    <a:pt x="0" y="18813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0" tIns="0" rIns="0" bIns="0" anchor="ctr"/>
            <a:lstStyle/>
            <a:p>
              <a:endParaRPr lang="zh-CN" altLang="en-US" sz="1200"/>
            </a:p>
          </p:txBody>
        </p:sp>
        <p:grpSp>
          <p:nvGrpSpPr>
            <p:cNvPr id="32" name="Group 23"/>
            <p:cNvGrpSpPr>
              <a:grpSpLocks/>
            </p:cNvGrpSpPr>
            <p:nvPr/>
          </p:nvGrpSpPr>
          <p:grpSpPr bwMode="auto">
            <a:xfrm>
              <a:off x="912" y="2184"/>
              <a:ext cx="343" cy="456"/>
              <a:chOff x="478" y="2472"/>
              <a:chExt cx="344" cy="456"/>
            </a:xfrm>
          </p:grpSpPr>
          <p:sp>
            <p:nvSpPr>
              <p:cNvPr id="40" name="Freeform 24"/>
              <p:cNvSpPr>
                <a:spLocks/>
              </p:cNvSpPr>
              <p:nvPr/>
            </p:nvSpPr>
            <p:spPr bwMode="auto">
              <a:xfrm>
                <a:off x="558" y="2536"/>
                <a:ext cx="224" cy="320"/>
              </a:xfrm>
              <a:custGeom>
                <a:avLst/>
                <a:gdLst>
                  <a:gd name="T0" fmla="*/ 168 w 224"/>
                  <a:gd name="T1" fmla="*/ 0 h 320"/>
                  <a:gd name="T2" fmla="*/ 192 w 224"/>
                  <a:gd name="T3" fmla="*/ 24 h 320"/>
                  <a:gd name="T4" fmla="*/ 208 w 224"/>
                  <a:gd name="T5" fmla="*/ 64 h 320"/>
                  <a:gd name="T6" fmla="*/ 224 w 224"/>
                  <a:gd name="T7" fmla="*/ 96 h 320"/>
                  <a:gd name="T8" fmla="*/ 224 w 224"/>
                  <a:gd name="T9" fmla="*/ 136 h 320"/>
                  <a:gd name="T10" fmla="*/ 224 w 224"/>
                  <a:gd name="T11" fmla="*/ 176 h 320"/>
                  <a:gd name="T12" fmla="*/ 216 w 224"/>
                  <a:gd name="T13" fmla="*/ 216 h 320"/>
                  <a:gd name="T14" fmla="*/ 208 w 224"/>
                  <a:gd name="T15" fmla="*/ 256 h 320"/>
                  <a:gd name="T16" fmla="*/ 184 w 224"/>
                  <a:gd name="T17" fmla="*/ 288 h 320"/>
                  <a:gd name="T18" fmla="*/ 160 w 224"/>
                  <a:gd name="T19" fmla="*/ 320 h 320"/>
                  <a:gd name="T20" fmla="*/ 0 w 224"/>
                  <a:gd name="T21" fmla="*/ 152 h 320"/>
                  <a:gd name="T22" fmla="*/ 168 w 224"/>
                  <a:gd name="T23" fmla="*/ 0 h 32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24"/>
                  <a:gd name="T37" fmla="*/ 0 h 320"/>
                  <a:gd name="T38" fmla="*/ 224 w 224"/>
                  <a:gd name="T39" fmla="*/ 320 h 32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24" h="320">
                    <a:moveTo>
                      <a:pt x="168" y="0"/>
                    </a:moveTo>
                    <a:lnTo>
                      <a:pt x="192" y="24"/>
                    </a:lnTo>
                    <a:lnTo>
                      <a:pt x="208" y="64"/>
                    </a:lnTo>
                    <a:lnTo>
                      <a:pt x="224" y="96"/>
                    </a:lnTo>
                    <a:lnTo>
                      <a:pt x="224" y="136"/>
                    </a:lnTo>
                    <a:lnTo>
                      <a:pt x="224" y="176"/>
                    </a:lnTo>
                    <a:lnTo>
                      <a:pt x="216" y="216"/>
                    </a:lnTo>
                    <a:lnTo>
                      <a:pt x="208" y="256"/>
                    </a:lnTo>
                    <a:lnTo>
                      <a:pt x="184" y="288"/>
                    </a:lnTo>
                    <a:lnTo>
                      <a:pt x="160" y="320"/>
                    </a:lnTo>
                    <a:lnTo>
                      <a:pt x="0" y="152"/>
                    </a:lnTo>
                    <a:lnTo>
                      <a:pt x="16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200"/>
              </a:p>
            </p:txBody>
          </p:sp>
          <p:sp>
            <p:nvSpPr>
              <p:cNvPr id="41" name="Oval 25"/>
              <p:cNvSpPr>
                <a:spLocks noChangeArrowheads="1"/>
              </p:cNvSpPr>
              <p:nvPr/>
            </p:nvSpPr>
            <p:spPr bwMode="auto">
              <a:xfrm>
                <a:off x="758" y="2628"/>
                <a:ext cx="32" cy="136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200"/>
              </a:p>
            </p:txBody>
          </p:sp>
          <p:sp>
            <p:nvSpPr>
              <p:cNvPr id="42" name="Line 26"/>
              <p:cNvSpPr>
                <a:spLocks noChangeShapeType="1"/>
              </p:cNvSpPr>
              <p:nvPr/>
            </p:nvSpPr>
            <p:spPr bwMode="auto">
              <a:xfrm flipV="1">
                <a:off x="478" y="2472"/>
                <a:ext cx="344" cy="22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200"/>
              </a:p>
            </p:txBody>
          </p:sp>
          <p:sp>
            <p:nvSpPr>
              <p:cNvPr id="43" name="Line 27"/>
              <p:cNvSpPr>
                <a:spLocks noChangeShapeType="1"/>
              </p:cNvSpPr>
              <p:nvPr/>
            </p:nvSpPr>
            <p:spPr bwMode="auto">
              <a:xfrm>
                <a:off x="481" y="2690"/>
                <a:ext cx="341" cy="23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200"/>
              </a:p>
            </p:txBody>
          </p:sp>
          <p:sp>
            <p:nvSpPr>
              <p:cNvPr id="44" name="Arc 28"/>
              <p:cNvSpPr>
                <a:spLocks/>
              </p:cNvSpPr>
              <p:nvPr/>
            </p:nvSpPr>
            <p:spPr bwMode="auto">
              <a:xfrm>
                <a:off x="722" y="2526"/>
                <a:ext cx="68" cy="351"/>
              </a:xfrm>
              <a:custGeom>
                <a:avLst/>
                <a:gdLst>
                  <a:gd name="T0" fmla="*/ 0 w 21600"/>
                  <a:gd name="T1" fmla="*/ 0 h 41253"/>
                  <a:gd name="T2" fmla="*/ 0 w 21600"/>
                  <a:gd name="T3" fmla="*/ 0 h 41253"/>
                  <a:gd name="T4" fmla="*/ 0 w 21600"/>
                  <a:gd name="T5" fmla="*/ 0 h 41253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253"/>
                  <a:gd name="T11" fmla="*/ 21600 w 21600"/>
                  <a:gd name="T12" fmla="*/ 41253 h 4125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253" fill="none" extrusionOk="0">
                    <a:moveTo>
                      <a:pt x="4933" y="0"/>
                    </a:moveTo>
                    <a:cubicBezTo>
                      <a:pt x="14697" y="2290"/>
                      <a:pt x="21600" y="11000"/>
                      <a:pt x="21600" y="21029"/>
                    </a:cubicBezTo>
                    <a:cubicBezTo>
                      <a:pt x="21600" y="30032"/>
                      <a:pt x="16015" y="38091"/>
                      <a:pt x="7585" y="41253"/>
                    </a:cubicBezTo>
                  </a:path>
                  <a:path w="21600" h="41253" stroke="0" extrusionOk="0">
                    <a:moveTo>
                      <a:pt x="4933" y="0"/>
                    </a:moveTo>
                    <a:cubicBezTo>
                      <a:pt x="14697" y="2290"/>
                      <a:pt x="21600" y="11000"/>
                      <a:pt x="21600" y="21029"/>
                    </a:cubicBezTo>
                    <a:cubicBezTo>
                      <a:pt x="21600" y="30032"/>
                      <a:pt x="16015" y="38091"/>
                      <a:pt x="7585" y="41253"/>
                    </a:cubicBezTo>
                    <a:lnTo>
                      <a:pt x="0" y="21029"/>
                    </a:lnTo>
                    <a:close/>
                  </a:path>
                </a:pathLst>
              </a:cu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endParaRPr lang="zh-CN" altLang="en-US" sz="1200"/>
              </a:p>
            </p:txBody>
          </p:sp>
        </p:grpSp>
        <p:sp>
          <p:nvSpPr>
            <p:cNvPr id="45" name="Rectangle 12"/>
            <p:cNvSpPr>
              <a:spLocks noChangeArrowheads="1"/>
            </p:cNvSpPr>
            <p:nvPr/>
          </p:nvSpPr>
          <p:spPr bwMode="auto">
            <a:xfrm>
              <a:off x="2340" y="1303"/>
              <a:ext cx="1555" cy="329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CN" altLang="en-US" sz="1200"/>
            </a:p>
          </p:txBody>
        </p:sp>
        <p:sp>
          <p:nvSpPr>
            <p:cNvPr id="46" name="Rectangle 12"/>
            <p:cNvSpPr>
              <a:spLocks noChangeArrowheads="1"/>
            </p:cNvSpPr>
            <p:nvPr/>
          </p:nvSpPr>
          <p:spPr bwMode="auto">
            <a:xfrm>
              <a:off x="2340" y="1687"/>
              <a:ext cx="1555" cy="329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CN" altLang="en-US" sz="1200"/>
            </a:p>
          </p:txBody>
        </p:sp>
        <p:sp>
          <p:nvSpPr>
            <p:cNvPr id="47" name="Rectangle 12"/>
            <p:cNvSpPr>
              <a:spLocks noChangeArrowheads="1"/>
            </p:cNvSpPr>
            <p:nvPr/>
          </p:nvSpPr>
          <p:spPr bwMode="auto">
            <a:xfrm>
              <a:off x="2340" y="2071"/>
              <a:ext cx="1555" cy="329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CN" altLang="en-US" sz="1200"/>
            </a:p>
          </p:txBody>
        </p:sp>
        <p:sp>
          <p:nvSpPr>
            <p:cNvPr id="48" name="Rectangle 12"/>
            <p:cNvSpPr>
              <a:spLocks noChangeArrowheads="1"/>
            </p:cNvSpPr>
            <p:nvPr/>
          </p:nvSpPr>
          <p:spPr bwMode="auto">
            <a:xfrm>
              <a:off x="2340" y="2455"/>
              <a:ext cx="1555" cy="329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CN" altLang="en-US" sz="1200"/>
            </a:p>
          </p:txBody>
        </p:sp>
        <p:sp>
          <p:nvSpPr>
            <p:cNvPr id="49" name="Rectangle 12"/>
            <p:cNvSpPr>
              <a:spLocks noChangeArrowheads="1"/>
            </p:cNvSpPr>
            <p:nvPr/>
          </p:nvSpPr>
          <p:spPr bwMode="auto">
            <a:xfrm>
              <a:off x="2340" y="2839"/>
              <a:ext cx="1555" cy="329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CN" altLang="en-US" sz="1200"/>
            </a:p>
          </p:txBody>
        </p:sp>
        <p:sp>
          <p:nvSpPr>
            <p:cNvPr id="50" name="Rectangle 12"/>
            <p:cNvSpPr>
              <a:spLocks noChangeArrowheads="1"/>
            </p:cNvSpPr>
            <p:nvPr/>
          </p:nvSpPr>
          <p:spPr bwMode="auto">
            <a:xfrm>
              <a:off x="2340" y="3223"/>
              <a:ext cx="1555" cy="329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CN" altLang="en-US" sz="1200"/>
            </a:p>
          </p:txBody>
        </p:sp>
        <p:sp>
          <p:nvSpPr>
            <p:cNvPr id="51" name="Rectangle 12"/>
            <p:cNvSpPr>
              <a:spLocks noChangeArrowheads="1"/>
            </p:cNvSpPr>
            <p:nvPr/>
          </p:nvSpPr>
          <p:spPr bwMode="auto">
            <a:xfrm>
              <a:off x="2340" y="3606"/>
              <a:ext cx="1555" cy="329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CN" altLang="en-US" sz="1200"/>
            </a:p>
          </p:txBody>
        </p:sp>
      </p:grpSp>
      <p:sp>
        <p:nvSpPr>
          <p:cNvPr id="52" name="矩形 51"/>
          <p:cNvSpPr/>
          <p:nvPr/>
        </p:nvSpPr>
        <p:spPr>
          <a:xfrm>
            <a:off x="5898998" y="226755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劳动合同</a:t>
            </a:r>
            <a:endParaRPr lang="zh-CN" altLang="en-US" sz="1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5889130" y="3212970"/>
            <a:ext cx="11963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劳动工资</a:t>
            </a:r>
            <a:endParaRPr lang="zh-CN" altLang="en-US" sz="1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817120" y="2708900"/>
            <a:ext cx="11963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劳动时间</a:t>
            </a:r>
            <a:endParaRPr lang="zh-CN" altLang="en-US" sz="1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5889130" y="3717040"/>
            <a:ext cx="11963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劳动培训</a:t>
            </a:r>
            <a:endParaRPr lang="zh-CN" altLang="en-US" sz="1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5385060" y="4221110"/>
            <a:ext cx="25203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劳动保护和社会福利</a:t>
            </a:r>
            <a:endParaRPr lang="zh-CN" altLang="en-US" sz="1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5889130" y="4725180"/>
            <a:ext cx="11963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劳动争议</a:t>
            </a:r>
            <a:endParaRPr lang="zh-CN" altLang="en-US" sz="1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5889130" y="5229250"/>
            <a:ext cx="11963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劳动就业</a:t>
            </a:r>
            <a:endParaRPr lang="zh-CN" altLang="en-US" sz="1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合规性审查的所依据是国家颁布的各项劳动法律法规，从法律体系和法律效力来看法律是高层级，地方性法规是低层级</a:t>
            </a:r>
          </a:p>
        </p:txBody>
      </p:sp>
      <p:sp>
        <p:nvSpPr>
          <p:cNvPr id="21507" name="AutoShape 43"/>
          <p:cNvSpPr>
            <a:spLocks noChangeArrowheads="1"/>
          </p:cNvSpPr>
          <p:nvPr/>
        </p:nvSpPr>
        <p:spPr bwMode="auto">
          <a:xfrm>
            <a:off x="704850" y="1989138"/>
            <a:ext cx="1511300" cy="647700"/>
          </a:xfrm>
          <a:prstGeom prst="homePlate">
            <a:avLst>
              <a:gd name="adj" fmla="val 28637"/>
            </a:avLst>
          </a:prstGeom>
          <a:solidFill>
            <a:srgbClr val="6699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16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法律</a:t>
            </a:r>
          </a:p>
        </p:txBody>
      </p:sp>
      <p:sp>
        <p:nvSpPr>
          <p:cNvPr id="21508" name="Line 49"/>
          <p:cNvSpPr>
            <a:spLocks noChangeShapeType="1"/>
          </p:cNvSpPr>
          <p:nvPr/>
        </p:nvSpPr>
        <p:spPr bwMode="auto">
          <a:xfrm flipV="1">
            <a:off x="2144713" y="1870075"/>
            <a:ext cx="7199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09" name="Line 58"/>
          <p:cNvSpPr>
            <a:spLocks noChangeShapeType="1"/>
          </p:cNvSpPr>
          <p:nvPr/>
        </p:nvSpPr>
        <p:spPr bwMode="auto">
          <a:xfrm>
            <a:off x="2144713" y="2819400"/>
            <a:ext cx="71993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0" name="Line 58"/>
          <p:cNvSpPr>
            <a:spLocks noChangeShapeType="1"/>
          </p:cNvSpPr>
          <p:nvPr/>
        </p:nvSpPr>
        <p:spPr bwMode="auto">
          <a:xfrm>
            <a:off x="2144713" y="3776663"/>
            <a:ext cx="71993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1" name="Line 58"/>
          <p:cNvSpPr>
            <a:spLocks noChangeShapeType="1"/>
          </p:cNvSpPr>
          <p:nvPr/>
        </p:nvSpPr>
        <p:spPr bwMode="auto">
          <a:xfrm>
            <a:off x="2144713" y="4725988"/>
            <a:ext cx="71993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2" name="矩形 12"/>
          <p:cNvSpPr>
            <a:spLocks noChangeArrowheads="1"/>
          </p:cNvSpPr>
          <p:nvPr/>
        </p:nvSpPr>
        <p:spPr bwMode="auto">
          <a:xfrm>
            <a:off x="3170238" y="1484313"/>
            <a:ext cx="14398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14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发布机构</a:t>
            </a:r>
          </a:p>
        </p:txBody>
      </p:sp>
      <p:sp>
        <p:nvSpPr>
          <p:cNvPr id="21513" name="矩形 12"/>
          <p:cNvSpPr>
            <a:spLocks noChangeArrowheads="1"/>
          </p:cNvSpPr>
          <p:nvPr/>
        </p:nvSpPr>
        <p:spPr bwMode="auto">
          <a:xfrm>
            <a:off x="6681788" y="1484313"/>
            <a:ext cx="14398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14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法律文件</a:t>
            </a:r>
          </a:p>
        </p:txBody>
      </p:sp>
      <p:sp>
        <p:nvSpPr>
          <p:cNvPr id="21514" name="AutoShape 43"/>
          <p:cNvSpPr>
            <a:spLocks noChangeArrowheads="1"/>
          </p:cNvSpPr>
          <p:nvPr/>
        </p:nvSpPr>
        <p:spPr bwMode="auto">
          <a:xfrm>
            <a:off x="704850" y="5734050"/>
            <a:ext cx="1511300" cy="647700"/>
          </a:xfrm>
          <a:prstGeom prst="homePlate">
            <a:avLst>
              <a:gd name="adj" fmla="val 28637"/>
            </a:avLst>
          </a:prstGeom>
          <a:solidFill>
            <a:srgbClr val="6699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16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地方法规</a:t>
            </a:r>
          </a:p>
        </p:txBody>
      </p:sp>
      <p:sp>
        <p:nvSpPr>
          <p:cNvPr id="21515" name="AutoShape 43"/>
          <p:cNvSpPr>
            <a:spLocks noChangeArrowheads="1"/>
          </p:cNvSpPr>
          <p:nvPr/>
        </p:nvSpPr>
        <p:spPr bwMode="auto">
          <a:xfrm>
            <a:off x="704850" y="2924175"/>
            <a:ext cx="1511300" cy="649288"/>
          </a:xfrm>
          <a:prstGeom prst="homePlate">
            <a:avLst>
              <a:gd name="adj" fmla="val 28567"/>
            </a:avLst>
          </a:prstGeom>
          <a:solidFill>
            <a:srgbClr val="6699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16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司法解释</a:t>
            </a:r>
          </a:p>
        </p:txBody>
      </p:sp>
      <p:sp>
        <p:nvSpPr>
          <p:cNvPr id="21516" name="AutoShape 43"/>
          <p:cNvSpPr>
            <a:spLocks noChangeArrowheads="1"/>
          </p:cNvSpPr>
          <p:nvPr/>
        </p:nvSpPr>
        <p:spPr bwMode="auto">
          <a:xfrm>
            <a:off x="704850" y="4797425"/>
            <a:ext cx="1511300" cy="647700"/>
          </a:xfrm>
          <a:prstGeom prst="homePlate">
            <a:avLst>
              <a:gd name="adj" fmla="val 28637"/>
            </a:avLst>
          </a:prstGeom>
          <a:solidFill>
            <a:srgbClr val="6699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16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部门规章</a:t>
            </a:r>
          </a:p>
        </p:txBody>
      </p:sp>
      <p:sp>
        <p:nvSpPr>
          <p:cNvPr id="21517" name="AutoShape 43"/>
          <p:cNvSpPr>
            <a:spLocks noChangeArrowheads="1"/>
          </p:cNvSpPr>
          <p:nvPr/>
        </p:nvSpPr>
        <p:spPr bwMode="auto">
          <a:xfrm>
            <a:off x="704850" y="3860800"/>
            <a:ext cx="1511300" cy="647700"/>
          </a:xfrm>
          <a:prstGeom prst="homePlate">
            <a:avLst>
              <a:gd name="adj" fmla="val 28637"/>
            </a:avLst>
          </a:prstGeom>
          <a:solidFill>
            <a:srgbClr val="6699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16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行政法规</a:t>
            </a:r>
          </a:p>
        </p:txBody>
      </p:sp>
      <p:sp>
        <p:nvSpPr>
          <p:cNvPr id="21518" name="Line 58"/>
          <p:cNvSpPr>
            <a:spLocks noChangeShapeType="1"/>
          </p:cNvSpPr>
          <p:nvPr/>
        </p:nvSpPr>
        <p:spPr bwMode="auto">
          <a:xfrm>
            <a:off x="2144713" y="5589588"/>
            <a:ext cx="71993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9" name="矩形 12"/>
          <p:cNvSpPr>
            <a:spLocks noChangeArrowheads="1"/>
          </p:cNvSpPr>
          <p:nvPr/>
        </p:nvSpPr>
        <p:spPr bwMode="auto">
          <a:xfrm>
            <a:off x="3152775" y="2133600"/>
            <a:ext cx="1439863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全国人大</a:t>
            </a:r>
          </a:p>
        </p:txBody>
      </p:sp>
      <p:sp>
        <p:nvSpPr>
          <p:cNvPr id="21520" name="矩形 12"/>
          <p:cNvSpPr>
            <a:spLocks noChangeArrowheads="1"/>
          </p:cNvSpPr>
          <p:nvPr/>
        </p:nvSpPr>
        <p:spPr bwMode="auto">
          <a:xfrm>
            <a:off x="5745163" y="2108200"/>
            <a:ext cx="3313112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1400" b="1"/>
              <a:t>中华人民共和国劳动争议调解仲裁法</a:t>
            </a:r>
            <a:endParaRPr lang="zh-CN" altLang="en-US" sz="140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521" name="矩形 12"/>
          <p:cNvSpPr>
            <a:spLocks noChangeArrowheads="1"/>
          </p:cNvSpPr>
          <p:nvPr/>
        </p:nvSpPr>
        <p:spPr bwMode="auto">
          <a:xfrm>
            <a:off x="3224213" y="3141663"/>
            <a:ext cx="144145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最高人民法院</a:t>
            </a:r>
          </a:p>
        </p:txBody>
      </p:sp>
      <p:sp>
        <p:nvSpPr>
          <p:cNvPr id="21522" name="矩形 12"/>
          <p:cNvSpPr>
            <a:spLocks noChangeArrowheads="1"/>
          </p:cNvSpPr>
          <p:nvPr/>
        </p:nvSpPr>
        <p:spPr bwMode="auto">
          <a:xfrm>
            <a:off x="5851525" y="3068638"/>
            <a:ext cx="3311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400" b="1"/>
              <a:t>最高人民法院关于审理劳动争议案件适用法律若干问题的解释</a:t>
            </a:r>
            <a:endParaRPr lang="zh-CN" altLang="en-US" sz="140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523" name="矩形 12"/>
          <p:cNvSpPr>
            <a:spLocks noChangeArrowheads="1"/>
          </p:cNvSpPr>
          <p:nvPr/>
        </p:nvSpPr>
        <p:spPr bwMode="auto">
          <a:xfrm>
            <a:off x="3267075" y="4005263"/>
            <a:ext cx="14398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国务院</a:t>
            </a:r>
          </a:p>
        </p:txBody>
      </p:sp>
      <p:sp>
        <p:nvSpPr>
          <p:cNvPr id="21524" name="矩形 12"/>
          <p:cNvSpPr>
            <a:spLocks noChangeArrowheads="1"/>
          </p:cNvSpPr>
          <p:nvPr/>
        </p:nvSpPr>
        <p:spPr bwMode="auto">
          <a:xfrm>
            <a:off x="5795963" y="4005263"/>
            <a:ext cx="33131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1400" b="1"/>
              <a:t>中华人民共和国企业劳动争议处理条例</a:t>
            </a:r>
            <a:endParaRPr lang="zh-CN" altLang="en-US" sz="140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525" name="矩形 12"/>
          <p:cNvSpPr>
            <a:spLocks noChangeArrowheads="1"/>
          </p:cNvSpPr>
          <p:nvPr/>
        </p:nvSpPr>
        <p:spPr bwMode="auto">
          <a:xfrm>
            <a:off x="5864225" y="5013325"/>
            <a:ext cx="3384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1400" b="1"/>
              <a:t>企业劳动争议调解委员会组织及工作规则</a:t>
            </a:r>
            <a:endParaRPr lang="zh-CN" altLang="en-US" sz="140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526" name="矩形 12"/>
          <p:cNvSpPr>
            <a:spLocks noChangeArrowheads="1"/>
          </p:cNvSpPr>
          <p:nvPr/>
        </p:nvSpPr>
        <p:spPr bwMode="auto">
          <a:xfrm>
            <a:off x="3152775" y="4941888"/>
            <a:ext cx="1728788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劳动和社会保障部</a:t>
            </a:r>
          </a:p>
        </p:txBody>
      </p:sp>
      <p:sp>
        <p:nvSpPr>
          <p:cNvPr id="21527" name="矩形 50"/>
          <p:cNvSpPr>
            <a:spLocks noChangeArrowheads="1"/>
          </p:cNvSpPr>
          <p:nvPr/>
        </p:nvSpPr>
        <p:spPr bwMode="auto">
          <a:xfrm>
            <a:off x="2916238" y="5856288"/>
            <a:ext cx="2159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400" b="1"/>
              <a:t>上海市劳动和社会保障局</a:t>
            </a:r>
          </a:p>
        </p:txBody>
      </p:sp>
      <p:sp>
        <p:nvSpPr>
          <p:cNvPr id="21528" name="矩形 12"/>
          <p:cNvSpPr>
            <a:spLocks noChangeArrowheads="1"/>
          </p:cNvSpPr>
          <p:nvPr/>
        </p:nvSpPr>
        <p:spPr bwMode="auto">
          <a:xfrm>
            <a:off x="5745163" y="5876925"/>
            <a:ext cx="30495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1400" b="1"/>
              <a:t>上海市劳动争议仲裁管辖暂行规定</a:t>
            </a:r>
            <a:endParaRPr lang="zh-CN" altLang="en-US" sz="140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950" y="1484313"/>
            <a:ext cx="878046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标题 1"/>
          <p:cNvSpPr>
            <a:spLocks noGrp="1"/>
          </p:cNvSpPr>
          <p:nvPr>
            <p:ph type="title"/>
          </p:nvPr>
        </p:nvSpPr>
        <p:spPr>
          <a:xfrm>
            <a:off x="344488" y="428625"/>
            <a:ext cx="9394825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dirty="0" smtClean="0"/>
              <a:t>企业合规检查结果</a:t>
            </a:r>
          </a:p>
        </p:txBody>
      </p:sp>
      <p:sp>
        <p:nvSpPr>
          <p:cNvPr id="18437" name="圆角矩形 7"/>
          <p:cNvSpPr>
            <a:spLocks noChangeArrowheads="1"/>
          </p:cNvSpPr>
          <p:nvPr/>
        </p:nvSpPr>
        <p:spPr bwMode="auto">
          <a:xfrm>
            <a:off x="6235700" y="1412875"/>
            <a:ext cx="647700" cy="446405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18438" name="圆角矩形 8"/>
          <p:cNvSpPr>
            <a:spLocks noChangeArrowheads="1"/>
          </p:cNvSpPr>
          <p:nvPr/>
        </p:nvSpPr>
        <p:spPr bwMode="auto">
          <a:xfrm>
            <a:off x="7329488" y="1412875"/>
            <a:ext cx="647700" cy="446405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7" name="矩形 14"/>
          <p:cNvSpPr>
            <a:spLocks noChangeArrowheads="1"/>
          </p:cNvSpPr>
          <p:nvPr/>
        </p:nvSpPr>
        <p:spPr bwMode="auto">
          <a:xfrm rot="1480498">
            <a:off x="7698234" y="943654"/>
            <a:ext cx="1635125" cy="400050"/>
          </a:xfrm>
          <a:prstGeom prst="rect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a typeface="宋体" pitchFamily="2" charset="-122"/>
              </a:rPr>
              <a:t>sample</a:t>
            </a:r>
            <a:endParaRPr lang="zh-CN" altLang="en-US" sz="2000" b="1" dirty="0">
              <a:solidFill>
                <a:schemeClr val="bg1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0340" y="362680"/>
            <a:ext cx="9394825" cy="762000"/>
          </a:xfrm>
        </p:spPr>
        <p:txBody>
          <a:bodyPr/>
          <a:lstStyle/>
          <a:p>
            <a:r>
              <a:rPr lang="zh-CN" altLang="en-US" dirty="0" smtClean="0"/>
              <a:t>人力资源风险管理</a:t>
            </a:r>
            <a:r>
              <a:rPr lang="en-US" altLang="zh-CN" dirty="0" smtClean="0"/>
              <a:t>2.0</a:t>
            </a:r>
            <a:r>
              <a:rPr lang="zh-CN" altLang="en-US" dirty="0" smtClean="0"/>
              <a:t>时代</a:t>
            </a:r>
            <a:endParaRPr lang="zh-CN" altLang="en-US" dirty="0"/>
          </a:p>
        </p:txBody>
      </p:sp>
      <p:grpSp>
        <p:nvGrpSpPr>
          <p:cNvPr id="4" name="组合 40"/>
          <p:cNvGrpSpPr>
            <a:grpSpLocks/>
          </p:cNvGrpSpPr>
          <p:nvPr/>
        </p:nvGrpSpPr>
        <p:grpSpPr bwMode="auto">
          <a:xfrm>
            <a:off x="2324125" y="2003401"/>
            <a:ext cx="5581285" cy="3708790"/>
            <a:chOff x="596395" y="3248975"/>
            <a:chExt cx="4680650" cy="3312460"/>
          </a:xfrm>
        </p:grpSpPr>
        <p:sp>
          <p:nvSpPr>
            <p:cNvPr id="5" name="下箭头 4"/>
            <p:cNvSpPr/>
            <p:nvPr/>
          </p:nvSpPr>
          <p:spPr bwMode="auto">
            <a:xfrm>
              <a:off x="1136599" y="3248975"/>
              <a:ext cx="791852" cy="3312460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" name="下箭头 5"/>
            <p:cNvSpPr/>
            <p:nvPr/>
          </p:nvSpPr>
          <p:spPr bwMode="auto">
            <a:xfrm>
              <a:off x="2289147" y="3248975"/>
              <a:ext cx="791852" cy="3312460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" name="下箭头 6"/>
            <p:cNvSpPr/>
            <p:nvPr/>
          </p:nvSpPr>
          <p:spPr bwMode="auto">
            <a:xfrm>
              <a:off x="3440016" y="3248975"/>
              <a:ext cx="793529" cy="3312460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" name="右箭头 30"/>
            <p:cNvSpPr>
              <a:spLocks noChangeArrowheads="1"/>
            </p:cNvSpPr>
            <p:nvPr/>
          </p:nvSpPr>
          <p:spPr bwMode="auto">
            <a:xfrm>
              <a:off x="596395" y="4077090"/>
              <a:ext cx="4680650" cy="792110"/>
            </a:xfrm>
            <a:prstGeom prst="rightArrow">
              <a:avLst>
                <a:gd name="adj1" fmla="val 50000"/>
                <a:gd name="adj2" fmla="val 50008"/>
              </a:avLst>
            </a:prstGeom>
            <a:solidFill>
              <a:srgbClr val="6699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sz="16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表单</a:t>
              </a:r>
              <a:r>
                <a:rPr lang="zh-CN" altLang="en-US" sz="160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管理</a:t>
              </a:r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" name="右箭头 31"/>
            <p:cNvSpPr>
              <a:spLocks noChangeArrowheads="1"/>
            </p:cNvSpPr>
            <p:nvPr/>
          </p:nvSpPr>
          <p:spPr bwMode="auto">
            <a:xfrm>
              <a:off x="596395" y="4797190"/>
              <a:ext cx="4680650" cy="792110"/>
            </a:xfrm>
            <a:prstGeom prst="rightArrow">
              <a:avLst>
                <a:gd name="adj1" fmla="val 50000"/>
                <a:gd name="adj2" fmla="val 50008"/>
              </a:avLst>
            </a:prstGeom>
            <a:solidFill>
              <a:srgbClr val="6699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sz="16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文案管理</a:t>
              </a:r>
            </a:p>
          </p:txBody>
        </p:sp>
        <p:sp>
          <p:nvSpPr>
            <p:cNvPr id="10" name="右箭头 32"/>
            <p:cNvSpPr>
              <a:spLocks noChangeArrowheads="1"/>
            </p:cNvSpPr>
            <p:nvPr/>
          </p:nvSpPr>
          <p:spPr bwMode="auto">
            <a:xfrm>
              <a:off x="596395" y="5517290"/>
              <a:ext cx="4680650" cy="792110"/>
            </a:xfrm>
            <a:prstGeom prst="rightArrow">
              <a:avLst>
                <a:gd name="adj1" fmla="val 50000"/>
                <a:gd name="adj2" fmla="val 50008"/>
              </a:avLst>
            </a:prstGeom>
            <a:solidFill>
              <a:srgbClr val="6699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sz="16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方案设计</a:t>
              </a:r>
            </a:p>
          </p:txBody>
        </p:sp>
        <p:sp>
          <p:nvSpPr>
            <p:cNvPr id="11" name="右箭头 35"/>
            <p:cNvSpPr>
              <a:spLocks noChangeArrowheads="1"/>
            </p:cNvSpPr>
            <p:nvPr/>
          </p:nvSpPr>
          <p:spPr bwMode="auto">
            <a:xfrm>
              <a:off x="596395" y="3356990"/>
              <a:ext cx="4680650" cy="792110"/>
            </a:xfrm>
            <a:prstGeom prst="rightArrow">
              <a:avLst>
                <a:gd name="adj1" fmla="val 50000"/>
                <a:gd name="adj2" fmla="val 50008"/>
              </a:avLst>
            </a:prstGeom>
            <a:solidFill>
              <a:srgbClr val="6699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sz="16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工作流程</a:t>
              </a:r>
            </a:p>
          </p:txBody>
        </p:sp>
      </p:grpSp>
      <p:sp>
        <p:nvSpPr>
          <p:cNvPr id="12" name="TextBox 41"/>
          <p:cNvSpPr txBox="1">
            <a:spLocks noChangeArrowheads="1"/>
          </p:cNvSpPr>
          <p:nvPr/>
        </p:nvSpPr>
        <p:spPr bwMode="auto">
          <a:xfrm>
            <a:off x="5702989" y="1650246"/>
            <a:ext cx="12662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600" b="1" dirty="0">
                <a:latin typeface="微软雅黑" pitchFamily="34" charset="-122"/>
                <a:ea typeface="微软雅黑" pitchFamily="34" charset="-122"/>
              </a:rPr>
              <a:t>员工个人</a:t>
            </a:r>
          </a:p>
        </p:txBody>
      </p:sp>
      <p:sp>
        <p:nvSpPr>
          <p:cNvPr id="13" name="TextBox 42"/>
          <p:cNvSpPr txBox="1">
            <a:spLocks noChangeArrowheads="1"/>
          </p:cNvSpPr>
          <p:nvPr/>
        </p:nvSpPr>
        <p:spPr bwMode="auto">
          <a:xfrm>
            <a:off x="4332798" y="1628750"/>
            <a:ext cx="1268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600" b="1" dirty="0">
                <a:latin typeface="微软雅黑" pitchFamily="34" charset="-122"/>
                <a:ea typeface="微软雅黑" pitchFamily="34" charset="-122"/>
              </a:rPr>
              <a:t>资源支持</a:t>
            </a:r>
          </a:p>
        </p:txBody>
      </p:sp>
      <p:sp>
        <p:nvSpPr>
          <p:cNvPr id="14" name="TextBox 43"/>
          <p:cNvSpPr txBox="1">
            <a:spLocks noChangeArrowheads="1"/>
          </p:cNvSpPr>
          <p:nvPr/>
        </p:nvSpPr>
        <p:spPr bwMode="auto">
          <a:xfrm>
            <a:off x="2966608" y="1650246"/>
            <a:ext cx="1266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600" b="1" dirty="0">
                <a:latin typeface="微软雅黑" pitchFamily="34" charset="-122"/>
                <a:ea typeface="微软雅黑" pitchFamily="34" charset="-122"/>
              </a:rPr>
              <a:t>制度完善</a:t>
            </a:r>
          </a:p>
        </p:txBody>
      </p:sp>
      <p:sp>
        <p:nvSpPr>
          <p:cNvPr id="15" name="矩形 44"/>
          <p:cNvSpPr>
            <a:spLocks noChangeArrowheads="1"/>
          </p:cNvSpPr>
          <p:nvPr/>
        </p:nvSpPr>
        <p:spPr bwMode="auto">
          <a:xfrm>
            <a:off x="1855813" y="2111351"/>
            <a:ext cx="6171420" cy="3316366"/>
          </a:xfrm>
          <a:prstGeom prst="rect">
            <a:avLst/>
          </a:prstGeom>
          <a:noFill/>
          <a:ln w="28575" algn="ctr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TextBox 45"/>
          <p:cNvSpPr txBox="1">
            <a:spLocks noChangeArrowheads="1"/>
          </p:cNvSpPr>
          <p:nvPr/>
        </p:nvSpPr>
        <p:spPr bwMode="auto">
          <a:xfrm>
            <a:off x="1967050" y="2471713"/>
            <a:ext cx="430887" cy="2598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r>
              <a:rPr lang="zh-CN" altLang="en-US" sz="1600" b="1">
                <a:latin typeface="微软雅黑" pitchFamily="34" charset="-122"/>
                <a:ea typeface="微软雅黑" pitchFamily="34" charset="-122"/>
              </a:rPr>
              <a:t>人力资源管理六大模块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9488" y="1508125"/>
            <a:ext cx="79533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管理性评审工具样本示例</a:t>
            </a:r>
          </a:p>
        </p:txBody>
      </p:sp>
      <p:sp>
        <p:nvSpPr>
          <p:cNvPr id="26628" name="矩形 14"/>
          <p:cNvSpPr>
            <a:spLocks noChangeArrowheads="1"/>
          </p:cNvSpPr>
          <p:nvPr/>
        </p:nvSpPr>
        <p:spPr bwMode="auto">
          <a:xfrm rot="1480498">
            <a:off x="7820025" y="1203325"/>
            <a:ext cx="1635125" cy="400050"/>
          </a:xfrm>
          <a:prstGeom prst="rect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a typeface="宋体" pitchFamily="2" charset="-122"/>
              </a:rPr>
              <a:t>sample</a:t>
            </a:r>
            <a:endParaRPr lang="zh-CN" altLang="en-US" sz="2000" b="1" dirty="0">
              <a:solidFill>
                <a:schemeClr val="bg1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4488" y="428625"/>
            <a:ext cx="9561512" cy="762000"/>
          </a:xfrm>
        </p:spPr>
        <p:txBody>
          <a:bodyPr/>
          <a:lstStyle/>
          <a:p>
            <a:r>
              <a:rPr lang="zh-CN" altLang="en-US" dirty="0" smtClean="0"/>
              <a:t>人力资源风险管理</a:t>
            </a:r>
            <a:r>
              <a:rPr lang="en-US" altLang="zh-CN" dirty="0" smtClean="0"/>
              <a:t>3.0</a:t>
            </a:r>
            <a:r>
              <a:rPr lang="zh-CN" altLang="en-US" dirty="0" smtClean="0"/>
              <a:t>时代</a:t>
            </a:r>
            <a:endParaRPr lang="zh-CN" altLang="en-US" dirty="0"/>
          </a:p>
        </p:txBody>
      </p:sp>
      <p:grpSp>
        <p:nvGrpSpPr>
          <p:cNvPr id="3" name="组合 32"/>
          <p:cNvGrpSpPr/>
          <p:nvPr/>
        </p:nvGrpSpPr>
        <p:grpSpPr>
          <a:xfrm>
            <a:off x="847725" y="1700760"/>
            <a:ext cx="8210552" cy="4095711"/>
            <a:chOff x="847725" y="1926072"/>
            <a:chExt cx="8210552" cy="3904807"/>
          </a:xfrm>
        </p:grpSpPr>
        <p:sp>
          <p:nvSpPr>
            <p:cNvPr id="9" name="AutoShape 16"/>
            <p:cNvSpPr>
              <a:spLocks noChangeArrowheads="1"/>
            </p:cNvSpPr>
            <p:nvPr/>
          </p:nvSpPr>
          <p:spPr bwMode="auto">
            <a:xfrm>
              <a:off x="3713163" y="2938452"/>
              <a:ext cx="2536825" cy="1433513"/>
            </a:xfrm>
            <a:prstGeom prst="triangle">
              <a:avLst>
                <a:gd name="adj" fmla="val 50000"/>
              </a:avLst>
            </a:prstGeom>
            <a:solidFill>
              <a:srgbClr val="6699CC"/>
            </a:solidFill>
            <a:ln w="6350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auto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kumimoji="0" lang="zh-CN" altLang="en-US" sz="14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人力资源</a:t>
              </a:r>
              <a:endParaRPr kumimoji="0" lang="en-US" altLang="zh-CN" sz="1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algn="ctr" fontAlgn="auto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kumimoji="0" lang="zh-CN" altLang="en-US" sz="1400" b="1" kern="0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风险运行机制</a:t>
              </a:r>
              <a:endParaRPr kumimoji="0" lang="en-US" altLang="zh-CN" sz="1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1" name="Freeform 20"/>
            <p:cNvSpPr>
              <a:spLocks/>
            </p:cNvSpPr>
            <p:nvPr/>
          </p:nvSpPr>
          <p:spPr bwMode="auto">
            <a:xfrm flipH="1" flipV="1">
              <a:off x="6748463" y="3811577"/>
              <a:ext cx="2041525" cy="598488"/>
            </a:xfrm>
            <a:custGeom>
              <a:avLst/>
              <a:gdLst>
                <a:gd name="T0" fmla="*/ 1285 w 1285"/>
                <a:gd name="T1" fmla="*/ 0 h 592"/>
                <a:gd name="T2" fmla="*/ 1285 w 1285"/>
                <a:gd name="T3" fmla="*/ 592 h 592"/>
                <a:gd name="T4" fmla="*/ 0 w 1285"/>
                <a:gd name="T5" fmla="*/ 592 h 592"/>
                <a:gd name="T6" fmla="*/ 0 60000 65536"/>
                <a:gd name="T7" fmla="*/ 0 60000 65536"/>
                <a:gd name="T8" fmla="*/ 0 60000 65536"/>
                <a:gd name="T9" fmla="*/ 0 w 1285"/>
                <a:gd name="T10" fmla="*/ 0 h 592"/>
                <a:gd name="T11" fmla="*/ 1285 w 1285"/>
                <a:gd name="T12" fmla="*/ 592 h 5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5" h="592">
                  <a:moveTo>
                    <a:pt x="1285" y="0"/>
                  </a:moveTo>
                  <a:lnTo>
                    <a:pt x="1285" y="592"/>
                  </a:lnTo>
                  <a:lnTo>
                    <a:pt x="0" y="592"/>
                  </a:lnTo>
                </a:path>
              </a:pathLst>
            </a:custGeom>
            <a:noFill/>
            <a:ln w="22225">
              <a:solidFill>
                <a:srgbClr val="6699CC"/>
              </a:solidFill>
              <a:round/>
              <a:headEnd type="triangle" w="med" len="lg"/>
              <a:tailEnd/>
            </a:ln>
          </p:spPr>
          <p:txBody>
            <a:bodyPr wrap="none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800" ker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2" name="Freeform 21"/>
            <p:cNvSpPr>
              <a:spLocks/>
            </p:cNvSpPr>
            <p:nvPr/>
          </p:nvSpPr>
          <p:spPr bwMode="auto">
            <a:xfrm flipH="1" flipV="1">
              <a:off x="5940425" y="2901940"/>
              <a:ext cx="2041525" cy="600075"/>
            </a:xfrm>
            <a:custGeom>
              <a:avLst/>
              <a:gdLst>
                <a:gd name="T0" fmla="*/ 1285 w 1285"/>
                <a:gd name="T1" fmla="*/ 0 h 592"/>
                <a:gd name="T2" fmla="*/ 1285 w 1285"/>
                <a:gd name="T3" fmla="*/ 592 h 592"/>
                <a:gd name="T4" fmla="*/ 0 w 1285"/>
                <a:gd name="T5" fmla="*/ 592 h 592"/>
                <a:gd name="T6" fmla="*/ 0 60000 65536"/>
                <a:gd name="T7" fmla="*/ 0 60000 65536"/>
                <a:gd name="T8" fmla="*/ 0 60000 65536"/>
                <a:gd name="T9" fmla="*/ 0 w 1285"/>
                <a:gd name="T10" fmla="*/ 0 h 592"/>
                <a:gd name="T11" fmla="*/ 1285 w 1285"/>
                <a:gd name="T12" fmla="*/ 592 h 5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5" h="592">
                  <a:moveTo>
                    <a:pt x="1285" y="0"/>
                  </a:moveTo>
                  <a:lnTo>
                    <a:pt x="1285" y="592"/>
                  </a:lnTo>
                  <a:lnTo>
                    <a:pt x="0" y="592"/>
                  </a:lnTo>
                </a:path>
              </a:pathLst>
            </a:custGeom>
            <a:noFill/>
            <a:ln w="22225">
              <a:solidFill>
                <a:srgbClr val="6699CC"/>
              </a:solidFill>
              <a:round/>
              <a:headEnd type="triangle" w="med" len="lg"/>
              <a:tailEnd/>
            </a:ln>
          </p:spPr>
          <p:txBody>
            <a:bodyPr wrap="none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800" ker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3" name="Freeform 23"/>
            <p:cNvSpPr>
              <a:spLocks/>
            </p:cNvSpPr>
            <p:nvPr/>
          </p:nvSpPr>
          <p:spPr bwMode="auto">
            <a:xfrm flipV="1">
              <a:off x="1136650" y="3811577"/>
              <a:ext cx="2039938" cy="598488"/>
            </a:xfrm>
            <a:custGeom>
              <a:avLst/>
              <a:gdLst>
                <a:gd name="T0" fmla="*/ 1285 w 1285"/>
                <a:gd name="T1" fmla="*/ 0 h 592"/>
                <a:gd name="T2" fmla="*/ 1285 w 1285"/>
                <a:gd name="T3" fmla="*/ 592 h 592"/>
                <a:gd name="T4" fmla="*/ 0 w 1285"/>
                <a:gd name="T5" fmla="*/ 592 h 592"/>
                <a:gd name="T6" fmla="*/ 0 60000 65536"/>
                <a:gd name="T7" fmla="*/ 0 60000 65536"/>
                <a:gd name="T8" fmla="*/ 0 60000 65536"/>
                <a:gd name="T9" fmla="*/ 0 w 1285"/>
                <a:gd name="T10" fmla="*/ 0 h 592"/>
                <a:gd name="T11" fmla="*/ 1285 w 1285"/>
                <a:gd name="T12" fmla="*/ 592 h 5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5" h="592">
                  <a:moveTo>
                    <a:pt x="1285" y="0"/>
                  </a:moveTo>
                  <a:lnTo>
                    <a:pt x="1285" y="592"/>
                  </a:lnTo>
                  <a:lnTo>
                    <a:pt x="0" y="592"/>
                  </a:lnTo>
                </a:path>
              </a:pathLst>
            </a:custGeom>
            <a:noFill/>
            <a:ln w="22225">
              <a:solidFill>
                <a:srgbClr val="6699CC"/>
              </a:solidFill>
              <a:round/>
              <a:headEnd type="triangle" w="med" len="lg"/>
              <a:tailEnd/>
            </a:ln>
          </p:spPr>
          <p:txBody>
            <a:bodyPr wrap="none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800" ker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" name="Freeform 24"/>
            <p:cNvSpPr>
              <a:spLocks/>
            </p:cNvSpPr>
            <p:nvPr/>
          </p:nvSpPr>
          <p:spPr bwMode="auto">
            <a:xfrm flipV="1">
              <a:off x="1944688" y="2901940"/>
              <a:ext cx="2039937" cy="600075"/>
            </a:xfrm>
            <a:custGeom>
              <a:avLst/>
              <a:gdLst>
                <a:gd name="T0" fmla="*/ 1285 w 1285"/>
                <a:gd name="T1" fmla="*/ 0 h 592"/>
                <a:gd name="T2" fmla="*/ 1285 w 1285"/>
                <a:gd name="T3" fmla="*/ 592 h 592"/>
                <a:gd name="T4" fmla="*/ 0 w 1285"/>
                <a:gd name="T5" fmla="*/ 592 h 592"/>
                <a:gd name="T6" fmla="*/ 0 60000 65536"/>
                <a:gd name="T7" fmla="*/ 0 60000 65536"/>
                <a:gd name="T8" fmla="*/ 0 60000 65536"/>
                <a:gd name="T9" fmla="*/ 0 w 1285"/>
                <a:gd name="T10" fmla="*/ 0 h 592"/>
                <a:gd name="T11" fmla="*/ 1285 w 1285"/>
                <a:gd name="T12" fmla="*/ 592 h 5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5" h="592">
                  <a:moveTo>
                    <a:pt x="1285" y="0"/>
                  </a:moveTo>
                  <a:lnTo>
                    <a:pt x="1285" y="592"/>
                  </a:lnTo>
                  <a:lnTo>
                    <a:pt x="0" y="592"/>
                  </a:lnTo>
                </a:path>
              </a:pathLst>
            </a:custGeom>
            <a:noFill/>
            <a:ln w="22225">
              <a:solidFill>
                <a:srgbClr val="6699CC"/>
              </a:solidFill>
              <a:round/>
              <a:headEnd type="triangle" w="med" len="lg"/>
              <a:tailEnd/>
            </a:ln>
          </p:spPr>
          <p:txBody>
            <a:bodyPr wrap="none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800" ker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5" name="Rectangle 28"/>
            <p:cNvSpPr>
              <a:spLocks noChangeArrowheads="1"/>
            </p:cNvSpPr>
            <p:nvPr/>
          </p:nvSpPr>
          <p:spPr bwMode="auto">
            <a:xfrm>
              <a:off x="1944688" y="2644699"/>
              <a:ext cx="2016125" cy="23660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marL="182563" indent="-182563" algn="ctr" defTabSz="330200" fontAlgn="auto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tabLst>
                  <a:tab pos="8521700" algn="r"/>
                </a:tabLst>
                <a:defRPr/>
              </a:pPr>
              <a:r>
                <a:rPr kumimoji="0" lang="zh-CN" altLang="en-US" sz="1400" b="1" kern="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数据收集及监控</a:t>
              </a:r>
              <a:endParaRPr kumimoji="0" lang="en-US" altLang="zh-CN" sz="1400" b="1" kern="0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6" name="Rectangle 29"/>
            <p:cNvSpPr>
              <a:spLocks noChangeArrowheads="1"/>
            </p:cNvSpPr>
            <p:nvPr/>
          </p:nvSpPr>
          <p:spPr bwMode="auto">
            <a:xfrm>
              <a:off x="5964238" y="2622770"/>
              <a:ext cx="2017712" cy="25853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marL="182563" indent="-182563" algn="ctr" defTabSz="330200" fontAlgn="auto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tabLst>
                  <a:tab pos="8521700" algn="r"/>
                </a:tabLst>
                <a:defRPr/>
              </a:pPr>
              <a:r>
                <a:rPr kumimoji="0" lang="zh-CN" altLang="en-US" sz="1400" b="1" kern="0" dirty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指标</a:t>
              </a:r>
              <a:r>
                <a:rPr kumimoji="0" lang="zh-CN" altLang="en-US" sz="1400" b="1" kern="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预警及分析</a:t>
              </a:r>
              <a:endParaRPr kumimoji="0" lang="en-US" altLang="zh-CN" sz="1400" b="1" kern="0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7" name="Rectangle 30"/>
            <p:cNvSpPr>
              <a:spLocks noChangeArrowheads="1"/>
            </p:cNvSpPr>
            <p:nvPr/>
          </p:nvSpPr>
          <p:spPr bwMode="auto">
            <a:xfrm>
              <a:off x="1136650" y="3530524"/>
              <a:ext cx="2016125" cy="23660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marL="182563" indent="-182563" algn="ctr" defTabSz="330200" fontAlgn="auto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tabLst>
                  <a:tab pos="8521700" algn="r"/>
                </a:tabLst>
                <a:defRPr/>
              </a:pPr>
              <a:r>
                <a:rPr kumimoji="0" lang="zh-CN" altLang="en-US" sz="1400" b="1" kern="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控制活动制定及实施</a:t>
              </a:r>
              <a:endParaRPr kumimoji="0" lang="en-US" altLang="zh-CN" sz="1400" b="1" kern="0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8" name="Rectangle 31"/>
            <p:cNvSpPr>
              <a:spLocks noChangeArrowheads="1"/>
            </p:cNvSpPr>
            <p:nvPr/>
          </p:nvSpPr>
          <p:spPr bwMode="auto">
            <a:xfrm>
              <a:off x="6772275" y="3509887"/>
              <a:ext cx="2017713" cy="23660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marL="182563" indent="-182563" algn="ctr" defTabSz="330200" fontAlgn="auto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tabLst>
                  <a:tab pos="8521700" algn="r"/>
                </a:tabLst>
                <a:defRPr/>
              </a:pPr>
              <a:r>
                <a:rPr kumimoji="0" lang="zh-CN" altLang="en-US" sz="1400" b="1" kern="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效果反馈及持续监控</a:t>
              </a:r>
              <a:endParaRPr kumimoji="0" lang="en-US" altLang="zh-CN" sz="1400" b="1" kern="0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" name="矩形 36"/>
            <p:cNvSpPr>
              <a:spLocks noChangeArrowheads="1"/>
            </p:cNvSpPr>
            <p:nvPr/>
          </p:nvSpPr>
          <p:spPr bwMode="auto">
            <a:xfrm>
              <a:off x="847725" y="1926072"/>
              <a:ext cx="8210550" cy="2540183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4" name="组合 35"/>
            <p:cNvGrpSpPr>
              <a:grpSpLocks/>
            </p:cNvGrpSpPr>
            <p:nvPr/>
          </p:nvGrpSpPr>
          <p:grpSpPr bwMode="auto">
            <a:xfrm>
              <a:off x="847726" y="4894749"/>
              <a:ext cx="8210551" cy="936130"/>
              <a:chOff x="920439" y="2216143"/>
              <a:chExt cx="7853154" cy="1021165"/>
            </a:xfrm>
          </p:grpSpPr>
          <p:sp>
            <p:nvSpPr>
              <p:cNvPr id="20" name="矩形 9"/>
              <p:cNvSpPr>
                <a:spLocks noChangeArrowheads="1"/>
              </p:cNvSpPr>
              <p:nvPr/>
            </p:nvSpPr>
            <p:spPr bwMode="auto">
              <a:xfrm>
                <a:off x="1099430" y="2497623"/>
                <a:ext cx="1728085" cy="432926"/>
              </a:xfrm>
              <a:prstGeom prst="rect">
                <a:avLst/>
              </a:prstGeom>
              <a:solidFill>
                <a:srgbClr val="6699CC"/>
              </a:solidFill>
              <a:ln w="9525" algn="ctr">
                <a:solidFill>
                  <a:srgbClr val="6699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CN" altLang="en-US" sz="1600" b="1" dirty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风险管理组织</a:t>
                </a:r>
              </a:p>
            </p:txBody>
          </p:sp>
          <p:sp>
            <p:nvSpPr>
              <p:cNvPr id="21" name="矩形 10"/>
              <p:cNvSpPr>
                <a:spLocks noChangeArrowheads="1"/>
              </p:cNvSpPr>
              <p:nvPr/>
            </p:nvSpPr>
            <p:spPr bwMode="auto">
              <a:xfrm>
                <a:off x="3034141" y="2497859"/>
                <a:ext cx="1728240" cy="432061"/>
              </a:xfrm>
              <a:prstGeom prst="rect">
                <a:avLst/>
              </a:prstGeom>
              <a:solidFill>
                <a:srgbClr val="6699CC"/>
              </a:solidFill>
              <a:ln w="9525" algn="ctr">
                <a:solidFill>
                  <a:srgbClr val="6699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CN" altLang="en-US" sz="1600" b="1" dirty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风险管理制度</a:t>
                </a:r>
              </a:p>
            </p:txBody>
          </p:sp>
          <p:sp>
            <p:nvSpPr>
              <p:cNvPr id="22" name="矩形 11"/>
              <p:cNvSpPr>
                <a:spLocks noChangeArrowheads="1"/>
              </p:cNvSpPr>
              <p:nvPr/>
            </p:nvSpPr>
            <p:spPr bwMode="auto">
              <a:xfrm>
                <a:off x="4978413" y="2497859"/>
                <a:ext cx="1728240" cy="432061"/>
              </a:xfrm>
              <a:prstGeom prst="rect">
                <a:avLst/>
              </a:prstGeom>
              <a:solidFill>
                <a:srgbClr val="6699CC"/>
              </a:solidFill>
              <a:ln w="9525" algn="ctr">
                <a:solidFill>
                  <a:srgbClr val="6699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CN" altLang="en-US" sz="16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风险管理流程</a:t>
                </a:r>
                <a:endParaRPr lang="zh-CN" altLang="en-US" sz="16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 bwMode="auto">
              <a:xfrm>
                <a:off x="6890780" y="2497796"/>
                <a:ext cx="1727937" cy="432926"/>
              </a:xfrm>
              <a:prstGeom prst="rect">
                <a:avLst/>
              </a:prstGeom>
              <a:solidFill>
                <a:srgbClr val="6699CC"/>
              </a:solidFill>
              <a:ln w="9525" algn="ctr">
                <a:solidFill>
                  <a:srgbClr val="6699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zh-CN" altLang="en-US" sz="1600" b="1" dirty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风险管理信息系统</a:t>
                </a:r>
              </a:p>
            </p:txBody>
          </p:sp>
          <p:sp>
            <p:nvSpPr>
              <p:cNvPr id="24" name="矩形 33"/>
              <p:cNvSpPr>
                <a:spLocks noChangeArrowheads="1"/>
              </p:cNvSpPr>
              <p:nvPr/>
            </p:nvSpPr>
            <p:spPr bwMode="auto">
              <a:xfrm>
                <a:off x="920439" y="2216143"/>
                <a:ext cx="7853154" cy="1021165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25" name="上箭头 44"/>
            <p:cNvSpPr>
              <a:spLocks noChangeArrowheads="1"/>
            </p:cNvSpPr>
            <p:nvPr/>
          </p:nvSpPr>
          <p:spPr bwMode="auto">
            <a:xfrm>
              <a:off x="2433638" y="4534909"/>
              <a:ext cx="863600" cy="287832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F0000">
                <a:alpha val="52156"/>
              </a:srgbClr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6" name="上箭头 45"/>
            <p:cNvSpPr>
              <a:spLocks noChangeArrowheads="1"/>
            </p:cNvSpPr>
            <p:nvPr/>
          </p:nvSpPr>
          <p:spPr bwMode="auto">
            <a:xfrm>
              <a:off x="4521200" y="4534909"/>
              <a:ext cx="863600" cy="287832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F0000">
                <a:alpha val="52156"/>
              </a:srgbClr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7" name="上箭头 46"/>
            <p:cNvSpPr>
              <a:spLocks noChangeArrowheads="1"/>
            </p:cNvSpPr>
            <p:nvPr/>
          </p:nvSpPr>
          <p:spPr bwMode="auto">
            <a:xfrm>
              <a:off x="6753225" y="4534909"/>
              <a:ext cx="863600" cy="287832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F0000">
                <a:alpha val="52156"/>
              </a:srgbClr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8" name="Freeform 22"/>
            <p:cNvSpPr>
              <a:spLocks/>
            </p:cNvSpPr>
            <p:nvPr/>
          </p:nvSpPr>
          <p:spPr bwMode="auto">
            <a:xfrm flipH="1">
              <a:off x="4949825" y="2502152"/>
              <a:ext cx="45719" cy="435053"/>
            </a:xfrm>
            <a:custGeom>
              <a:avLst/>
              <a:gdLst>
                <a:gd name="T0" fmla="*/ 0 w 1"/>
                <a:gd name="T1" fmla="*/ 592 h 592"/>
                <a:gd name="T2" fmla="*/ 0 w 1"/>
                <a:gd name="T3" fmla="*/ 0 h 592"/>
                <a:gd name="T4" fmla="*/ 0 60000 65536"/>
                <a:gd name="T5" fmla="*/ 0 60000 65536"/>
                <a:gd name="T6" fmla="*/ 0 w 1"/>
                <a:gd name="T7" fmla="*/ 0 h 592"/>
                <a:gd name="T8" fmla="*/ 1 w 1"/>
                <a:gd name="T9" fmla="*/ 592 h 5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92">
                  <a:moveTo>
                    <a:pt x="0" y="592"/>
                  </a:moveTo>
                  <a:lnTo>
                    <a:pt x="0" y="0"/>
                  </a:lnTo>
                </a:path>
              </a:pathLst>
            </a:custGeom>
            <a:noFill/>
            <a:ln w="22225">
              <a:solidFill>
                <a:srgbClr val="6699CC"/>
              </a:solidFill>
              <a:round/>
              <a:headEnd type="triangle" w="med" len="lg"/>
              <a:tailEnd/>
            </a:ln>
          </p:spPr>
          <p:txBody>
            <a:bodyPr wrap="none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800" ker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3929063" y="2502152"/>
              <a:ext cx="2041525" cy="0"/>
            </a:xfrm>
            <a:prstGeom prst="line">
              <a:avLst/>
            </a:prstGeom>
            <a:noFill/>
            <a:ln w="22225">
              <a:solidFill>
                <a:srgbClr val="6699CC"/>
              </a:solidFill>
              <a:round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800" ker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3944860" y="2190530"/>
              <a:ext cx="2017712" cy="25853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marL="182563" indent="-182563" algn="ctr" defTabSz="330200" fontAlgn="auto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tabLst>
                  <a:tab pos="8521700" algn="r"/>
                </a:tabLst>
                <a:defRPr/>
              </a:pPr>
              <a:r>
                <a:rPr kumimoji="0" lang="zh-CN" altLang="en-US" sz="1400" b="1" kern="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定期审计</a:t>
              </a:r>
              <a:endParaRPr kumimoji="0" lang="en-US" altLang="zh-CN" sz="1400" b="1" kern="0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2" name="TextBox 8"/>
          <p:cNvSpPr txBox="1">
            <a:spLocks noChangeArrowheads="1"/>
          </p:cNvSpPr>
          <p:nvPr/>
        </p:nvSpPr>
        <p:spPr bwMode="auto">
          <a:xfrm>
            <a:off x="3440790" y="1268700"/>
            <a:ext cx="29546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800" b="1" dirty="0" smtClean="0"/>
              <a:t>企业人力资源</a:t>
            </a:r>
            <a:r>
              <a:rPr lang="zh-CN" altLang="en-US" sz="1800" b="1" dirty="0"/>
              <a:t>风险</a:t>
            </a:r>
            <a:r>
              <a:rPr lang="zh-CN" altLang="en-US" sz="1800" b="1" dirty="0" smtClean="0"/>
              <a:t>管理体系</a:t>
            </a:r>
            <a:endParaRPr lang="zh-CN" altLang="en-US" sz="1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33847" y="1462617"/>
            <a:ext cx="3004476" cy="3767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anchor="ctr"/>
          <a:lstStyle/>
          <a:p>
            <a:pPr algn="ctr">
              <a:defRPr/>
            </a:pPr>
            <a:r>
              <a:rPr lang="zh-CN" alt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黑体" pitchFamily="49" charset="-122"/>
                <a:ea typeface="黑体" pitchFamily="49" charset="-122"/>
              </a:rPr>
              <a:t>在此输入文字</a:t>
            </a:r>
            <a:r>
              <a:rPr lang="en-US" altLang="zh-CN" dirty="0">
                <a:solidFill>
                  <a:schemeClr val="accent3">
                    <a:lumMod val="20000"/>
                    <a:lumOff val="80000"/>
                  </a:schemeClr>
                </a:solidFill>
                <a:latin typeface="黑体" pitchFamily="49" charset="-122"/>
                <a:ea typeface="黑体" pitchFamily="49" charset="-122"/>
              </a:rPr>
              <a:t>XXXXXXXXXXXXXXXXXXXXXXXXXXXXXXXXXXXXXXXXXXXXXXXXXXXXXX</a:t>
            </a:r>
            <a:endParaRPr lang="zh-CN" altLang="en-US" dirty="0">
              <a:solidFill>
                <a:schemeClr val="accent3">
                  <a:lumMod val="20000"/>
                  <a:lumOff val="8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496" y="1196690"/>
            <a:ext cx="4127404" cy="3600500"/>
          </a:xfrm>
          <a:prstGeom prst="rect">
            <a:avLst/>
          </a:prstGeom>
        </p:spPr>
      </p:pic>
      <p:sp>
        <p:nvSpPr>
          <p:cNvPr id="7" name="矩形 3"/>
          <p:cNvSpPr>
            <a:spLocks noChangeArrowheads="1"/>
          </p:cNvSpPr>
          <p:nvPr/>
        </p:nvSpPr>
        <p:spPr bwMode="auto">
          <a:xfrm>
            <a:off x="4808980" y="3608778"/>
            <a:ext cx="4687442" cy="540322"/>
          </a:xfrm>
          <a:prstGeom prst="rect">
            <a:avLst/>
          </a:prstGeom>
          <a:noFill/>
          <a:ln w="25400" algn="ctr">
            <a:solidFill>
              <a:srgbClr val="366B7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 bwMode="auto">
          <a:xfrm>
            <a:off x="4953000" y="1412720"/>
            <a:ext cx="453663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250000"/>
              </a:lnSpc>
              <a:spcBef>
                <a:spcPct val="0"/>
              </a:spcBef>
              <a:buNone/>
            </a:pPr>
            <a:r>
              <a:rPr lang="zh-CN" altLang="en-US" sz="2400" b="1" dirty="0" smtClean="0"/>
              <a:t>人力资源风险管理释义</a:t>
            </a:r>
            <a:endParaRPr lang="en-US" altLang="zh-CN" sz="2400" b="1" dirty="0" smtClean="0"/>
          </a:p>
          <a:p>
            <a:pPr marL="0" indent="0">
              <a:lnSpc>
                <a:spcPct val="250000"/>
              </a:lnSpc>
              <a:spcBef>
                <a:spcPct val="0"/>
              </a:spcBef>
              <a:buNone/>
            </a:pPr>
            <a:r>
              <a:rPr lang="zh-CN" altLang="en-US" sz="2400" b="1" dirty="0" smtClean="0"/>
              <a:t>人力资源风险管理阶段演变</a:t>
            </a:r>
            <a:endParaRPr lang="en-US" altLang="zh-CN" sz="2400" b="1" dirty="0" smtClean="0"/>
          </a:p>
          <a:p>
            <a:pPr marL="0" indent="0">
              <a:lnSpc>
                <a:spcPct val="250000"/>
              </a:lnSpc>
              <a:spcBef>
                <a:spcPct val="0"/>
              </a:spcBef>
              <a:buNone/>
            </a:pPr>
            <a:r>
              <a:rPr lang="zh-CN" altLang="en-US" sz="2400" b="1" dirty="0" smtClean="0"/>
              <a:t>人力资源风险管理体系建设</a:t>
            </a:r>
            <a:endParaRPr lang="en-US" altLang="zh-CN" sz="2400" b="1" dirty="0" smtClean="0"/>
          </a:p>
        </p:txBody>
      </p:sp>
      <p:sp>
        <p:nvSpPr>
          <p:cNvPr id="9" name="标题 4"/>
          <p:cNvSpPr>
            <a:spLocks noGrp="1"/>
          </p:cNvSpPr>
          <p:nvPr>
            <p:ph type="title"/>
          </p:nvPr>
        </p:nvSpPr>
        <p:spPr>
          <a:xfrm>
            <a:off x="4802188" y="362680"/>
            <a:ext cx="3938589" cy="762000"/>
          </a:xfrm>
        </p:spPr>
        <p:txBody>
          <a:bodyPr/>
          <a:lstStyle/>
          <a:p>
            <a:r>
              <a:rPr lang="zh-CN" altLang="en-US" sz="2800" dirty="0" smtClean="0"/>
              <a:t>目录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>
          <a:xfrm>
            <a:off x="273050" y="361950"/>
            <a:ext cx="9394825" cy="762000"/>
          </a:xfrm>
        </p:spPr>
        <p:txBody>
          <a:bodyPr/>
          <a:lstStyle/>
          <a:p>
            <a:r>
              <a:rPr lang="zh-CN" altLang="en-US" dirty="0" smtClean="0"/>
              <a:t>风险管理实施流程</a:t>
            </a:r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gray">
          <a:xfrm>
            <a:off x="1208088" y="4289425"/>
            <a:ext cx="2516187" cy="1947863"/>
          </a:xfrm>
          <a:prstGeom prst="roundRect">
            <a:avLst>
              <a:gd name="adj" fmla="val 12699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black">
          <a:xfrm>
            <a:off x="4376738" y="3429000"/>
            <a:ext cx="1884362" cy="862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华文细黑" pitchFamily="2" charset="-122"/>
                <a:ea typeface="华文细黑" pitchFamily="2" charset="-122"/>
                <a:cs typeface="Arial" pitchFamily="34" charset="0"/>
              </a:rPr>
              <a:t> </a:t>
            </a:r>
            <a:r>
              <a:rPr lang="zh-CN" altLang="en-US" sz="2000" b="1">
                <a:latin typeface="华文细黑" pitchFamily="2" charset="-122"/>
                <a:ea typeface="华文细黑" pitchFamily="2" charset="-122"/>
                <a:cs typeface="Arial" pitchFamily="34" charset="0"/>
              </a:rPr>
              <a:t>全面风险</a:t>
            </a:r>
            <a:endParaRPr lang="en-US" altLang="zh-CN" sz="2000" b="1">
              <a:latin typeface="华文细黑" pitchFamily="2" charset="-122"/>
              <a:ea typeface="华文细黑" pitchFamily="2" charset="-122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2000" b="1">
                <a:latin typeface="华文细黑" pitchFamily="2" charset="-122"/>
                <a:ea typeface="华文细黑" pitchFamily="2" charset="-122"/>
                <a:cs typeface="Arial" pitchFamily="34" charset="0"/>
              </a:rPr>
              <a:t>管理</a:t>
            </a:r>
            <a:endParaRPr lang="en-US" altLang="zh-CN" sz="2000" b="1">
              <a:latin typeface="华文细黑" pitchFamily="2" charset="-122"/>
              <a:ea typeface="华文细黑" pitchFamily="2" charset="-122"/>
              <a:cs typeface="Arial" pitchFamily="34" charset="0"/>
            </a:endParaRP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gray">
          <a:xfrm>
            <a:off x="1262063" y="4810125"/>
            <a:ext cx="2381250" cy="135731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7" dist="17961" dir="13500000">
              <a:srgbClr val="999999"/>
            </a:prstShdw>
          </a:effectLst>
        </p:spPr>
        <p:txBody>
          <a:bodyPr wrap="none" anchor="ctr"/>
          <a:lstStyle/>
          <a:p>
            <a:r>
              <a:rPr lang="zh-CN" altLang="en-US" sz="1400">
                <a:latin typeface="华文细黑" pitchFamily="2" charset="-122"/>
                <a:ea typeface="华文细黑" pitchFamily="2" charset="-122"/>
              </a:rPr>
              <a:t>解决</a:t>
            </a:r>
            <a:r>
              <a:rPr lang="zh-CN" altLang="zh-CN" sz="1400">
                <a:latin typeface="华文细黑" pitchFamily="2" charset="-122"/>
                <a:ea typeface="华文细黑" pitchFamily="2" charset="-122"/>
              </a:rPr>
              <a:t>方案一般应包括风险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zh-CN" sz="1400">
                <a:latin typeface="华文细黑" pitchFamily="2" charset="-122"/>
                <a:ea typeface="华文细黑" pitchFamily="2" charset="-122"/>
              </a:rPr>
              <a:t>解决的具体目标，所需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zh-CN" sz="1400">
                <a:latin typeface="华文细黑" pitchFamily="2" charset="-122"/>
                <a:ea typeface="华文细黑" pitchFamily="2" charset="-122"/>
              </a:rPr>
              <a:t>的组织领导，涉及的管理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zh-CN" sz="1400">
                <a:latin typeface="华文细黑" pitchFamily="2" charset="-122"/>
                <a:ea typeface="华文细黑" pitchFamily="2" charset="-122"/>
              </a:rPr>
              <a:t>及业务流程，风险事件发生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zh-CN" sz="1400">
                <a:latin typeface="华文细黑" pitchFamily="2" charset="-122"/>
                <a:ea typeface="华文细黑" pitchFamily="2" charset="-122"/>
              </a:rPr>
              <a:t>前、中、后所采取的具体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zh-CN" sz="1400">
                <a:latin typeface="华文细黑" pitchFamily="2" charset="-122"/>
                <a:ea typeface="华文细黑" pitchFamily="2" charset="-122"/>
              </a:rPr>
              <a:t>应对措施</a:t>
            </a:r>
            <a:endParaRPr lang="zh-CN" altLang="en-US" sz="140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3318" name="Text Box 18"/>
          <p:cNvSpPr txBox="1">
            <a:spLocks noChangeArrowheads="1"/>
          </p:cNvSpPr>
          <p:nvPr/>
        </p:nvSpPr>
        <p:spPr bwMode="white">
          <a:xfrm>
            <a:off x="1639888" y="4222750"/>
            <a:ext cx="16573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>
                <a:latin typeface="华文细黑" pitchFamily="2" charset="-122"/>
                <a:ea typeface="华文细黑" pitchFamily="2" charset="-122"/>
                <a:cs typeface="Arial" pitchFamily="34" charset="0"/>
              </a:rPr>
              <a:t>制定风险管理解决方案</a:t>
            </a:r>
            <a:endParaRPr lang="en-US" altLang="zh-CN" sz="1800" b="1">
              <a:latin typeface="华文细黑" pitchFamily="2" charset="-122"/>
              <a:ea typeface="华文细黑" pitchFamily="2" charset="-122"/>
              <a:cs typeface="Arial" pitchFamily="34" charset="0"/>
            </a:endParaRPr>
          </a:p>
        </p:txBody>
      </p:sp>
      <p:sp>
        <p:nvSpPr>
          <p:cNvPr id="13319" name="AutoShape 8"/>
          <p:cNvSpPr>
            <a:spLocks noChangeArrowheads="1"/>
          </p:cNvSpPr>
          <p:nvPr/>
        </p:nvSpPr>
        <p:spPr bwMode="gray">
          <a:xfrm>
            <a:off x="1208088" y="1412875"/>
            <a:ext cx="2516187" cy="1947863"/>
          </a:xfrm>
          <a:prstGeom prst="roundRect">
            <a:avLst>
              <a:gd name="adj" fmla="val 12699"/>
            </a:avLst>
          </a:prstGeom>
          <a:solidFill>
            <a:schemeClr val="folHlink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3320" name="AutoShape 9"/>
          <p:cNvSpPr>
            <a:spLocks noChangeArrowheads="1"/>
          </p:cNvSpPr>
          <p:nvPr/>
        </p:nvSpPr>
        <p:spPr bwMode="gray">
          <a:xfrm>
            <a:off x="1262063" y="1935163"/>
            <a:ext cx="2381250" cy="13557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7" dist="17961" dir="13500000">
              <a:srgbClr val="999999"/>
            </a:prstShdw>
          </a:effectLst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zh-CN" altLang="zh-CN" sz="1400">
                <a:latin typeface="华文细黑" pitchFamily="2" charset="-122"/>
                <a:ea typeface="华文细黑" pitchFamily="2" charset="-122"/>
              </a:rPr>
              <a:t>建立风险</a:t>
            </a:r>
            <a:r>
              <a:rPr lang="zh-CN" altLang="en-US" sz="1400">
                <a:latin typeface="华文细黑" pitchFamily="2" charset="-122"/>
                <a:ea typeface="华文细黑" pitchFamily="2" charset="-122"/>
              </a:rPr>
              <a:t>评价指标体系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zh-CN" sz="1400">
                <a:latin typeface="华文细黑" pitchFamily="2" charset="-122"/>
                <a:ea typeface="华文细黑" pitchFamily="2" charset="-122"/>
              </a:rPr>
              <a:t>，收集和</a:t>
            </a:r>
            <a:r>
              <a:rPr lang="zh-CN" altLang="en-US" sz="1400">
                <a:latin typeface="华文细黑" pitchFamily="2" charset="-122"/>
                <a:ea typeface="华文细黑" pitchFamily="2" charset="-122"/>
              </a:rPr>
              <a:t>监测</a:t>
            </a:r>
            <a:r>
              <a:rPr lang="zh-CN" altLang="zh-CN" sz="1400">
                <a:latin typeface="华文细黑" pitchFamily="2" charset="-122"/>
                <a:ea typeface="华文细黑" pitchFamily="2" charset="-122"/>
              </a:rPr>
              <a:t>风险信息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1400">
                <a:latin typeface="华文细黑" pitchFamily="2" charset="-122"/>
                <a:ea typeface="华文细黑" pitchFamily="2" charset="-122"/>
              </a:rPr>
              <a:t>建立风险管理组织和信息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400">
                <a:latin typeface="华文细黑" pitchFamily="2" charset="-122"/>
                <a:ea typeface="华文细黑" pitchFamily="2" charset="-122"/>
              </a:rPr>
              <a:t>系统，对风险信息进行收集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400">
                <a:latin typeface="华文细黑" pitchFamily="2" charset="-122"/>
                <a:ea typeface="华文细黑" pitchFamily="2" charset="-122"/>
              </a:rPr>
              <a:t>、过滤、整合、分类</a:t>
            </a:r>
          </a:p>
        </p:txBody>
      </p:sp>
      <p:sp>
        <p:nvSpPr>
          <p:cNvPr id="13321" name="Text Box 18"/>
          <p:cNvSpPr txBox="1">
            <a:spLocks noChangeArrowheads="1"/>
          </p:cNvSpPr>
          <p:nvPr/>
        </p:nvSpPr>
        <p:spPr bwMode="white">
          <a:xfrm>
            <a:off x="1568450" y="1412875"/>
            <a:ext cx="18542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b="1">
                <a:latin typeface="华文细黑" pitchFamily="2" charset="-122"/>
                <a:ea typeface="华文细黑" pitchFamily="2" charset="-122"/>
                <a:cs typeface="Arial" pitchFamily="34" charset="0"/>
              </a:rPr>
              <a:t>风险信息收集</a:t>
            </a:r>
            <a:endParaRPr lang="en-US" altLang="zh-CN" sz="2000" b="1">
              <a:latin typeface="华文细黑" pitchFamily="2" charset="-122"/>
              <a:ea typeface="华文细黑" pitchFamily="2" charset="-122"/>
              <a:cs typeface="Arial" pitchFamily="34" charset="0"/>
            </a:endParaRPr>
          </a:p>
        </p:txBody>
      </p:sp>
      <p:sp>
        <p:nvSpPr>
          <p:cNvPr id="13322" name="AutoShape 12"/>
          <p:cNvSpPr>
            <a:spLocks noChangeArrowheads="1"/>
          </p:cNvSpPr>
          <p:nvPr/>
        </p:nvSpPr>
        <p:spPr bwMode="gray">
          <a:xfrm>
            <a:off x="6757988" y="4289425"/>
            <a:ext cx="2516187" cy="1947863"/>
          </a:xfrm>
          <a:prstGeom prst="roundRect">
            <a:avLst>
              <a:gd name="adj" fmla="val 12699"/>
            </a:avLst>
          </a:prstGeom>
          <a:solidFill>
            <a:schemeClr val="hlink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3323" name="AutoShape 13"/>
          <p:cNvSpPr>
            <a:spLocks noChangeArrowheads="1"/>
          </p:cNvSpPr>
          <p:nvPr/>
        </p:nvSpPr>
        <p:spPr bwMode="gray">
          <a:xfrm>
            <a:off x="6811963" y="4810125"/>
            <a:ext cx="2381250" cy="135731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7" dist="17961" dir="13500000">
              <a:srgbClr val="999999"/>
            </a:prstShdw>
          </a:effectLst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zh-CN" altLang="en-US" sz="1400">
                <a:latin typeface="华文细黑" pitchFamily="2" charset="-122"/>
                <a:ea typeface="华文细黑" pitchFamily="2" charset="-122"/>
              </a:rPr>
              <a:t>企业</a:t>
            </a:r>
            <a:r>
              <a:rPr lang="zh-CN" altLang="zh-CN" sz="1400">
                <a:latin typeface="华文细黑" pitchFamily="2" charset="-122"/>
                <a:ea typeface="华文细黑" pitchFamily="2" charset="-122"/>
              </a:rPr>
              <a:t>风险管理</a:t>
            </a:r>
            <a:r>
              <a:rPr lang="zh-CN" altLang="en-US" sz="1400">
                <a:latin typeface="华文细黑" pitchFamily="2" charset="-122"/>
                <a:ea typeface="华文细黑" pitchFamily="2" charset="-122"/>
              </a:rPr>
              <a:t>策略主要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zh-CN" sz="1400">
                <a:latin typeface="华文细黑" pitchFamily="2" charset="-122"/>
                <a:ea typeface="华文细黑" pitchFamily="2" charset="-122"/>
              </a:rPr>
              <a:t>包括避免、保留（接受）、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zh-CN" sz="1400">
                <a:latin typeface="华文细黑" pitchFamily="2" charset="-122"/>
                <a:ea typeface="华文细黑" pitchFamily="2" charset="-122"/>
              </a:rPr>
              <a:t>转移、减少</a:t>
            </a:r>
            <a:r>
              <a:rPr lang="zh-CN" altLang="en-US" sz="1400">
                <a:latin typeface="华文细黑" pitchFamily="2" charset="-122"/>
                <a:ea typeface="华文细黑" pitchFamily="2" charset="-122"/>
              </a:rPr>
              <a:t>四大类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zh-CN" sz="1400">
                <a:latin typeface="华文细黑" pitchFamily="2" charset="-122"/>
                <a:ea typeface="华文细黑" pitchFamily="2" charset="-122"/>
              </a:rPr>
              <a:t>在制订风险管理对策时应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400">
                <a:latin typeface="华文细黑" pitchFamily="2" charset="-122"/>
                <a:ea typeface="华文细黑" pitchFamily="2" charset="-122"/>
              </a:rPr>
              <a:t>对风险的严重程度、可能性、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400">
                <a:latin typeface="华文细黑" pitchFamily="2" charset="-122"/>
                <a:ea typeface="华文细黑" pitchFamily="2" charset="-122"/>
              </a:rPr>
              <a:t>发生频率</a:t>
            </a:r>
            <a:r>
              <a:rPr lang="zh-CN" altLang="zh-CN" sz="1400">
                <a:latin typeface="华文细黑" pitchFamily="2" charset="-122"/>
                <a:ea typeface="华文细黑" pitchFamily="2" charset="-122"/>
              </a:rPr>
              <a:t>综合考虑</a:t>
            </a:r>
            <a:endParaRPr lang="zh-CN" altLang="en-US" sz="140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3324" name="Text Box 18"/>
          <p:cNvSpPr txBox="1">
            <a:spLocks noChangeArrowheads="1"/>
          </p:cNvSpPr>
          <p:nvPr/>
        </p:nvSpPr>
        <p:spPr bwMode="white">
          <a:xfrm>
            <a:off x="6824663" y="4318000"/>
            <a:ext cx="230505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b="1">
                <a:latin typeface="华文细黑" pitchFamily="2" charset="-122"/>
                <a:ea typeface="华文细黑" pitchFamily="2" charset="-122"/>
                <a:cs typeface="Arial" pitchFamily="34" charset="0"/>
              </a:rPr>
              <a:t>拟定风险管理策略</a:t>
            </a:r>
            <a:endParaRPr lang="en-US" altLang="zh-CN" sz="2000" b="1">
              <a:latin typeface="华文细黑" pitchFamily="2" charset="-122"/>
              <a:ea typeface="华文细黑" pitchFamily="2" charset="-122"/>
              <a:cs typeface="Arial" pitchFamily="34" charset="0"/>
            </a:endParaRPr>
          </a:p>
        </p:txBody>
      </p:sp>
      <p:sp>
        <p:nvSpPr>
          <p:cNvPr id="13325" name="AutoShape 16"/>
          <p:cNvSpPr>
            <a:spLocks noChangeArrowheads="1"/>
          </p:cNvSpPr>
          <p:nvPr/>
        </p:nvSpPr>
        <p:spPr bwMode="gray">
          <a:xfrm>
            <a:off x="6757988" y="1412875"/>
            <a:ext cx="2516187" cy="1947863"/>
          </a:xfrm>
          <a:prstGeom prst="roundRect">
            <a:avLst>
              <a:gd name="adj" fmla="val 12699"/>
            </a:avLst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3326" name="AutoShape 17"/>
          <p:cNvSpPr>
            <a:spLocks noChangeArrowheads="1"/>
          </p:cNvSpPr>
          <p:nvPr/>
        </p:nvSpPr>
        <p:spPr bwMode="gray">
          <a:xfrm>
            <a:off x="6811963" y="1935163"/>
            <a:ext cx="2381250" cy="13557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7" dist="17961" dir="13500000">
              <a:srgbClr val="999999"/>
            </a:prstShdw>
          </a:effectLst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zh-CN" altLang="en-US" sz="1400">
                <a:latin typeface="华文细黑" pitchFamily="2" charset="-122"/>
                <a:ea typeface="华文细黑" pitchFamily="2" charset="-122"/>
              </a:rPr>
              <a:t>包含风险识别、风险度量和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400">
                <a:latin typeface="华文细黑" pitchFamily="2" charset="-122"/>
                <a:ea typeface="华文细黑" pitchFamily="2" charset="-122"/>
              </a:rPr>
              <a:t>分析、风险评价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1400">
                <a:latin typeface="华文细黑" pitchFamily="2" charset="-122"/>
                <a:ea typeface="华文细黑" pitchFamily="2" charset="-122"/>
              </a:rPr>
              <a:t>在风险度量和分析的基础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400">
                <a:latin typeface="华文细黑" pitchFamily="2" charset="-122"/>
                <a:ea typeface="华文细黑" pitchFamily="2" charset="-122"/>
              </a:rPr>
              <a:t>上，确定企业风险管理的优先</a:t>
            </a:r>
            <a:endParaRPr lang="en-US" altLang="zh-CN" sz="140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400">
                <a:latin typeface="华文细黑" pitchFamily="2" charset="-122"/>
                <a:ea typeface="华文细黑" pitchFamily="2" charset="-122"/>
              </a:rPr>
              <a:t>顺序和策略</a:t>
            </a:r>
          </a:p>
        </p:txBody>
      </p:sp>
      <p:sp>
        <p:nvSpPr>
          <p:cNvPr id="13327" name="Text Box 18"/>
          <p:cNvSpPr txBox="1">
            <a:spLocks noChangeArrowheads="1"/>
          </p:cNvSpPr>
          <p:nvPr/>
        </p:nvSpPr>
        <p:spPr bwMode="white">
          <a:xfrm>
            <a:off x="7040563" y="1441450"/>
            <a:ext cx="192087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b="1">
                <a:latin typeface="华文细黑" pitchFamily="2" charset="-122"/>
                <a:ea typeface="华文细黑" pitchFamily="2" charset="-122"/>
                <a:cs typeface="Arial" pitchFamily="34" charset="0"/>
              </a:rPr>
              <a:t>风险信息评估</a:t>
            </a:r>
            <a:endParaRPr lang="en-US" altLang="zh-CN" sz="2000" b="1">
              <a:latin typeface="华文细黑" pitchFamily="2" charset="-122"/>
              <a:ea typeface="华文细黑" pitchFamily="2" charset="-122"/>
              <a:cs typeface="Arial" pitchFamily="34" charset="0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4232275" y="2565400"/>
            <a:ext cx="2160588" cy="2714625"/>
            <a:chOff x="1968" y="1488"/>
            <a:chExt cx="1776" cy="1766"/>
          </a:xfrm>
        </p:grpSpPr>
        <p:sp>
          <p:nvSpPr>
            <p:cNvPr id="61" name="AutoShape 21"/>
            <p:cNvSpPr>
              <a:spLocks noChangeArrowheads="1"/>
            </p:cNvSpPr>
            <p:nvPr/>
          </p:nvSpPr>
          <p:spPr bwMode="gray">
            <a:xfrm rot="6774404">
              <a:off x="2004" y="1578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zh-CN" altLang="en-US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62" name="AutoShape 22"/>
            <p:cNvSpPr>
              <a:spLocks noChangeArrowheads="1"/>
            </p:cNvSpPr>
            <p:nvPr/>
          </p:nvSpPr>
          <p:spPr bwMode="gray">
            <a:xfrm rot="12174404">
              <a:off x="1968" y="1566"/>
              <a:ext cx="1689" cy="1665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0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zh-CN" altLang="en-US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63" name="AutoShape 23"/>
            <p:cNvSpPr>
              <a:spLocks noChangeArrowheads="1"/>
            </p:cNvSpPr>
            <p:nvPr/>
          </p:nvSpPr>
          <p:spPr bwMode="gray">
            <a:xfrm rot="17574404">
              <a:off x="2029" y="1500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6275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folHlink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zh-CN" altLang="en-US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64" name="AutoShape 24"/>
            <p:cNvSpPr>
              <a:spLocks noChangeArrowheads="1"/>
            </p:cNvSpPr>
            <p:nvPr/>
          </p:nvSpPr>
          <p:spPr bwMode="gray">
            <a:xfrm rot="22974404">
              <a:off x="2055" y="1536"/>
              <a:ext cx="1689" cy="1671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zh-CN" altLang="en-US">
                <a:latin typeface="华文细黑" pitchFamily="2" charset="-122"/>
                <a:ea typeface="华文细黑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Step1:</a:t>
            </a:r>
            <a:r>
              <a:rPr lang="zh-CN" altLang="en-US" dirty="0" smtClean="0"/>
              <a:t>风险信息收集</a:t>
            </a: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2500" y="2407661"/>
            <a:ext cx="6918768" cy="3532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52500" y="1844780"/>
            <a:ext cx="6318580" cy="515853"/>
          </a:xfrm>
          <a:prstGeom prst="rect">
            <a:avLst/>
          </a:prstGeom>
          <a:solidFill>
            <a:srgbClr val="4F81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>
              <a:lnSpc>
                <a:spcPct val="90000"/>
              </a:lnSpc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+mn-lt"/>
                <a:ea typeface="微软雅黑" pitchFamily="34" charset="-122"/>
              </a:rPr>
              <a:t>人力资源风险管理基本信息收集</a:t>
            </a:r>
            <a:endParaRPr lang="zh-CN" altLang="en-GB" sz="1400" b="1" dirty="0">
              <a:solidFill>
                <a:schemeClr val="bg1"/>
              </a:solidFill>
              <a:latin typeface="+mn-lt"/>
              <a:ea typeface="微软雅黑" pitchFamily="34" charset="-122"/>
            </a:endParaRPr>
          </a:p>
        </p:txBody>
      </p:sp>
      <p:sp>
        <p:nvSpPr>
          <p:cNvPr id="21" name="云形标注 20"/>
          <p:cNvSpPr/>
          <p:nvPr/>
        </p:nvSpPr>
        <p:spPr bwMode="auto">
          <a:xfrm>
            <a:off x="7457660" y="332570"/>
            <a:ext cx="2248000" cy="1512210"/>
          </a:xfrm>
          <a:prstGeom prst="cloudCallout">
            <a:avLst>
              <a:gd name="adj1" fmla="val -32436"/>
              <a:gd name="adj2" fmla="val 65019"/>
            </a:avLst>
          </a:prstGeom>
          <a:noFill/>
          <a:ln w="9525" algn="ctr">
            <a:solidFill>
              <a:srgbClr val="366B7E"/>
            </a:solidFill>
            <a:round/>
            <a:headEnd/>
            <a:tailEnd/>
          </a:ln>
        </p:spPr>
        <p:txBody>
          <a:bodyPr wrap="none" rtlCol="0" anchor="ctr"/>
          <a:lstStyle/>
          <a:p>
            <a:pPr algn="ctr"/>
            <a:r>
              <a:rPr lang="zh-CN" altLang="en-US" dirty="0" smtClean="0"/>
              <a:t>访谈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问卷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对标研究</a:t>
            </a: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33847" y="1462617"/>
            <a:ext cx="3004476" cy="3767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anchor="ctr"/>
          <a:lstStyle/>
          <a:p>
            <a:pPr algn="ctr">
              <a:defRPr/>
            </a:pPr>
            <a:r>
              <a:rPr lang="zh-CN" alt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黑体" pitchFamily="49" charset="-122"/>
                <a:ea typeface="黑体" pitchFamily="49" charset="-122"/>
              </a:rPr>
              <a:t>在此输入文字</a:t>
            </a:r>
            <a:r>
              <a:rPr lang="en-US" altLang="zh-CN" dirty="0">
                <a:solidFill>
                  <a:schemeClr val="accent3">
                    <a:lumMod val="20000"/>
                    <a:lumOff val="80000"/>
                  </a:schemeClr>
                </a:solidFill>
                <a:latin typeface="黑体" pitchFamily="49" charset="-122"/>
                <a:ea typeface="黑体" pitchFamily="49" charset="-122"/>
              </a:rPr>
              <a:t>XXXXXXXXXXXXXXXXXXXXXXXXXXXXXXXXXXXXXXXXXXXXXXXXXXXXXX</a:t>
            </a:r>
            <a:endParaRPr lang="zh-CN" altLang="en-US" dirty="0">
              <a:solidFill>
                <a:schemeClr val="accent3">
                  <a:lumMod val="20000"/>
                  <a:lumOff val="8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496" y="1196690"/>
            <a:ext cx="4127404" cy="3600500"/>
          </a:xfrm>
          <a:prstGeom prst="rect">
            <a:avLst/>
          </a:prstGeom>
        </p:spPr>
      </p:pic>
      <p:sp>
        <p:nvSpPr>
          <p:cNvPr id="7" name="矩形 3"/>
          <p:cNvSpPr>
            <a:spLocks noChangeArrowheads="1"/>
          </p:cNvSpPr>
          <p:nvPr/>
        </p:nvSpPr>
        <p:spPr bwMode="auto">
          <a:xfrm>
            <a:off x="4808980" y="1772770"/>
            <a:ext cx="4687442" cy="540322"/>
          </a:xfrm>
          <a:prstGeom prst="rect">
            <a:avLst/>
          </a:prstGeom>
          <a:noFill/>
          <a:ln w="25400" algn="ctr">
            <a:solidFill>
              <a:srgbClr val="366B7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 bwMode="auto">
          <a:xfrm>
            <a:off x="4953000" y="1412720"/>
            <a:ext cx="453663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250000"/>
              </a:lnSpc>
              <a:spcBef>
                <a:spcPct val="0"/>
              </a:spcBef>
              <a:buNone/>
            </a:pPr>
            <a:r>
              <a:rPr lang="zh-CN" altLang="en-US" sz="2400" b="1" dirty="0" smtClean="0"/>
              <a:t>人力资源风险管理释义</a:t>
            </a:r>
            <a:endParaRPr lang="en-US" altLang="zh-CN" sz="2400" b="1" dirty="0" smtClean="0"/>
          </a:p>
          <a:p>
            <a:pPr marL="0" indent="0">
              <a:lnSpc>
                <a:spcPct val="250000"/>
              </a:lnSpc>
              <a:spcBef>
                <a:spcPct val="0"/>
              </a:spcBef>
              <a:buNone/>
            </a:pPr>
            <a:r>
              <a:rPr lang="zh-CN" altLang="en-US" sz="2400" b="1" dirty="0" smtClean="0"/>
              <a:t>人力资源风险管理阶段演变</a:t>
            </a:r>
            <a:endParaRPr lang="en-US" altLang="zh-CN" sz="2400" b="1" dirty="0" smtClean="0"/>
          </a:p>
          <a:p>
            <a:pPr marL="0" indent="0">
              <a:lnSpc>
                <a:spcPct val="250000"/>
              </a:lnSpc>
              <a:spcBef>
                <a:spcPct val="0"/>
              </a:spcBef>
              <a:buNone/>
            </a:pPr>
            <a:r>
              <a:rPr lang="zh-CN" altLang="en-US" sz="2400" b="1" dirty="0" smtClean="0"/>
              <a:t>人力资源风险管理体系建设</a:t>
            </a:r>
            <a:endParaRPr lang="en-US" altLang="zh-CN" sz="2400" b="1" dirty="0" smtClean="0"/>
          </a:p>
        </p:txBody>
      </p:sp>
      <p:sp>
        <p:nvSpPr>
          <p:cNvPr id="9" name="标题 4"/>
          <p:cNvSpPr>
            <a:spLocks noGrp="1"/>
          </p:cNvSpPr>
          <p:nvPr>
            <p:ph type="title"/>
          </p:nvPr>
        </p:nvSpPr>
        <p:spPr>
          <a:xfrm>
            <a:off x="4802188" y="362680"/>
            <a:ext cx="3938589" cy="762000"/>
          </a:xfrm>
        </p:spPr>
        <p:txBody>
          <a:bodyPr/>
          <a:lstStyle/>
          <a:p>
            <a:r>
              <a:rPr lang="zh-CN" altLang="en-US" sz="2800" dirty="0" smtClean="0"/>
              <a:t>目录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Step2:</a:t>
            </a:r>
            <a:r>
              <a:rPr lang="zh-CN" altLang="en-US" dirty="0" smtClean="0"/>
              <a:t>风险信息评估</a:t>
            </a:r>
            <a:endParaRPr lang="zh-CN" altLang="en-US" dirty="0"/>
          </a:p>
        </p:txBody>
      </p:sp>
      <p:pic>
        <p:nvPicPr>
          <p:cNvPr id="4" name="图片 3" descr="人力资源风险地图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0540" y="1268700"/>
            <a:ext cx="6192860" cy="4824792"/>
          </a:xfrm>
          <a:prstGeom prst="rect">
            <a:avLst/>
          </a:prstGeom>
        </p:spPr>
      </p:pic>
      <p:sp>
        <p:nvSpPr>
          <p:cNvPr id="5" name="矩形 14"/>
          <p:cNvSpPr>
            <a:spLocks noChangeArrowheads="1"/>
          </p:cNvSpPr>
          <p:nvPr/>
        </p:nvSpPr>
        <p:spPr bwMode="auto">
          <a:xfrm rot="1480498">
            <a:off x="7698233" y="799634"/>
            <a:ext cx="1635125" cy="400050"/>
          </a:xfrm>
          <a:prstGeom prst="rect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a typeface="宋体" pitchFamily="2" charset="-122"/>
              </a:rPr>
              <a:t>sample</a:t>
            </a:r>
            <a:endParaRPr lang="zh-CN" altLang="en-US" sz="2000" b="1" dirty="0">
              <a:solidFill>
                <a:schemeClr val="bg1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4488" y="362680"/>
            <a:ext cx="9361172" cy="762000"/>
          </a:xfrm>
        </p:spPr>
        <p:txBody>
          <a:bodyPr/>
          <a:lstStyle/>
          <a:p>
            <a:r>
              <a:rPr lang="zh-CN" altLang="en-US" dirty="0" smtClean="0"/>
              <a:t>建立人力资源风险评估指标体系，并结合监控指标的目标值</a:t>
            </a:r>
            <a:r>
              <a:rPr lang="zh-CN" altLang="en-US" dirty="0" smtClean="0"/>
              <a:t>及预警值，确定各监控指标的警告区间、预警区间及优秀区间</a:t>
            </a:r>
            <a:endParaRPr lang="zh-CN" altLang="en-US" dirty="0"/>
          </a:p>
        </p:txBody>
      </p:sp>
      <p:grpSp>
        <p:nvGrpSpPr>
          <p:cNvPr id="3" name="组合 125"/>
          <p:cNvGrpSpPr/>
          <p:nvPr/>
        </p:nvGrpSpPr>
        <p:grpSpPr>
          <a:xfrm>
            <a:off x="487932" y="2048890"/>
            <a:ext cx="8929688" cy="1308100"/>
            <a:chOff x="404920" y="1900863"/>
            <a:chExt cx="8929688" cy="1308100"/>
          </a:xfrm>
        </p:grpSpPr>
        <p:grpSp>
          <p:nvGrpSpPr>
            <p:cNvPr id="4" name="组合 51"/>
            <p:cNvGrpSpPr>
              <a:grpSpLocks/>
            </p:cNvGrpSpPr>
            <p:nvPr/>
          </p:nvGrpSpPr>
          <p:grpSpPr bwMode="auto">
            <a:xfrm>
              <a:off x="1190733" y="2280275"/>
              <a:ext cx="8143875" cy="357188"/>
              <a:chOff x="1166786" y="2571744"/>
              <a:chExt cx="8143932" cy="357190"/>
            </a:xfrm>
          </p:grpSpPr>
          <p:cxnSp>
            <p:nvCxnSpPr>
              <p:cNvPr id="59" name="直接连接符 58"/>
              <p:cNvCxnSpPr/>
              <p:nvPr/>
            </p:nvCxnSpPr>
            <p:spPr>
              <a:xfrm>
                <a:off x="1308074" y="2927346"/>
                <a:ext cx="7645454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/>
              <p:cNvCxnSpPr/>
              <p:nvPr/>
            </p:nvCxnSpPr>
            <p:spPr>
              <a:xfrm rot="5400000">
                <a:off x="1237430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 60"/>
              <p:cNvCxnSpPr/>
              <p:nvPr/>
            </p:nvCxnSpPr>
            <p:spPr>
              <a:xfrm rot="5400000">
                <a:off x="1594620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 rot="5400000">
                <a:off x="1951810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 62"/>
              <p:cNvCxnSpPr/>
              <p:nvPr/>
            </p:nvCxnSpPr>
            <p:spPr>
              <a:xfrm rot="5400000">
                <a:off x="2309000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 63"/>
              <p:cNvCxnSpPr/>
              <p:nvPr/>
            </p:nvCxnSpPr>
            <p:spPr>
              <a:xfrm rot="5400000">
                <a:off x="2666190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 rot="5400000">
                <a:off x="3094818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65"/>
              <p:cNvCxnSpPr/>
              <p:nvPr/>
            </p:nvCxnSpPr>
            <p:spPr>
              <a:xfrm rot="5400000">
                <a:off x="3452008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接连接符 66"/>
              <p:cNvCxnSpPr/>
              <p:nvPr/>
            </p:nvCxnSpPr>
            <p:spPr>
              <a:xfrm rot="5400000">
                <a:off x="3809198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 rot="5400000">
                <a:off x="4166388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 68"/>
              <p:cNvCxnSpPr/>
              <p:nvPr/>
            </p:nvCxnSpPr>
            <p:spPr>
              <a:xfrm rot="5400000">
                <a:off x="4523578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 69"/>
              <p:cNvCxnSpPr/>
              <p:nvPr/>
            </p:nvCxnSpPr>
            <p:spPr>
              <a:xfrm rot="5400000">
                <a:off x="4880768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 rot="5400000">
                <a:off x="5237958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 71"/>
              <p:cNvCxnSpPr/>
              <p:nvPr/>
            </p:nvCxnSpPr>
            <p:spPr>
              <a:xfrm rot="5400000">
                <a:off x="5595148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 72"/>
              <p:cNvCxnSpPr/>
              <p:nvPr/>
            </p:nvCxnSpPr>
            <p:spPr>
              <a:xfrm rot="5400000">
                <a:off x="5952338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 rot="5400000">
                <a:off x="7023908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接连接符 74"/>
              <p:cNvCxnSpPr/>
              <p:nvPr/>
            </p:nvCxnSpPr>
            <p:spPr>
              <a:xfrm rot="5400000">
                <a:off x="6309528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 75"/>
              <p:cNvCxnSpPr/>
              <p:nvPr/>
            </p:nvCxnSpPr>
            <p:spPr>
              <a:xfrm rot="5400000">
                <a:off x="6666718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 rot="5400000">
                <a:off x="7381098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/>
              <p:cNvCxnSpPr/>
              <p:nvPr/>
            </p:nvCxnSpPr>
            <p:spPr>
              <a:xfrm rot="5400000">
                <a:off x="8095478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 78"/>
              <p:cNvCxnSpPr/>
              <p:nvPr/>
            </p:nvCxnSpPr>
            <p:spPr>
              <a:xfrm rot="5400000">
                <a:off x="7738288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TextBox 79"/>
              <p:cNvSpPr txBox="1"/>
              <p:nvPr/>
            </p:nvSpPr>
            <p:spPr>
              <a:xfrm>
                <a:off x="1166786" y="2571744"/>
                <a:ext cx="8143932" cy="25400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zh-CN" sz="1050" dirty="0">
                    <a:latin typeface="微软雅黑" pitchFamily="34" charset="-122"/>
                    <a:ea typeface="微软雅黑" pitchFamily="34" charset="-122"/>
                    <a:cs typeface="+mn-cs"/>
                  </a:rPr>
                  <a:t>0        5      10      15     20      25     30     35     40     45     50     55     60     65     70     75     80     85     90      95      100    110</a:t>
                </a:r>
                <a:endParaRPr lang="zh-CN" altLang="en-US" sz="1050" dirty="0">
                  <a:latin typeface="微软雅黑" pitchFamily="34" charset="-122"/>
                  <a:ea typeface="微软雅黑" pitchFamily="34" charset="-122"/>
                  <a:cs typeface="+mn-cs"/>
                </a:endParaRPr>
              </a:p>
            </p:txBody>
          </p:sp>
          <p:cxnSp>
            <p:nvCxnSpPr>
              <p:cNvPr id="81" name="直接连接符 80"/>
              <p:cNvCxnSpPr/>
              <p:nvPr/>
            </p:nvCxnSpPr>
            <p:spPr>
              <a:xfrm rot="5400000">
                <a:off x="8881296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 81"/>
              <p:cNvCxnSpPr/>
              <p:nvPr/>
            </p:nvCxnSpPr>
            <p:spPr>
              <a:xfrm rot="5400000">
                <a:off x="8524106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TextBox 76"/>
            <p:cNvSpPr txBox="1">
              <a:spLocks noChangeArrowheads="1"/>
            </p:cNvSpPr>
            <p:nvPr/>
          </p:nvSpPr>
          <p:spPr bwMode="auto">
            <a:xfrm>
              <a:off x="404920" y="2351713"/>
              <a:ext cx="92868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zh-CN" altLang="en-US" sz="1400" b="1">
                  <a:latin typeface="微软雅黑" pitchFamily="34" charset="-122"/>
                  <a:ea typeface="微软雅黑" pitchFamily="34" charset="-122"/>
                </a:rPr>
                <a:t>指标值</a:t>
              </a:r>
            </a:p>
          </p:txBody>
        </p:sp>
        <p:sp>
          <p:nvSpPr>
            <p:cNvPr id="84" name="左箭头 83"/>
            <p:cNvSpPr/>
            <p:nvPr/>
          </p:nvSpPr>
          <p:spPr>
            <a:xfrm>
              <a:off x="2360640" y="2708900"/>
              <a:ext cx="2214563" cy="500063"/>
            </a:xfrm>
            <a:prstGeom prst="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4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警告区间</a:t>
              </a:r>
              <a:endParaRPr lang="zh-CN" altLang="en-US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5" name="组合 80"/>
            <p:cNvGrpSpPr>
              <a:grpSpLocks/>
            </p:cNvGrpSpPr>
            <p:nvPr/>
          </p:nvGrpSpPr>
          <p:grpSpPr bwMode="auto">
            <a:xfrm>
              <a:off x="6953823" y="2208838"/>
              <a:ext cx="285750" cy="430212"/>
              <a:chOff x="5810256" y="3000372"/>
              <a:chExt cx="285752" cy="500860"/>
            </a:xfrm>
          </p:grpSpPr>
          <p:cxnSp>
            <p:nvCxnSpPr>
              <p:cNvPr id="87" name="直接箭头连接符 86"/>
              <p:cNvCxnSpPr/>
              <p:nvPr/>
            </p:nvCxnSpPr>
            <p:spPr>
              <a:xfrm rot="5400000">
                <a:off x="5702702" y="3249214"/>
                <a:ext cx="500860" cy="317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 87"/>
              <p:cNvCxnSpPr/>
              <p:nvPr/>
            </p:nvCxnSpPr>
            <p:spPr>
              <a:xfrm>
                <a:off x="5810256" y="3000372"/>
                <a:ext cx="285752" cy="184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TextBox 83"/>
            <p:cNvSpPr txBox="1">
              <a:spLocks noChangeArrowheads="1"/>
            </p:cNvSpPr>
            <p:nvPr/>
          </p:nvSpPr>
          <p:spPr bwMode="auto">
            <a:xfrm>
              <a:off x="6458341" y="1900863"/>
              <a:ext cx="135731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1400" b="1" dirty="0">
                  <a:latin typeface="微软雅黑" pitchFamily="34" charset="-122"/>
                  <a:ea typeface="微软雅黑" pitchFamily="34" charset="-122"/>
                </a:rPr>
                <a:t>目标值</a:t>
              </a:r>
              <a:endParaRPr lang="zh-CN" altLang="en-US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0" name="左右箭头 89"/>
            <p:cNvSpPr/>
            <p:nvPr/>
          </p:nvSpPr>
          <p:spPr>
            <a:xfrm>
              <a:off x="4647213" y="2708900"/>
              <a:ext cx="2376330" cy="500063"/>
            </a:xfrm>
            <a:prstGeom prst="left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预警区间</a:t>
              </a:r>
              <a:endParaRPr lang="zh-CN" altLang="en-US" sz="12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1" name="右箭头 90"/>
            <p:cNvSpPr/>
            <p:nvPr/>
          </p:nvSpPr>
          <p:spPr>
            <a:xfrm>
              <a:off x="7156558" y="2708900"/>
              <a:ext cx="1785937" cy="500063"/>
            </a:xfrm>
            <a:prstGeom prst="rightArrow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优秀区间</a:t>
              </a:r>
              <a:endParaRPr lang="zh-CN" altLang="en-US" sz="12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6" name="组合 80"/>
            <p:cNvGrpSpPr>
              <a:grpSpLocks/>
            </p:cNvGrpSpPr>
            <p:nvPr/>
          </p:nvGrpSpPr>
          <p:grpSpPr bwMode="auto">
            <a:xfrm>
              <a:off x="4505483" y="2210113"/>
              <a:ext cx="285750" cy="430212"/>
              <a:chOff x="5810256" y="3000372"/>
              <a:chExt cx="285752" cy="500860"/>
            </a:xfrm>
          </p:grpSpPr>
          <p:cxnSp>
            <p:nvCxnSpPr>
              <p:cNvPr id="93" name="直接箭头连接符 92"/>
              <p:cNvCxnSpPr/>
              <p:nvPr/>
            </p:nvCxnSpPr>
            <p:spPr>
              <a:xfrm rot="5400000">
                <a:off x="5702702" y="3249214"/>
                <a:ext cx="500860" cy="317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接连接符 93"/>
              <p:cNvCxnSpPr/>
              <p:nvPr/>
            </p:nvCxnSpPr>
            <p:spPr>
              <a:xfrm>
                <a:off x="5810256" y="3000372"/>
                <a:ext cx="285752" cy="184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5" name="TextBox 83"/>
            <p:cNvSpPr txBox="1">
              <a:spLocks noChangeArrowheads="1"/>
            </p:cNvSpPr>
            <p:nvPr/>
          </p:nvSpPr>
          <p:spPr bwMode="auto">
            <a:xfrm>
              <a:off x="4010001" y="1902138"/>
              <a:ext cx="135731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预警值</a:t>
              </a:r>
              <a:endParaRPr lang="zh-CN" altLang="en-US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7" name="组合 124"/>
          <p:cNvGrpSpPr/>
          <p:nvPr/>
        </p:nvGrpSpPr>
        <p:grpSpPr>
          <a:xfrm>
            <a:off x="416370" y="4797190"/>
            <a:ext cx="8929688" cy="1364183"/>
            <a:chOff x="476930" y="4585167"/>
            <a:chExt cx="8929688" cy="1364183"/>
          </a:xfrm>
        </p:grpSpPr>
        <p:grpSp>
          <p:nvGrpSpPr>
            <p:cNvPr id="8" name="组合 51"/>
            <p:cNvGrpSpPr>
              <a:grpSpLocks/>
            </p:cNvGrpSpPr>
            <p:nvPr/>
          </p:nvGrpSpPr>
          <p:grpSpPr bwMode="auto">
            <a:xfrm>
              <a:off x="1262743" y="5020662"/>
              <a:ext cx="8143875" cy="357188"/>
              <a:chOff x="1166786" y="2571744"/>
              <a:chExt cx="8143932" cy="357190"/>
            </a:xfrm>
          </p:grpSpPr>
          <p:cxnSp>
            <p:nvCxnSpPr>
              <p:cNvPr id="48" name="直接连接符 47"/>
              <p:cNvCxnSpPr/>
              <p:nvPr/>
            </p:nvCxnSpPr>
            <p:spPr>
              <a:xfrm>
                <a:off x="1308074" y="2927346"/>
                <a:ext cx="7645454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48"/>
              <p:cNvCxnSpPr/>
              <p:nvPr/>
            </p:nvCxnSpPr>
            <p:spPr>
              <a:xfrm rot="5400000">
                <a:off x="1237430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 rot="5400000">
                <a:off x="1594620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/>
              <p:cNvCxnSpPr/>
              <p:nvPr/>
            </p:nvCxnSpPr>
            <p:spPr>
              <a:xfrm rot="5400000">
                <a:off x="1951810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/>
              <p:cNvCxnSpPr/>
              <p:nvPr/>
            </p:nvCxnSpPr>
            <p:spPr>
              <a:xfrm rot="5400000">
                <a:off x="2309000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 rot="5400000">
                <a:off x="2666190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/>
              <p:nvPr/>
            </p:nvCxnSpPr>
            <p:spPr>
              <a:xfrm rot="5400000">
                <a:off x="3094818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 54"/>
              <p:cNvCxnSpPr/>
              <p:nvPr/>
            </p:nvCxnSpPr>
            <p:spPr>
              <a:xfrm rot="5400000">
                <a:off x="3452008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 rot="5400000">
                <a:off x="3809198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/>
              <p:cNvCxnSpPr/>
              <p:nvPr/>
            </p:nvCxnSpPr>
            <p:spPr>
              <a:xfrm rot="5400000">
                <a:off x="4166388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 84"/>
              <p:cNvCxnSpPr/>
              <p:nvPr/>
            </p:nvCxnSpPr>
            <p:spPr>
              <a:xfrm rot="5400000">
                <a:off x="4523578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接连接符 96"/>
              <p:cNvCxnSpPr/>
              <p:nvPr/>
            </p:nvCxnSpPr>
            <p:spPr>
              <a:xfrm rot="5400000">
                <a:off x="4880768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接连接符 97"/>
              <p:cNvCxnSpPr/>
              <p:nvPr/>
            </p:nvCxnSpPr>
            <p:spPr>
              <a:xfrm rot="5400000">
                <a:off x="5237958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接连接符 98"/>
              <p:cNvCxnSpPr/>
              <p:nvPr/>
            </p:nvCxnSpPr>
            <p:spPr>
              <a:xfrm rot="5400000">
                <a:off x="5595148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接连接符 99"/>
              <p:cNvCxnSpPr/>
              <p:nvPr/>
            </p:nvCxnSpPr>
            <p:spPr>
              <a:xfrm rot="5400000">
                <a:off x="5952338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接连接符 100"/>
              <p:cNvCxnSpPr/>
              <p:nvPr/>
            </p:nvCxnSpPr>
            <p:spPr>
              <a:xfrm rot="5400000">
                <a:off x="7023908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接连接符 101"/>
              <p:cNvCxnSpPr/>
              <p:nvPr/>
            </p:nvCxnSpPr>
            <p:spPr>
              <a:xfrm rot="5400000">
                <a:off x="6309528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接连接符 102"/>
              <p:cNvCxnSpPr/>
              <p:nvPr/>
            </p:nvCxnSpPr>
            <p:spPr>
              <a:xfrm rot="5400000">
                <a:off x="6666718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接连接符 103"/>
              <p:cNvCxnSpPr/>
              <p:nvPr/>
            </p:nvCxnSpPr>
            <p:spPr>
              <a:xfrm rot="5400000">
                <a:off x="7381098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接连接符 104"/>
              <p:cNvCxnSpPr/>
              <p:nvPr/>
            </p:nvCxnSpPr>
            <p:spPr>
              <a:xfrm rot="5400000">
                <a:off x="8095478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接连接符 105"/>
              <p:cNvCxnSpPr/>
              <p:nvPr/>
            </p:nvCxnSpPr>
            <p:spPr>
              <a:xfrm rot="5400000">
                <a:off x="7738288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TextBox 106"/>
              <p:cNvSpPr txBox="1"/>
              <p:nvPr/>
            </p:nvSpPr>
            <p:spPr>
              <a:xfrm>
                <a:off x="1166786" y="2571744"/>
                <a:ext cx="8143932" cy="25400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zh-CN" sz="1050" dirty="0">
                    <a:latin typeface="微软雅黑" pitchFamily="34" charset="-122"/>
                    <a:ea typeface="微软雅黑" pitchFamily="34" charset="-122"/>
                    <a:cs typeface="+mn-cs"/>
                  </a:rPr>
                  <a:t>0        5      10      15     20      25     30     35     40     45     50     55     60     65     70     75     80     85     90      95      100    110</a:t>
                </a:r>
                <a:endParaRPr lang="zh-CN" altLang="en-US" sz="1050" dirty="0">
                  <a:latin typeface="微软雅黑" pitchFamily="34" charset="-122"/>
                  <a:ea typeface="微软雅黑" pitchFamily="34" charset="-122"/>
                  <a:cs typeface="+mn-cs"/>
                </a:endParaRPr>
              </a:p>
            </p:txBody>
          </p:sp>
          <p:cxnSp>
            <p:nvCxnSpPr>
              <p:cNvPr id="108" name="直接连接符 107"/>
              <p:cNvCxnSpPr/>
              <p:nvPr/>
            </p:nvCxnSpPr>
            <p:spPr>
              <a:xfrm rot="5400000">
                <a:off x="8881296" y="2856703"/>
                <a:ext cx="142876" cy="158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接连接符 108"/>
              <p:cNvCxnSpPr/>
              <p:nvPr/>
            </p:nvCxnSpPr>
            <p:spPr>
              <a:xfrm rot="5400000">
                <a:off x="8524106" y="2856703"/>
                <a:ext cx="14287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TextBox 76"/>
            <p:cNvSpPr txBox="1">
              <a:spLocks noChangeArrowheads="1"/>
            </p:cNvSpPr>
            <p:nvPr/>
          </p:nvSpPr>
          <p:spPr bwMode="auto">
            <a:xfrm>
              <a:off x="476930" y="5092100"/>
              <a:ext cx="92868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zh-CN" altLang="en-US" sz="1400" b="1">
                  <a:latin typeface="微软雅黑" pitchFamily="34" charset="-122"/>
                  <a:ea typeface="微软雅黑" pitchFamily="34" charset="-122"/>
                </a:rPr>
                <a:t>指标值</a:t>
              </a:r>
            </a:p>
          </p:txBody>
        </p:sp>
        <p:sp>
          <p:nvSpPr>
            <p:cNvPr id="111" name="左箭头 110"/>
            <p:cNvSpPr/>
            <p:nvPr/>
          </p:nvSpPr>
          <p:spPr>
            <a:xfrm>
              <a:off x="2432650" y="5449287"/>
              <a:ext cx="2214563" cy="500063"/>
            </a:xfrm>
            <a:prstGeom prst="leftArrow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优秀区间</a:t>
              </a:r>
              <a:endParaRPr lang="zh-CN" altLang="en-US" sz="12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9" name="组合 80"/>
            <p:cNvGrpSpPr>
              <a:grpSpLocks/>
            </p:cNvGrpSpPr>
            <p:nvPr/>
          </p:nvGrpSpPr>
          <p:grpSpPr bwMode="auto">
            <a:xfrm>
              <a:off x="7025833" y="4949225"/>
              <a:ext cx="285750" cy="430212"/>
              <a:chOff x="5810256" y="3000372"/>
              <a:chExt cx="285752" cy="500860"/>
            </a:xfrm>
          </p:grpSpPr>
          <p:cxnSp>
            <p:nvCxnSpPr>
              <p:cNvPr id="113" name="直接箭头连接符 112"/>
              <p:cNvCxnSpPr/>
              <p:nvPr/>
            </p:nvCxnSpPr>
            <p:spPr>
              <a:xfrm rot="5400000">
                <a:off x="5702702" y="3249214"/>
                <a:ext cx="500860" cy="317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接连接符 113"/>
              <p:cNvCxnSpPr/>
              <p:nvPr/>
            </p:nvCxnSpPr>
            <p:spPr>
              <a:xfrm>
                <a:off x="5810256" y="3000372"/>
                <a:ext cx="285752" cy="184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5" name="TextBox 83"/>
            <p:cNvSpPr txBox="1">
              <a:spLocks noChangeArrowheads="1"/>
            </p:cNvSpPr>
            <p:nvPr/>
          </p:nvSpPr>
          <p:spPr bwMode="auto">
            <a:xfrm>
              <a:off x="6536648" y="4585167"/>
              <a:ext cx="135731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1400" b="1" dirty="0">
                  <a:latin typeface="微软雅黑" pitchFamily="34" charset="-122"/>
                  <a:ea typeface="微软雅黑" pitchFamily="34" charset="-122"/>
                </a:rPr>
                <a:t>目标值</a:t>
              </a:r>
              <a:endParaRPr lang="zh-CN" altLang="en-US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16" name="左右箭头 115"/>
            <p:cNvSpPr/>
            <p:nvPr/>
          </p:nvSpPr>
          <p:spPr>
            <a:xfrm>
              <a:off x="4719223" y="5449287"/>
              <a:ext cx="2376330" cy="500063"/>
            </a:xfrm>
            <a:prstGeom prst="left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预警区间</a:t>
              </a:r>
              <a:endParaRPr lang="zh-CN" altLang="en-US" sz="12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17" name="右箭头 116"/>
            <p:cNvSpPr/>
            <p:nvPr/>
          </p:nvSpPr>
          <p:spPr>
            <a:xfrm>
              <a:off x="7228568" y="5449287"/>
              <a:ext cx="1785937" cy="500063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4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警告区间</a:t>
              </a:r>
              <a:endParaRPr lang="zh-CN" altLang="en-US" sz="14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10" name="组合 80"/>
            <p:cNvGrpSpPr>
              <a:grpSpLocks/>
            </p:cNvGrpSpPr>
            <p:nvPr/>
          </p:nvGrpSpPr>
          <p:grpSpPr bwMode="auto">
            <a:xfrm>
              <a:off x="4577493" y="4950500"/>
              <a:ext cx="285750" cy="430212"/>
              <a:chOff x="5810256" y="3000372"/>
              <a:chExt cx="285752" cy="500860"/>
            </a:xfrm>
          </p:grpSpPr>
          <p:cxnSp>
            <p:nvCxnSpPr>
              <p:cNvPr id="119" name="直接箭头连接符 118"/>
              <p:cNvCxnSpPr/>
              <p:nvPr/>
            </p:nvCxnSpPr>
            <p:spPr>
              <a:xfrm rot="5400000">
                <a:off x="5702702" y="3249214"/>
                <a:ext cx="500860" cy="317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接连接符 119"/>
              <p:cNvCxnSpPr/>
              <p:nvPr/>
            </p:nvCxnSpPr>
            <p:spPr>
              <a:xfrm>
                <a:off x="5810256" y="3000372"/>
                <a:ext cx="285752" cy="184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TextBox 83"/>
            <p:cNvSpPr txBox="1">
              <a:spLocks noChangeArrowheads="1"/>
            </p:cNvSpPr>
            <p:nvPr/>
          </p:nvSpPr>
          <p:spPr bwMode="auto">
            <a:xfrm>
              <a:off x="4005420" y="4585167"/>
              <a:ext cx="135731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预警值</a:t>
              </a:r>
              <a:endParaRPr lang="zh-CN" altLang="en-US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96" name="矩形 95"/>
          <p:cNvSpPr/>
          <p:nvPr/>
        </p:nvSpPr>
        <p:spPr bwMode="auto">
          <a:xfrm>
            <a:off x="632400" y="1916790"/>
            <a:ext cx="8713210" cy="18002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仿宋_GB2312" pitchFamily="49" charset="-122"/>
            </a:endParaRPr>
          </a:p>
        </p:txBody>
      </p:sp>
      <p:sp>
        <p:nvSpPr>
          <p:cNvPr id="122" name="矩形 121"/>
          <p:cNvSpPr/>
          <p:nvPr/>
        </p:nvSpPr>
        <p:spPr bwMode="auto">
          <a:xfrm>
            <a:off x="632400" y="1340710"/>
            <a:ext cx="8713210" cy="576080"/>
          </a:xfrm>
          <a:prstGeom prst="rect">
            <a:avLst/>
          </a:prstGeom>
          <a:solidFill>
            <a:srgbClr val="6399A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正向指标</a:t>
            </a:r>
            <a:r>
              <a:rPr lang="zh-CN" altLang="en-US" sz="16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：目标值大于预警值，且风险状态与风险监控指标实际值成反比关系</a:t>
            </a:r>
          </a:p>
        </p:txBody>
      </p:sp>
      <p:sp>
        <p:nvSpPr>
          <p:cNvPr id="123" name="矩形 122"/>
          <p:cNvSpPr/>
          <p:nvPr/>
        </p:nvSpPr>
        <p:spPr bwMode="auto">
          <a:xfrm>
            <a:off x="632400" y="4581160"/>
            <a:ext cx="8713210" cy="18002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仿宋_GB2312" pitchFamily="49" charset="-122"/>
            </a:endParaRPr>
          </a:p>
        </p:txBody>
      </p:sp>
      <p:sp>
        <p:nvSpPr>
          <p:cNvPr id="124" name="矩形 123"/>
          <p:cNvSpPr/>
          <p:nvPr/>
        </p:nvSpPr>
        <p:spPr bwMode="auto">
          <a:xfrm>
            <a:off x="632400" y="4005080"/>
            <a:ext cx="8713210" cy="576080"/>
          </a:xfrm>
          <a:prstGeom prst="rect">
            <a:avLst/>
          </a:prstGeom>
          <a:solidFill>
            <a:srgbClr val="6399A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反向指标</a:t>
            </a:r>
            <a:r>
              <a:rPr lang="zh-CN" altLang="en-US" sz="16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：预警值大于目标值，且风险状态与风险监控指标实际值成正比关系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4488" y="428625"/>
            <a:ext cx="9361172" cy="762000"/>
          </a:xfrm>
        </p:spPr>
        <p:txBody>
          <a:bodyPr/>
          <a:lstStyle/>
          <a:p>
            <a:r>
              <a:rPr lang="zh-CN" altLang="en-US" dirty="0" smtClean="0"/>
              <a:t>帮助经营管理层决策的风险</a:t>
            </a:r>
            <a:r>
              <a:rPr lang="zh-CN" altLang="en-US" dirty="0" smtClean="0"/>
              <a:t>仪表盘</a:t>
            </a:r>
            <a:endParaRPr lang="zh-CN" altLang="en-US" dirty="0"/>
          </a:p>
        </p:txBody>
      </p:sp>
      <p:sp>
        <p:nvSpPr>
          <p:cNvPr id="11" name="矩形 14"/>
          <p:cNvSpPr>
            <a:spLocks noChangeArrowheads="1"/>
          </p:cNvSpPr>
          <p:nvPr/>
        </p:nvSpPr>
        <p:spPr bwMode="auto">
          <a:xfrm rot="1480498">
            <a:off x="8367713" y="557213"/>
            <a:ext cx="1165225" cy="400050"/>
          </a:xfrm>
          <a:prstGeom prst="rect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a typeface="宋体" pitchFamily="2" charset="-122"/>
              </a:rPr>
              <a:t>sample</a:t>
            </a:r>
            <a:endParaRPr lang="zh-CN" altLang="en-US" sz="2000" b="1" dirty="0">
              <a:solidFill>
                <a:schemeClr val="bg1"/>
              </a:solidFill>
              <a:ea typeface="宋体" pitchFamily="2" charset="-122"/>
            </a:endParaRPr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09738"/>
            <a:ext cx="8837613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200340" y="404580"/>
            <a:ext cx="93948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66B7E"/>
                </a:solidFill>
                <a:effectLst/>
                <a:uLnTx/>
                <a:uFillTx/>
                <a:latin typeface="楷体" pitchFamily="49" charset="-122"/>
                <a:ea typeface="楷体" pitchFamily="49" charset="-122"/>
                <a:cs typeface="楷体" pitchFamily="49" charset="-122"/>
              </a:rPr>
              <a:t>Step3: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66B7E"/>
                </a:solidFill>
                <a:effectLst/>
                <a:uLnTx/>
                <a:uFillTx/>
                <a:latin typeface="楷体" pitchFamily="49" charset="-122"/>
                <a:ea typeface="楷体" pitchFamily="49" charset="-122"/>
                <a:cs typeface="楷体" pitchFamily="49" charset="-122"/>
              </a:rPr>
              <a:t>拟定风险管理策略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rgbClr val="366B7E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楷体" pitchFamily="49" charset="-122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410" y="1196690"/>
            <a:ext cx="8713210" cy="4104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风险思维导向</a:t>
            </a:r>
            <a:endParaRPr lang="zh-CN" alt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24510" y="1628750"/>
          <a:ext cx="7777080" cy="3776427"/>
        </p:xfrm>
        <a:graphic>
          <a:graphicData uri="http://schemas.openxmlformats.org/presentationml/2006/ole">
            <p:oleObj spid="_x0000_s2050" name="Visio" r:id="rId3" imgW="6871615" imgH="2407538" progId="Visio.Drawing.11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6371" y="2532105"/>
            <a:ext cx="648090" cy="1569660"/>
          </a:xfrm>
          <a:prstGeom prst="rect">
            <a:avLst/>
          </a:prstGeom>
          <a:solidFill>
            <a:srgbClr val="6699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风险事项应对策略决策路径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 smtClean="0"/>
              <a:t>Step4:</a:t>
            </a:r>
            <a:r>
              <a:rPr lang="zh-CN" altLang="en-US" dirty="0" smtClean="0"/>
              <a:t>制定风险管理解决方案</a:t>
            </a:r>
            <a:endParaRPr lang="zh-CN" altLang="en-US" dirty="0"/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2313157" y="1340710"/>
            <a:ext cx="5383540" cy="580988"/>
          </a:xfrm>
          <a:prstGeom prst="rect">
            <a:avLst/>
          </a:prstGeom>
          <a:solidFill>
            <a:srgbClr val="4F81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>
              <a:lnSpc>
                <a:spcPct val="90000"/>
              </a:lnSpc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+mn-lt"/>
                <a:ea typeface="微软雅黑" pitchFamily="34" charset="-122"/>
              </a:rPr>
              <a:t>人力资源风险事件成因分析</a:t>
            </a:r>
            <a:endParaRPr lang="zh-CN" altLang="en-GB" sz="1400" b="1" dirty="0">
              <a:solidFill>
                <a:schemeClr val="bg1"/>
              </a:solidFill>
              <a:latin typeface="+mn-lt"/>
              <a:ea typeface="微软雅黑" pitchFamily="34" charset="-122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4560" y="2075732"/>
            <a:ext cx="6752294" cy="3441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2771" name="Rectangle 3"/>
          <p:cNvSpPr>
            <a:spLocks noChangeArrowheads="1"/>
          </p:cNvSpPr>
          <p:nvPr/>
        </p:nvSpPr>
        <p:spPr bwMode="auto">
          <a:xfrm>
            <a:off x="3297238" y="981075"/>
            <a:ext cx="3279775" cy="481013"/>
          </a:xfrm>
          <a:prstGeom prst="rect">
            <a:avLst/>
          </a:prstGeom>
          <a:solidFill>
            <a:srgbClr val="6699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+mn-lt"/>
                <a:ea typeface="微软雅黑" pitchFamily="34" charset="-122"/>
              </a:rPr>
              <a:t>关键岗位人员离职风险评估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28588" y="2492375"/>
            <a:ext cx="1543050" cy="615950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zh-CN" altLang="en-US" sz="1400" dirty="0">
                <a:latin typeface="+mn-lt"/>
                <a:ea typeface="微软雅黑" pitchFamily="34" charset="-122"/>
              </a:rPr>
              <a:t>关键岗位人员</a:t>
            </a:r>
            <a:endParaRPr lang="en-US" altLang="zh-CN" sz="1400" dirty="0">
              <a:latin typeface="+mn-lt"/>
              <a:ea typeface="微软雅黑" pitchFamily="34" charset="-122"/>
            </a:endParaRPr>
          </a:p>
          <a:p>
            <a:pPr algn="ctr">
              <a:defRPr/>
            </a:pPr>
            <a:r>
              <a:rPr lang="zh-CN" altLang="en-US" sz="1400" dirty="0">
                <a:latin typeface="+mn-lt"/>
                <a:ea typeface="微软雅黑" pitchFamily="34" charset="-122"/>
              </a:rPr>
              <a:t>年龄结构评估</a:t>
            </a:r>
            <a:endParaRPr lang="en-US" altLang="zh-CN" sz="1400" dirty="0">
              <a:latin typeface="+mn-lt"/>
              <a:ea typeface="微软雅黑" pitchFamily="34" charset="-122"/>
            </a:endParaRPr>
          </a:p>
        </p:txBody>
      </p:sp>
      <p:cxnSp>
        <p:nvCxnSpPr>
          <p:cNvPr id="2053" name="AutoShape 10"/>
          <p:cNvCxnSpPr>
            <a:cxnSpLocks noChangeShapeType="1"/>
            <a:stCxn id="1312771" idx="2"/>
            <a:endCxn id="2052" idx="0"/>
          </p:cNvCxnSpPr>
          <p:nvPr/>
        </p:nvCxnSpPr>
        <p:spPr bwMode="auto">
          <a:xfrm rot="5400000">
            <a:off x="2403475" y="-41274"/>
            <a:ext cx="1030287" cy="40370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054" name="Oval 16"/>
          <p:cNvSpPr>
            <a:spLocks noChangeArrowheads="1"/>
          </p:cNvSpPr>
          <p:nvPr/>
        </p:nvSpPr>
        <p:spPr bwMode="auto">
          <a:xfrm>
            <a:off x="2936875" y="927100"/>
            <a:ext cx="2809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1200">
                <a:ea typeface="微软雅黑" pitchFamily="34" charset="-122"/>
              </a:rPr>
              <a:t>1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2116138" y="2492375"/>
            <a:ext cx="1584325" cy="6492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zh-CN" altLang="en-US" sz="1400" dirty="0">
                <a:latin typeface="+mn-lt"/>
                <a:ea typeface="微软雅黑" pitchFamily="34" charset="-122"/>
              </a:rPr>
              <a:t>关键岗位人员</a:t>
            </a:r>
            <a:endParaRPr lang="en-US" altLang="zh-CN" sz="1400" dirty="0">
              <a:latin typeface="+mn-lt"/>
              <a:ea typeface="微软雅黑" pitchFamily="34" charset="-122"/>
            </a:endParaRPr>
          </a:p>
          <a:p>
            <a:pPr algn="ctr">
              <a:defRPr/>
            </a:pPr>
            <a:r>
              <a:rPr lang="zh-CN" altLang="en-US" sz="1400" dirty="0">
                <a:latin typeface="+mn-lt"/>
                <a:ea typeface="微软雅黑" pitchFamily="34" charset="-122"/>
              </a:rPr>
              <a:t>薪酬水平评估</a:t>
            </a:r>
            <a:endParaRPr lang="en-US" altLang="zh-CN" sz="1400" dirty="0">
              <a:latin typeface="+mn-lt"/>
              <a:ea typeface="微软雅黑" pitchFamily="34" charset="-122"/>
            </a:endParaRPr>
          </a:p>
        </p:txBody>
      </p:sp>
      <p:cxnSp>
        <p:nvCxnSpPr>
          <p:cNvPr id="2056" name="AutoShape 10"/>
          <p:cNvCxnSpPr>
            <a:cxnSpLocks noChangeShapeType="1"/>
            <a:stCxn id="1312771" idx="2"/>
            <a:endCxn id="2057" idx="0"/>
          </p:cNvCxnSpPr>
          <p:nvPr/>
        </p:nvCxnSpPr>
        <p:spPr bwMode="auto">
          <a:xfrm rot="5400000">
            <a:off x="4411663" y="1966913"/>
            <a:ext cx="1030287" cy="206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4144963" y="2492375"/>
            <a:ext cx="1543050" cy="615950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zh-CN" altLang="en-US" sz="1400">
                <a:latin typeface="+mn-lt"/>
                <a:ea typeface="微软雅黑" pitchFamily="34" charset="-122"/>
              </a:rPr>
              <a:t>关键岗位人员</a:t>
            </a:r>
            <a:endParaRPr lang="en-US" altLang="zh-CN" sz="1400">
              <a:latin typeface="+mn-lt"/>
              <a:ea typeface="微软雅黑" pitchFamily="34" charset="-122"/>
            </a:endParaRPr>
          </a:p>
          <a:p>
            <a:pPr algn="ctr">
              <a:defRPr/>
            </a:pPr>
            <a:r>
              <a:rPr lang="zh-CN" altLang="en-US" sz="1400">
                <a:latin typeface="+mn-lt"/>
                <a:ea typeface="微软雅黑" pitchFamily="34" charset="-122"/>
              </a:rPr>
              <a:t>继任计划评估</a:t>
            </a:r>
            <a:endParaRPr lang="en-US" altLang="zh-CN" sz="1400">
              <a:latin typeface="+mn-lt"/>
              <a:ea typeface="微软雅黑" pitchFamily="34" charset="-122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6134100" y="2492375"/>
            <a:ext cx="1543050" cy="6159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zh-CN" altLang="en-US" sz="1400" dirty="0">
                <a:latin typeface="+mn-lt"/>
                <a:ea typeface="微软雅黑" pitchFamily="34" charset="-122"/>
              </a:rPr>
              <a:t>关键岗位人员</a:t>
            </a:r>
            <a:endParaRPr lang="en-US" altLang="zh-CN" sz="1400" dirty="0">
              <a:latin typeface="+mn-lt"/>
              <a:ea typeface="微软雅黑" pitchFamily="34" charset="-122"/>
            </a:endParaRPr>
          </a:p>
          <a:p>
            <a:pPr algn="ctr">
              <a:defRPr/>
            </a:pPr>
            <a:r>
              <a:rPr lang="zh-CN" altLang="en-US" sz="1400" dirty="0">
                <a:latin typeface="+mn-lt"/>
                <a:ea typeface="微软雅黑" pitchFamily="34" charset="-122"/>
              </a:rPr>
              <a:t>胜任度评估</a:t>
            </a:r>
            <a:endParaRPr lang="en-US" altLang="zh-CN" sz="1400" dirty="0">
              <a:latin typeface="+mn-lt"/>
              <a:ea typeface="微软雅黑" pitchFamily="34" charset="-122"/>
            </a:endParaRPr>
          </a:p>
        </p:txBody>
      </p:sp>
      <p:cxnSp>
        <p:nvCxnSpPr>
          <p:cNvPr id="2059" name="AutoShape 10"/>
          <p:cNvCxnSpPr>
            <a:cxnSpLocks noChangeShapeType="1"/>
            <a:stCxn id="1312771" idx="2"/>
            <a:endCxn id="40" idx="0"/>
          </p:cNvCxnSpPr>
          <p:nvPr/>
        </p:nvCxnSpPr>
        <p:spPr bwMode="auto">
          <a:xfrm rot="16200000" flipH="1">
            <a:off x="5406231" y="992982"/>
            <a:ext cx="1030287" cy="19685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060" name="AutoShape 10"/>
          <p:cNvCxnSpPr>
            <a:cxnSpLocks noChangeShapeType="1"/>
            <a:stCxn id="1312771" idx="2"/>
            <a:endCxn id="28" idx="0"/>
          </p:cNvCxnSpPr>
          <p:nvPr/>
        </p:nvCxnSpPr>
        <p:spPr bwMode="auto">
          <a:xfrm rot="5400000">
            <a:off x="3407569" y="962819"/>
            <a:ext cx="1030287" cy="2028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061" name="AutoShape 10"/>
          <p:cNvCxnSpPr>
            <a:cxnSpLocks noChangeShapeType="1"/>
            <a:stCxn id="1312771" idx="2"/>
            <a:endCxn id="57" idx="0"/>
          </p:cNvCxnSpPr>
          <p:nvPr/>
        </p:nvCxnSpPr>
        <p:spPr bwMode="auto">
          <a:xfrm rot="16200000" flipH="1">
            <a:off x="6400006" y="-793"/>
            <a:ext cx="1030287" cy="3956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57" name="Rectangle 5"/>
          <p:cNvSpPr>
            <a:spLocks noChangeArrowheads="1"/>
          </p:cNvSpPr>
          <p:nvPr/>
        </p:nvSpPr>
        <p:spPr bwMode="auto">
          <a:xfrm>
            <a:off x="8121650" y="2492375"/>
            <a:ext cx="1543050" cy="6159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zh-CN" altLang="en-US" sz="1400" dirty="0">
                <a:latin typeface="+mn-lt"/>
                <a:ea typeface="微软雅黑" pitchFamily="34" charset="-122"/>
              </a:rPr>
              <a:t>。。。</a:t>
            </a:r>
            <a:endParaRPr lang="en-US" altLang="zh-CN" sz="1400" dirty="0">
              <a:latin typeface="+mn-lt"/>
              <a:ea typeface="微软雅黑" pitchFamily="34" charset="-122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00025" y="3544888"/>
          <a:ext cx="4032250" cy="2692400"/>
        </p:xfrm>
        <a:graphic>
          <a:graphicData uri="http://schemas.openxmlformats.org/presentationml/2006/ole">
            <p:oleObj spid="_x0000_s3074" name="图表" r:id="rId3" imgW="6724767" imgH="4400457" progId="MSGraph.Chart.8">
              <p:embed followColorScheme="full"/>
            </p:oleObj>
          </a:graphicData>
        </a:graphic>
      </p:graphicFrame>
      <p:sp>
        <p:nvSpPr>
          <p:cNvPr id="2063" name="TextBox 60"/>
          <p:cNvSpPr txBox="1">
            <a:spLocks noChangeArrowheads="1"/>
          </p:cNvSpPr>
          <p:nvPr/>
        </p:nvSpPr>
        <p:spPr bwMode="auto">
          <a:xfrm>
            <a:off x="1352550" y="3930650"/>
            <a:ext cx="23050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100">
                <a:latin typeface="+mn-lt"/>
                <a:ea typeface="微软雅黑" pitchFamily="34" charset="-122"/>
              </a:rPr>
              <a:t>关键岗位人员平均年龄对标评估</a:t>
            </a:r>
          </a:p>
        </p:txBody>
      </p:sp>
      <p:sp>
        <p:nvSpPr>
          <p:cNvPr id="2064" name="Rectangle 5"/>
          <p:cNvSpPr>
            <a:spLocks noChangeArrowheads="1"/>
          </p:cNvSpPr>
          <p:nvPr/>
        </p:nvSpPr>
        <p:spPr bwMode="auto">
          <a:xfrm>
            <a:off x="5105400" y="4581525"/>
            <a:ext cx="1143000" cy="614363"/>
          </a:xfrm>
          <a:prstGeom prst="rect">
            <a:avLst/>
          </a:prstGeom>
          <a:solidFill>
            <a:srgbClr val="FF66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zh-CN" altLang="en-US" sz="1400" dirty="0">
                <a:latin typeface="+mn-lt"/>
                <a:ea typeface="微软雅黑" pitchFamily="34" charset="-122"/>
              </a:rPr>
              <a:t>关键岗位人员</a:t>
            </a:r>
            <a:endParaRPr lang="en-US" altLang="zh-CN" sz="1400" dirty="0">
              <a:latin typeface="+mn-lt"/>
              <a:ea typeface="微软雅黑" pitchFamily="34" charset="-122"/>
            </a:endParaRPr>
          </a:p>
          <a:p>
            <a:pPr algn="ctr">
              <a:defRPr/>
            </a:pPr>
            <a:r>
              <a:rPr lang="zh-CN" altLang="en-US" sz="1400" dirty="0">
                <a:latin typeface="+mn-lt"/>
                <a:ea typeface="微软雅黑" pitchFamily="34" charset="-122"/>
              </a:rPr>
              <a:t>继任者成熟度</a:t>
            </a:r>
            <a:endParaRPr lang="en-US" altLang="zh-CN" sz="1400" dirty="0">
              <a:latin typeface="+mn-lt"/>
              <a:ea typeface="微软雅黑" pitchFamily="34" charset="-122"/>
            </a:endParaRPr>
          </a:p>
        </p:txBody>
      </p:sp>
      <p:sp>
        <p:nvSpPr>
          <p:cNvPr id="2065" name="Rectangle 5"/>
          <p:cNvSpPr>
            <a:spLocks noChangeArrowheads="1"/>
          </p:cNvSpPr>
          <p:nvPr/>
        </p:nvSpPr>
        <p:spPr bwMode="auto">
          <a:xfrm>
            <a:off x="5105400" y="3716338"/>
            <a:ext cx="1143000" cy="615950"/>
          </a:xfrm>
          <a:prstGeom prst="rect">
            <a:avLst/>
          </a:prstGeom>
          <a:solidFill>
            <a:srgbClr val="FF66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zh-CN" altLang="en-US" sz="1400" dirty="0">
                <a:latin typeface="+mn-lt"/>
                <a:ea typeface="微软雅黑" pitchFamily="34" charset="-122"/>
              </a:rPr>
              <a:t>关键岗位人员</a:t>
            </a:r>
            <a:endParaRPr lang="en-US" altLang="zh-CN" sz="1400" dirty="0">
              <a:latin typeface="+mn-lt"/>
              <a:ea typeface="微软雅黑" pitchFamily="34" charset="-122"/>
            </a:endParaRPr>
          </a:p>
          <a:p>
            <a:pPr algn="ctr">
              <a:defRPr/>
            </a:pPr>
            <a:r>
              <a:rPr lang="zh-CN" altLang="en-US" sz="1400" dirty="0">
                <a:latin typeface="+mn-lt"/>
                <a:ea typeface="微软雅黑" pitchFamily="34" charset="-122"/>
              </a:rPr>
              <a:t>继任者比率</a:t>
            </a:r>
            <a:endParaRPr lang="en-US" altLang="zh-CN" sz="1400" dirty="0">
              <a:latin typeface="+mn-lt"/>
              <a:ea typeface="微软雅黑" pitchFamily="34" charset="-122"/>
            </a:endParaRPr>
          </a:p>
        </p:txBody>
      </p:sp>
      <p:sp>
        <p:nvSpPr>
          <p:cNvPr id="2066" name="Rectangle 5"/>
          <p:cNvSpPr>
            <a:spLocks noChangeArrowheads="1"/>
          </p:cNvSpPr>
          <p:nvPr/>
        </p:nvSpPr>
        <p:spPr bwMode="auto">
          <a:xfrm>
            <a:off x="5105400" y="5445125"/>
            <a:ext cx="1143000" cy="615950"/>
          </a:xfrm>
          <a:prstGeom prst="rect">
            <a:avLst/>
          </a:prstGeom>
          <a:solidFill>
            <a:srgbClr val="FF66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zh-CN" altLang="en-US" sz="1400" dirty="0">
                <a:latin typeface="+mn-lt"/>
                <a:ea typeface="微软雅黑" pitchFamily="34" charset="-122"/>
              </a:rPr>
              <a:t>。。。</a:t>
            </a:r>
            <a:endParaRPr lang="en-US" altLang="zh-CN" sz="1400" dirty="0">
              <a:latin typeface="+mn-lt"/>
              <a:ea typeface="微软雅黑" pitchFamily="34" charset="-122"/>
            </a:endParaRPr>
          </a:p>
        </p:txBody>
      </p:sp>
      <p:sp>
        <p:nvSpPr>
          <p:cNvPr id="2067" name="Oval 16"/>
          <p:cNvSpPr>
            <a:spLocks noChangeArrowheads="1"/>
          </p:cNvSpPr>
          <p:nvPr/>
        </p:nvSpPr>
        <p:spPr bwMode="auto">
          <a:xfrm>
            <a:off x="4953000" y="3500438"/>
            <a:ext cx="2809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1200">
                <a:ea typeface="微软雅黑" pitchFamily="34" charset="-122"/>
              </a:rPr>
              <a:t>3</a:t>
            </a:r>
          </a:p>
        </p:txBody>
      </p:sp>
      <p:cxnSp>
        <p:nvCxnSpPr>
          <p:cNvPr id="2068" name="AutoShape 10"/>
          <p:cNvCxnSpPr>
            <a:cxnSpLocks noChangeShapeType="1"/>
            <a:stCxn id="2057" idx="2"/>
            <a:endCxn id="2065" idx="1"/>
          </p:cNvCxnSpPr>
          <p:nvPr/>
        </p:nvCxnSpPr>
        <p:spPr bwMode="auto">
          <a:xfrm rot="16200000" flipH="1">
            <a:off x="4552950" y="3471863"/>
            <a:ext cx="915988" cy="1889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069" name="AutoShape 10"/>
          <p:cNvCxnSpPr>
            <a:cxnSpLocks noChangeShapeType="1"/>
            <a:stCxn id="2057" idx="2"/>
            <a:endCxn id="2064" idx="1"/>
          </p:cNvCxnSpPr>
          <p:nvPr/>
        </p:nvCxnSpPr>
        <p:spPr bwMode="auto">
          <a:xfrm rot="16200000" flipH="1">
            <a:off x="4120356" y="3904457"/>
            <a:ext cx="1781175" cy="1889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070" name="AutoShape 10"/>
          <p:cNvCxnSpPr>
            <a:cxnSpLocks noChangeShapeType="1"/>
            <a:stCxn id="2057" idx="2"/>
            <a:endCxn id="2066" idx="1"/>
          </p:cNvCxnSpPr>
          <p:nvPr/>
        </p:nvCxnSpPr>
        <p:spPr bwMode="auto">
          <a:xfrm rot="16200000" flipH="1">
            <a:off x="3688556" y="4336257"/>
            <a:ext cx="2644775" cy="1889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071" name="Oval 16"/>
          <p:cNvSpPr>
            <a:spLocks noChangeArrowheads="1"/>
          </p:cNvSpPr>
          <p:nvPr/>
        </p:nvSpPr>
        <p:spPr bwMode="auto">
          <a:xfrm>
            <a:off x="4016375" y="2222500"/>
            <a:ext cx="2809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1200">
                <a:ea typeface="微软雅黑" pitchFamily="34" charset="-122"/>
              </a:rPr>
              <a:t>2</a:t>
            </a:r>
          </a:p>
        </p:txBody>
      </p:sp>
      <p:sp>
        <p:nvSpPr>
          <p:cNvPr id="2072" name="TextBox 82"/>
          <p:cNvSpPr txBox="1">
            <a:spLocks noChangeArrowheads="1"/>
          </p:cNvSpPr>
          <p:nvPr/>
        </p:nvSpPr>
        <p:spPr bwMode="auto">
          <a:xfrm>
            <a:off x="344488" y="3141663"/>
            <a:ext cx="9207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1400">
                <a:latin typeface="+mn-lt"/>
                <a:ea typeface="微软雅黑" pitchFamily="34" charset="-122"/>
              </a:rPr>
              <a:t>风险识别</a:t>
            </a:r>
            <a:endParaRPr lang="en-US" altLang="zh-CN" sz="1400">
              <a:latin typeface="+mn-lt"/>
              <a:ea typeface="微软雅黑" pitchFamily="34" charset="-122"/>
            </a:endParaRPr>
          </a:p>
          <a:p>
            <a:pPr algn="ctr">
              <a:defRPr/>
            </a:pPr>
            <a:r>
              <a:rPr lang="en-US" altLang="zh-CN" sz="1400">
                <a:latin typeface="+mn-lt"/>
                <a:ea typeface="微软雅黑" pitchFamily="34" charset="-122"/>
              </a:rPr>
              <a:t>Y/N</a:t>
            </a:r>
            <a:endParaRPr lang="zh-CN" altLang="en-US" sz="1400">
              <a:latin typeface="+mn-lt"/>
              <a:ea typeface="微软雅黑" pitchFamily="34" charset="-122"/>
            </a:endParaRPr>
          </a:p>
        </p:txBody>
      </p:sp>
      <p:sp>
        <p:nvSpPr>
          <p:cNvPr id="2073" name="TextBox 83"/>
          <p:cNvSpPr txBox="1">
            <a:spLocks noChangeArrowheads="1"/>
          </p:cNvSpPr>
          <p:nvPr/>
        </p:nvSpPr>
        <p:spPr bwMode="auto">
          <a:xfrm>
            <a:off x="576263" y="2133600"/>
            <a:ext cx="344487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400">
                <a:latin typeface="+mn-lt"/>
                <a:ea typeface="微软雅黑" pitchFamily="34" charset="-122"/>
              </a:rPr>
              <a:t>Y</a:t>
            </a:r>
            <a:endParaRPr lang="zh-CN" altLang="en-US" sz="1400">
              <a:latin typeface="+mn-lt"/>
              <a:ea typeface="微软雅黑" pitchFamily="34" charset="-122"/>
            </a:endParaRPr>
          </a:p>
        </p:txBody>
      </p:sp>
      <p:sp>
        <p:nvSpPr>
          <p:cNvPr id="2074" name="TextBox 84"/>
          <p:cNvSpPr txBox="1">
            <a:spLocks noChangeArrowheads="1"/>
          </p:cNvSpPr>
          <p:nvPr/>
        </p:nvSpPr>
        <p:spPr bwMode="auto">
          <a:xfrm>
            <a:off x="2376488" y="3141663"/>
            <a:ext cx="9207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1400">
                <a:latin typeface="+mn-lt"/>
                <a:ea typeface="微软雅黑" pitchFamily="34" charset="-122"/>
              </a:rPr>
              <a:t>风险识别</a:t>
            </a:r>
            <a:endParaRPr lang="en-US" altLang="zh-CN" sz="1400">
              <a:latin typeface="+mn-lt"/>
              <a:ea typeface="微软雅黑" pitchFamily="34" charset="-122"/>
            </a:endParaRPr>
          </a:p>
          <a:p>
            <a:pPr algn="ctr">
              <a:defRPr/>
            </a:pPr>
            <a:r>
              <a:rPr lang="en-US" altLang="zh-CN" sz="1400">
                <a:latin typeface="+mn-lt"/>
                <a:ea typeface="微软雅黑" pitchFamily="34" charset="-122"/>
              </a:rPr>
              <a:t>Y/N</a:t>
            </a:r>
            <a:endParaRPr lang="zh-CN" altLang="en-US" sz="1400">
              <a:latin typeface="+mn-lt"/>
              <a:ea typeface="微软雅黑" pitchFamily="34" charset="-122"/>
            </a:endParaRPr>
          </a:p>
        </p:txBody>
      </p:sp>
      <p:sp>
        <p:nvSpPr>
          <p:cNvPr id="2075" name="TextBox 85"/>
          <p:cNvSpPr txBox="1">
            <a:spLocks noChangeArrowheads="1"/>
          </p:cNvSpPr>
          <p:nvPr/>
        </p:nvSpPr>
        <p:spPr bwMode="auto">
          <a:xfrm>
            <a:off x="2608263" y="2133600"/>
            <a:ext cx="344487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400">
                <a:latin typeface="+mn-lt"/>
                <a:ea typeface="微软雅黑" pitchFamily="34" charset="-122"/>
              </a:rPr>
              <a:t>N</a:t>
            </a:r>
            <a:endParaRPr lang="zh-CN" altLang="en-US" sz="1400">
              <a:latin typeface="+mn-lt"/>
              <a:ea typeface="微软雅黑" pitchFamily="34" charset="-122"/>
            </a:endParaRPr>
          </a:p>
        </p:txBody>
      </p:sp>
      <p:sp>
        <p:nvSpPr>
          <p:cNvPr id="2076" name="TextBox 86"/>
          <p:cNvSpPr txBox="1">
            <a:spLocks noChangeArrowheads="1"/>
          </p:cNvSpPr>
          <p:nvPr/>
        </p:nvSpPr>
        <p:spPr bwMode="auto">
          <a:xfrm>
            <a:off x="6337300" y="3121025"/>
            <a:ext cx="920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1400">
                <a:latin typeface="+mn-lt"/>
                <a:ea typeface="微软雅黑" pitchFamily="34" charset="-122"/>
              </a:rPr>
              <a:t>风险识别</a:t>
            </a:r>
            <a:endParaRPr lang="en-US" altLang="zh-CN" sz="1400">
              <a:latin typeface="+mn-lt"/>
              <a:ea typeface="微软雅黑" pitchFamily="34" charset="-122"/>
            </a:endParaRPr>
          </a:p>
          <a:p>
            <a:pPr algn="ctr">
              <a:defRPr/>
            </a:pPr>
            <a:r>
              <a:rPr lang="en-US" altLang="zh-CN" sz="1400">
                <a:latin typeface="+mn-lt"/>
                <a:ea typeface="微软雅黑" pitchFamily="34" charset="-122"/>
              </a:rPr>
              <a:t>Y/N</a:t>
            </a:r>
            <a:endParaRPr lang="zh-CN" altLang="en-US" sz="1400">
              <a:latin typeface="+mn-lt"/>
              <a:ea typeface="微软雅黑" pitchFamily="34" charset="-122"/>
            </a:endParaRPr>
          </a:p>
        </p:txBody>
      </p:sp>
      <p:sp>
        <p:nvSpPr>
          <p:cNvPr id="2077" name="TextBox 87"/>
          <p:cNvSpPr txBox="1">
            <a:spLocks noChangeArrowheads="1"/>
          </p:cNvSpPr>
          <p:nvPr/>
        </p:nvSpPr>
        <p:spPr bwMode="auto">
          <a:xfrm>
            <a:off x="6569075" y="2112963"/>
            <a:ext cx="344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400">
                <a:latin typeface="+mn-lt"/>
                <a:ea typeface="微软雅黑" pitchFamily="34" charset="-122"/>
              </a:rPr>
              <a:t>N</a:t>
            </a:r>
            <a:endParaRPr lang="zh-CN" altLang="en-US" sz="1400">
              <a:latin typeface="+mn-lt"/>
              <a:ea typeface="微软雅黑" pitchFamily="34" charset="-122"/>
            </a:endParaRPr>
          </a:p>
        </p:txBody>
      </p:sp>
      <p:sp>
        <p:nvSpPr>
          <p:cNvPr id="2078" name="TextBox 88"/>
          <p:cNvSpPr txBox="1">
            <a:spLocks noChangeArrowheads="1"/>
          </p:cNvSpPr>
          <p:nvPr/>
        </p:nvSpPr>
        <p:spPr bwMode="auto">
          <a:xfrm>
            <a:off x="4016375" y="3141663"/>
            <a:ext cx="9207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1400">
                <a:latin typeface="+mn-lt"/>
                <a:ea typeface="微软雅黑" pitchFamily="34" charset="-122"/>
              </a:rPr>
              <a:t>风险识别</a:t>
            </a:r>
            <a:endParaRPr lang="en-US" altLang="zh-CN" sz="1400">
              <a:latin typeface="+mn-lt"/>
              <a:ea typeface="微软雅黑" pitchFamily="34" charset="-122"/>
            </a:endParaRPr>
          </a:p>
          <a:p>
            <a:pPr algn="ctr">
              <a:defRPr/>
            </a:pPr>
            <a:r>
              <a:rPr lang="en-US" altLang="zh-CN" sz="1400">
                <a:latin typeface="+mn-lt"/>
                <a:ea typeface="微软雅黑" pitchFamily="34" charset="-122"/>
              </a:rPr>
              <a:t>Y/N</a:t>
            </a:r>
            <a:endParaRPr lang="zh-CN" altLang="en-US" sz="1400">
              <a:latin typeface="+mn-lt"/>
              <a:ea typeface="微软雅黑" pitchFamily="34" charset="-122"/>
            </a:endParaRPr>
          </a:p>
        </p:txBody>
      </p:sp>
      <p:sp>
        <p:nvSpPr>
          <p:cNvPr id="2079" name="TextBox 89"/>
          <p:cNvSpPr txBox="1">
            <a:spLocks noChangeArrowheads="1"/>
          </p:cNvSpPr>
          <p:nvPr/>
        </p:nvSpPr>
        <p:spPr bwMode="auto">
          <a:xfrm>
            <a:off x="4464050" y="2133600"/>
            <a:ext cx="344488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400">
                <a:latin typeface="+mn-lt"/>
                <a:ea typeface="微软雅黑" pitchFamily="34" charset="-122"/>
              </a:rPr>
              <a:t>Y</a:t>
            </a:r>
            <a:endParaRPr lang="zh-CN" altLang="en-US" sz="1400">
              <a:latin typeface="+mn-lt"/>
              <a:ea typeface="微软雅黑" pitchFamily="34" charset="-122"/>
            </a:endParaRPr>
          </a:p>
        </p:txBody>
      </p:sp>
      <p:sp>
        <p:nvSpPr>
          <p:cNvPr id="2080" name="标题 1"/>
          <p:cNvSpPr>
            <a:spLocks noGrp="1"/>
          </p:cNvSpPr>
          <p:nvPr>
            <p:ph type="title"/>
          </p:nvPr>
        </p:nvSpPr>
        <p:spPr>
          <a:xfrm>
            <a:off x="273050" y="428625"/>
            <a:ext cx="8705850" cy="552450"/>
          </a:xfrm>
        </p:spPr>
        <p:txBody>
          <a:bodyPr/>
          <a:lstStyle/>
          <a:p>
            <a:r>
              <a:rPr lang="zh-CN" altLang="en-US" smtClean="0"/>
              <a:t>基于关键人才管理的风险识别、评估和策略示例</a:t>
            </a:r>
          </a:p>
        </p:txBody>
      </p:sp>
      <p:sp>
        <p:nvSpPr>
          <p:cNvPr id="2081" name="TextBox 92"/>
          <p:cNvSpPr txBox="1">
            <a:spLocks noChangeArrowheads="1"/>
          </p:cNvSpPr>
          <p:nvPr/>
        </p:nvSpPr>
        <p:spPr bwMode="auto">
          <a:xfrm>
            <a:off x="704850" y="6237288"/>
            <a:ext cx="33115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400">
                <a:latin typeface="+mn-lt"/>
                <a:ea typeface="微软雅黑" pitchFamily="34" charset="-122"/>
              </a:rPr>
              <a:t>根据相关数据信息直接识别和评估风险</a:t>
            </a:r>
          </a:p>
        </p:txBody>
      </p:sp>
      <p:sp>
        <p:nvSpPr>
          <p:cNvPr id="2082" name="TextBox 97"/>
          <p:cNvSpPr txBox="1">
            <a:spLocks noChangeArrowheads="1"/>
          </p:cNvSpPr>
          <p:nvPr/>
        </p:nvSpPr>
        <p:spPr bwMode="auto">
          <a:xfrm>
            <a:off x="4665663" y="1484313"/>
            <a:ext cx="1568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1400">
                <a:latin typeface="+mn-lt"/>
                <a:ea typeface="微软雅黑" pitchFamily="34" charset="-122"/>
              </a:rPr>
              <a:t>风险识别</a:t>
            </a:r>
            <a:endParaRPr lang="en-US" altLang="zh-CN" sz="1400">
              <a:latin typeface="+mn-lt"/>
              <a:ea typeface="微软雅黑" pitchFamily="34" charset="-122"/>
            </a:endParaRPr>
          </a:p>
          <a:p>
            <a:pPr algn="ctr">
              <a:defRPr/>
            </a:pPr>
            <a:r>
              <a:rPr lang="en-US" altLang="zh-CN" sz="1400">
                <a:latin typeface="+mn-lt"/>
                <a:ea typeface="微软雅黑" pitchFamily="34" charset="-122"/>
              </a:rPr>
              <a:t>Y/N</a:t>
            </a:r>
            <a:endParaRPr lang="zh-CN" altLang="en-US" sz="1400">
              <a:latin typeface="+mn-lt"/>
              <a:ea typeface="微软雅黑" pitchFamily="34" charset="-122"/>
            </a:endParaRPr>
          </a:p>
        </p:txBody>
      </p:sp>
      <p:sp>
        <p:nvSpPr>
          <p:cNvPr id="2083" name="右箭头 98"/>
          <p:cNvSpPr>
            <a:spLocks noChangeArrowheads="1"/>
          </p:cNvSpPr>
          <p:nvPr/>
        </p:nvSpPr>
        <p:spPr bwMode="auto">
          <a:xfrm>
            <a:off x="5889625" y="1628775"/>
            <a:ext cx="719138" cy="287338"/>
          </a:xfrm>
          <a:prstGeom prst="rightArrow">
            <a:avLst>
              <a:gd name="adj1" fmla="val 50000"/>
              <a:gd name="adj2" fmla="val 5005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latin typeface="+mn-lt"/>
              <a:ea typeface="微软雅黑" pitchFamily="34" charset="-122"/>
            </a:endParaRPr>
          </a:p>
        </p:txBody>
      </p:sp>
      <p:sp>
        <p:nvSpPr>
          <p:cNvPr id="2084" name="TextBox 99"/>
          <p:cNvSpPr txBox="1">
            <a:spLocks noChangeArrowheads="1"/>
          </p:cNvSpPr>
          <p:nvPr/>
        </p:nvSpPr>
        <p:spPr bwMode="auto">
          <a:xfrm>
            <a:off x="6608763" y="1085850"/>
            <a:ext cx="3152775" cy="830263"/>
          </a:xfrm>
          <a:prstGeom prst="rect">
            <a:avLst/>
          </a:prstGeom>
          <a:solidFill>
            <a:srgbClr val="EAEAE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zh-CN" altLang="en-US" sz="1200" dirty="0">
                <a:latin typeface="+mn-lt"/>
                <a:ea typeface="微软雅黑" pitchFamily="34" charset="-122"/>
              </a:rPr>
              <a:t>目前关键岗位人员继任计划达成率较低，关键岗位人员年龄结构逐年上升且明显高于行业水平，组织对关键岗位目前任职人员依赖度高，有较大的人员离职风险。</a:t>
            </a:r>
            <a:endParaRPr lang="en-US" altLang="zh-CN" sz="1200" dirty="0">
              <a:latin typeface="+mn-lt"/>
              <a:ea typeface="微软雅黑" pitchFamily="34" charset="-122"/>
            </a:endParaRPr>
          </a:p>
        </p:txBody>
      </p:sp>
      <p:sp>
        <p:nvSpPr>
          <p:cNvPr id="2085" name="线形标注 1(带强调线) 101"/>
          <p:cNvSpPr>
            <a:spLocks/>
          </p:cNvSpPr>
          <p:nvPr/>
        </p:nvSpPr>
        <p:spPr bwMode="auto">
          <a:xfrm>
            <a:off x="7040563" y="3860800"/>
            <a:ext cx="2160587" cy="1081088"/>
          </a:xfrm>
          <a:prstGeom prst="accentCallout1">
            <a:avLst>
              <a:gd name="adj1" fmla="val 18750"/>
              <a:gd name="adj2" fmla="val -8333"/>
              <a:gd name="adj3" fmla="val 7278"/>
              <a:gd name="adj4" fmla="val -39875"/>
            </a:avLst>
          </a:prstGeom>
          <a:solidFill>
            <a:srgbClr val="EAEAE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zh-CN" altLang="en-US" sz="1200">
                <a:latin typeface="+mn-lt"/>
                <a:ea typeface="微软雅黑" pitchFamily="34" charset="-122"/>
              </a:rPr>
              <a:t>该项指标风险识别和评估：</a:t>
            </a:r>
            <a:endParaRPr lang="en-US" altLang="zh-CN" sz="1200">
              <a:latin typeface="+mn-lt"/>
              <a:ea typeface="微软雅黑" pitchFamily="34" charset="-122"/>
            </a:endParaRPr>
          </a:p>
          <a:p>
            <a:pPr>
              <a:defRPr/>
            </a:pPr>
            <a:r>
              <a:rPr lang="zh-CN" altLang="en-US" sz="1200">
                <a:latin typeface="+mn-lt"/>
                <a:ea typeface="微软雅黑" pitchFamily="34" charset="-122"/>
              </a:rPr>
              <a:t>目前公司</a:t>
            </a:r>
            <a:r>
              <a:rPr lang="en-US" altLang="zh-CN" sz="1200">
                <a:latin typeface="+mn-lt"/>
                <a:ea typeface="微软雅黑" pitchFamily="34" charset="-122"/>
              </a:rPr>
              <a:t>60</a:t>
            </a:r>
            <a:r>
              <a:rPr lang="zh-CN" altLang="en-US" sz="1200">
                <a:latin typeface="+mn-lt"/>
                <a:ea typeface="微软雅黑" pitchFamily="34" charset="-122"/>
              </a:rPr>
              <a:t>个关键岗位中，只有</a:t>
            </a:r>
            <a:r>
              <a:rPr lang="en-US" altLang="zh-CN" sz="1200">
                <a:latin typeface="+mn-lt"/>
                <a:ea typeface="微软雅黑" pitchFamily="34" charset="-122"/>
              </a:rPr>
              <a:t>24</a:t>
            </a:r>
            <a:r>
              <a:rPr lang="zh-CN" altLang="en-US" sz="1200">
                <a:latin typeface="+mn-lt"/>
                <a:ea typeface="微软雅黑" pitchFamily="34" charset="-122"/>
              </a:rPr>
              <a:t>个岗位（</a:t>
            </a:r>
            <a:r>
              <a:rPr lang="en-US" altLang="zh-CN" sz="1200">
                <a:latin typeface="+mn-lt"/>
                <a:ea typeface="微软雅黑" pitchFamily="34" charset="-122"/>
              </a:rPr>
              <a:t>40%</a:t>
            </a:r>
            <a:r>
              <a:rPr lang="zh-CN" altLang="en-US" sz="1200">
                <a:latin typeface="+mn-lt"/>
                <a:ea typeface="微软雅黑" pitchFamily="34" charset="-122"/>
              </a:rPr>
              <a:t>）有继任者计划，且继任者数量均为</a:t>
            </a:r>
            <a:r>
              <a:rPr lang="en-US" altLang="zh-CN" sz="1200">
                <a:latin typeface="+mn-lt"/>
                <a:ea typeface="微软雅黑" pitchFamily="34" charset="-122"/>
              </a:rPr>
              <a:t>1</a:t>
            </a:r>
            <a:r>
              <a:rPr lang="zh-CN" altLang="en-US" sz="1200">
                <a:latin typeface="+mn-lt"/>
                <a:ea typeface="微软雅黑" pitchFamily="34" charset="-122"/>
              </a:rPr>
              <a:t>名。</a:t>
            </a:r>
          </a:p>
        </p:txBody>
      </p:sp>
      <p:sp>
        <p:nvSpPr>
          <p:cNvPr id="2086" name="矩形 73"/>
          <p:cNvSpPr>
            <a:spLocks noChangeArrowheads="1"/>
          </p:cNvSpPr>
          <p:nvPr/>
        </p:nvSpPr>
        <p:spPr bwMode="auto">
          <a:xfrm rot="546696">
            <a:off x="8434388" y="636588"/>
            <a:ext cx="1143000" cy="400050"/>
          </a:xfrm>
          <a:prstGeom prst="rect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1800" b="1" dirty="0">
                <a:solidFill>
                  <a:schemeClr val="bg1"/>
                </a:solidFill>
              </a:rPr>
              <a:t>sample</a:t>
            </a:r>
            <a:endParaRPr lang="zh-CN" altLang="en-US" sz="1800" b="1" dirty="0">
              <a:solidFill>
                <a:schemeClr val="bg1"/>
              </a:solidFill>
            </a:endParaRPr>
          </a:p>
        </p:txBody>
      </p:sp>
      <p:sp>
        <p:nvSpPr>
          <p:cNvPr id="2087" name="线形标注 1(带强调线) 103"/>
          <p:cNvSpPr>
            <a:spLocks/>
          </p:cNvSpPr>
          <p:nvPr/>
        </p:nvSpPr>
        <p:spPr bwMode="auto">
          <a:xfrm>
            <a:off x="7040563" y="5157788"/>
            <a:ext cx="2160587" cy="1079500"/>
          </a:xfrm>
          <a:prstGeom prst="accentCallout1">
            <a:avLst>
              <a:gd name="adj1" fmla="val 18750"/>
              <a:gd name="adj2" fmla="val -8333"/>
              <a:gd name="adj3" fmla="val -14199"/>
              <a:gd name="adj4" fmla="val -36718"/>
            </a:avLst>
          </a:prstGeom>
          <a:solidFill>
            <a:srgbClr val="EAEAE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zh-CN" altLang="en-US" sz="1200">
                <a:latin typeface="+mn-lt"/>
                <a:ea typeface="微软雅黑" pitchFamily="34" charset="-122"/>
              </a:rPr>
              <a:t>该项指标风险识别和评估：</a:t>
            </a:r>
            <a:endParaRPr lang="en-US" altLang="zh-CN" sz="1200">
              <a:latin typeface="+mn-lt"/>
              <a:ea typeface="微软雅黑" pitchFamily="34" charset="-122"/>
            </a:endParaRPr>
          </a:p>
          <a:p>
            <a:pPr>
              <a:defRPr/>
            </a:pPr>
            <a:r>
              <a:rPr lang="zh-CN" altLang="en-US" sz="1200">
                <a:latin typeface="+mn-lt"/>
                <a:ea typeface="微软雅黑" pitchFamily="34" charset="-122"/>
              </a:rPr>
              <a:t>从继任者工作经验、绩效表现、领导力测评结果综合来看，只有</a:t>
            </a:r>
            <a:r>
              <a:rPr lang="en-US" altLang="zh-CN" sz="1200">
                <a:latin typeface="+mn-lt"/>
                <a:ea typeface="微软雅黑" pitchFamily="34" charset="-122"/>
              </a:rPr>
              <a:t>5</a:t>
            </a:r>
            <a:r>
              <a:rPr lang="zh-CN" altLang="en-US" sz="1200">
                <a:latin typeface="+mn-lt"/>
                <a:ea typeface="微软雅黑" pitchFamily="34" charset="-122"/>
              </a:rPr>
              <a:t>个岗位继任者能达到岗位任职要求。</a:t>
            </a:r>
          </a:p>
        </p:txBody>
      </p:sp>
      <p:sp>
        <p:nvSpPr>
          <p:cNvPr id="2088" name="下箭头 104"/>
          <p:cNvSpPr>
            <a:spLocks noChangeArrowheads="1"/>
          </p:cNvSpPr>
          <p:nvPr/>
        </p:nvSpPr>
        <p:spPr bwMode="auto">
          <a:xfrm rot="10800000">
            <a:off x="1281113" y="3213100"/>
            <a:ext cx="358775" cy="503238"/>
          </a:xfrm>
          <a:prstGeom prst="downArrow">
            <a:avLst>
              <a:gd name="adj1" fmla="val 50000"/>
              <a:gd name="adj2" fmla="val 50093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latin typeface="+mn-lt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/>
          <p:cNvSpPr txBox="1"/>
          <p:nvPr/>
        </p:nvSpPr>
        <p:spPr>
          <a:xfrm>
            <a:off x="7473350" y="2276840"/>
            <a:ext cx="21603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如何监控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：待风险管理体系平稳运行后，可将指标体系与绩效考核结合，加强风险管理活动的有效性</a:t>
            </a:r>
            <a:endParaRPr lang="zh-CN" altLang="en-US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4488" y="428625"/>
            <a:ext cx="9361172" cy="762000"/>
          </a:xfrm>
        </p:spPr>
        <p:txBody>
          <a:bodyPr/>
          <a:lstStyle/>
          <a:p>
            <a:r>
              <a:rPr lang="zh-CN" altLang="en-US" dirty="0" smtClean="0"/>
              <a:t>系统性规划，并最终以制度形式进行固化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32400" y="2708900"/>
            <a:ext cx="19442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谁来做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：依托集团全面风险管理的体系，构建人力资源风险的“三道防线”组织架构</a:t>
            </a:r>
            <a:endParaRPr lang="zh-CN" altLang="en-US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64710" y="3717040"/>
            <a:ext cx="18722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怎么做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：确定风险管理流程中各责任主体的工作内容以及关键控制节点</a:t>
            </a:r>
            <a:endParaRPr lang="zh-CN" altLang="en-US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97020" y="4581160"/>
            <a:ext cx="2160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如何保障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：建立风险管理的例会制度及报告制度，确保风险管理活动的落地实施</a:t>
            </a:r>
            <a:endParaRPr lang="zh-CN" altLang="en-US" sz="1600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632400" y="1772770"/>
            <a:ext cx="2947987" cy="839788"/>
            <a:chOff x="249" y="1207"/>
            <a:chExt cx="1857" cy="529"/>
          </a:xfrm>
        </p:grpSpPr>
        <p:sp>
          <p:nvSpPr>
            <p:cNvPr id="27" name="Freeform 4"/>
            <p:cNvSpPr>
              <a:spLocks/>
            </p:cNvSpPr>
            <p:nvPr/>
          </p:nvSpPr>
          <p:spPr bwMode="auto">
            <a:xfrm>
              <a:off x="1395" y="1440"/>
              <a:ext cx="711" cy="296"/>
            </a:xfrm>
            <a:custGeom>
              <a:avLst/>
              <a:gdLst>
                <a:gd name="T0" fmla="*/ 90 w 1645"/>
                <a:gd name="T1" fmla="*/ 0 h 823"/>
                <a:gd name="T2" fmla="*/ 189 w 1645"/>
                <a:gd name="T3" fmla="*/ 0 h 823"/>
                <a:gd name="T4" fmla="*/ 291 w 1645"/>
                <a:gd name="T5" fmla="*/ 6 h 823"/>
                <a:gd name="T6" fmla="*/ 386 w 1645"/>
                <a:gd name="T7" fmla="*/ 21 h 823"/>
                <a:gd name="T8" fmla="*/ 496 w 1645"/>
                <a:gd name="T9" fmla="*/ 45 h 823"/>
                <a:gd name="T10" fmla="*/ 601 w 1645"/>
                <a:gd name="T11" fmla="*/ 78 h 823"/>
                <a:gd name="T12" fmla="*/ 712 w 1645"/>
                <a:gd name="T13" fmla="*/ 123 h 823"/>
                <a:gd name="T14" fmla="*/ 811 w 1645"/>
                <a:gd name="T15" fmla="*/ 170 h 823"/>
                <a:gd name="T16" fmla="*/ 905 w 1645"/>
                <a:gd name="T17" fmla="*/ 217 h 823"/>
                <a:gd name="T18" fmla="*/ 1001 w 1645"/>
                <a:gd name="T19" fmla="*/ 271 h 823"/>
                <a:gd name="T20" fmla="*/ 1091 w 1645"/>
                <a:gd name="T21" fmla="*/ 331 h 823"/>
                <a:gd name="T22" fmla="*/ 1178 w 1645"/>
                <a:gd name="T23" fmla="*/ 400 h 823"/>
                <a:gd name="T24" fmla="*/ 1249 w 1645"/>
                <a:gd name="T25" fmla="*/ 469 h 823"/>
                <a:gd name="T26" fmla="*/ 1297 w 1645"/>
                <a:gd name="T27" fmla="*/ 533 h 823"/>
                <a:gd name="T28" fmla="*/ 1596 w 1645"/>
                <a:gd name="T29" fmla="*/ 512 h 823"/>
                <a:gd name="T30" fmla="*/ 1494 w 1645"/>
                <a:gd name="T31" fmla="*/ 557 h 823"/>
                <a:gd name="T32" fmla="*/ 1423 w 1645"/>
                <a:gd name="T33" fmla="*/ 593 h 823"/>
                <a:gd name="T34" fmla="*/ 1364 w 1645"/>
                <a:gd name="T35" fmla="*/ 630 h 823"/>
                <a:gd name="T36" fmla="*/ 1307 w 1645"/>
                <a:gd name="T37" fmla="*/ 676 h 823"/>
                <a:gd name="T38" fmla="*/ 1240 w 1645"/>
                <a:gd name="T39" fmla="*/ 736 h 823"/>
                <a:gd name="T40" fmla="*/ 1178 w 1645"/>
                <a:gd name="T41" fmla="*/ 796 h 823"/>
                <a:gd name="T42" fmla="*/ 1124 w 1645"/>
                <a:gd name="T43" fmla="*/ 811 h 823"/>
                <a:gd name="T44" fmla="*/ 1068 w 1645"/>
                <a:gd name="T45" fmla="*/ 783 h 823"/>
                <a:gd name="T46" fmla="*/ 999 w 1645"/>
                <a:gd name="T47" fmla="*/ 755 h 823"/>
                <a:gd name="T48" fmla="*/ 936 w 1645"/>
                <a:gd name="T49" fmla="*/ 735 h 823"/>
                <a:gd name="T50" fmla="*/ 864 w 1645"/>
                <a:gd name="T51" fmla="*/ 715 h 823"/>
                <a:gd name="T52" fmla="*/ 791 w 1645"/>
                <a:gd name="T53" fmla="*/ 696 h 823"/>
                <a:gd name="T54" fmla="*/ 720 w 1645"/>
                <a:gd name="T55" fmla="*/ 681 h 823"/>
                <a:gd name="T56" fmla="*/ 652 w 1645"/>
                <a:gd name="T57" fmla="*/ 666 h 823"/>
                <a:gd name="T58" fmla="*/ 560 w 1645"/>
                <a:gd name="T59" fmla="*/ 652 h 823"/>
                <a:gd name="T60" fmla="*/ 896 w 1645"/>
                <a:gd name="T61" fmla="*/ 542 h 823"/>
                <a:gd name="T62" fmla="*/ 817 w 1645"/>
                <a:gd name="T63" fmla="*/ 439 h 823"/>
                <a:gd name="T64" fmla="*/ 757 w 1645"/>
                <a:gd name="T65" fmla="*/ 379 h 823"/>
                <a:gd name="T66" fmla="*/ 670 w 1645"/>
                <a:gd name="T67" fmla="*/ 298 h 823"/>
                <a:gd name="T68" fmla="*/ 595 w 1645"/>
                <a:gd name="T69" fmla="*/ 235 h 823"/>
                <a:gd name="T70" fmla="*/ 535 w 1645"/>
                <a:gd name="T71" fmla="*/ 188 h 823"/>
                <a:gd name="T72" fmla="*/ 460 w 1645"/>
                <a:gd name="T73" fmla="*/ 141 h 823"/>
                <a:gd name="T74" fmla="*/ 383 w 1645"/>
                <a:gd name="T75" fmla="*/ 102 h 823"/>
                <a:gd name="T76" fmla="*/ 291 w 1645"/>
                <a:gd name="T77" fmla="*/ 69 h 823"/>
                <a:gd name="T78" fmla="*/ 192 w 1645"/>
                <a:gd name="T79" fmla="*/ 45 h 823"/>
                <a:gd name="T80" fmla="*/ 87 w 1645"/>
                <a:gd name="T81" fmla="*/ 24 h 82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645"/>
                <a:gd name="T124" fmla="*/ 0 h 823"/>
                <a:gd name="T125" fmla="*/ 1645 w 1645"/>
                <a:gd name="T126" fmla="*/ 823 h 82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645" h="823">
                  <a:moveTo>
                    <a:pt x="0" y="6"/>
                  </a:moveTo>
                  <a:lnTo>
                    <a:pt x="90" y="0"/>
                  </a:lnTo>
                  <a:lnTo>
                    <a:pt x="135" y="0"/>
                  </a:lnTo>
                  <a:lnTo>
                    <a:pt x="189" y="0"/>
                  </a:lnTo>
                  <a:lnTo>
                    <a:pt x="240" y="3"/>
                  </a:lnTo>
                  <a:lnTo>
                    <a:pt x="291" y="6"/>
                  </a:lnTo>
                  <a:lnTo>
                    <a:pt x="341" y="12"/>
                  </a:lnTo>
                  <a:lnTo>
                    <a:pt x="386" y="21"/>
                  </a:lnTo>
                  <a:lnTo>
                    <a:pt x="436" y="30"/>
                  </a:lnTo>
                  <a:lnTo>
                    <a:pt x="496" y="45"/>
                  </a:lnTo>
                  <a:lnTo>
                    <a:pt x="550" y="63"/>
                  </a:lnTo>
                  <a:lnTo>
                    <a:pt x="601" y="78"/>
                  </a:lnTo>
                  <a:lnTo>
                    <a:pt x="658" y="99"/>
                  </a:lnTo>
                  <a:lnTo>
                    <a:pt x="712" y="123"/>
                  </a:lnTo>
                  <a:lnTo>
                    <a:pt x="766" y="147"/>
                  </a:lnTo>
                  <a:lnTo>
                    <a:pt x="811" y="170"/>
                  </a:lnTo>
                  <a:lnTo>
                    <a:pt x="862" y="194"/>
                  </a:lnTo>
                  <a:lnTo>
                    <a:pt x="905" y="217"/>
                  </a:lnTo>
                  <a:lnTo>
                    <a:pt x="953" y="244"/>
                  </a:lnTo>
                  <a:lnTo>
                    <a:pt x="1001" y="271"/>
                  </a:lnTo>
                  <a:lnTo>
                    <a:pt x="1049" y="304"/>
                  </a:lnTo>
                  <a:lnTo>
                    <a:pt x="1091" y="331"/>
                  </a:lnTo>
                  <a:lnTo>
                    <a:pt x="1136" y="367"/>
                  </a:lnTo>
                  <a:lnTo>
                    <a:pt x="1178" y="400"/>
                  </a:lnTo>
                  <a:lnTo>
                    <a:pt x="1217" y="433"/>
                  </a:lnTo>
                  <a:lnTo>
                    <a:pt x="1249" y="469"/>
                  </a:lnTo>
                  <a:lnTo>
                    <a:pt x="1276" y="500"/>
                  </a:lnTo>
                  <a:lnTo>
                    <a:pt x="1297" y="533"/>
                  </a:lnTo>
                  <a:lnTo>
                    <a:pt x="1645" y="489"/>
                  </a:lnTo>
                  <a:lnTo>
                    <a:pt x="1596" y="512"/>
                  </a:lnTo>
                  <a:lnTo>
                    <a:pt x="1539" y="536"/>
                  </a:lnTo>
                  <a:lnTo>
                    <a:pt x="1494" y="557"/>
                  </a:lnTo>
                  <a:lnTo>
                    <a:pt x="1460" y="573"/>
                  </a:lnTo>
                  <a:lnTo>
                    <a:pt x="1423" y="593"/>
                  </a:lnTo>
                  <a:lnTo>
                    <a:pt x="1393" y="611"/>
                  </a:lnTo>
                  <a:lnTo>
                    <a:pt x="1364" y="630"/>
                  </a:lnTo>
                  <a:lnTo>
                    <a:pt x="1335" y="653"/>
                  </a:lnTo>
                  <a:lnTo>
                    <a:pt x="1307" y="676"/>
                  </a:lnTo>
                  <a:lnTo>
                    <a:pt x="1273" y="705"/>
                  </a:lnTo>
                  <a:lnTo>
                    <a:pt x="1240" y="736"/>
                  </a:lnTo>
                  <a:lnTo>
                    <a:pt x="1211" y="762"/>
                  </a:lnTo>
                  <a:lnTo>
                    <a:pt x="1178" y="796"/>
                  </a:lnTo>
                  <a:lnTo>
                    <a:pt x="1151" y="823"/>
                  </a:lnTo>
                  <a:lnTo>
                    <a:pt x="1124" y="811"/>
                  </a:lnTo>
                  <a:lnTo>
                    <a:pt x="1097" y="796"/>
                  </a:lnTo>
                  <a:lnTo>
                    <a:pt x="1068" y="783"/>
                  </a:lnTo>
                  <a:lnTo>
                    <a:pt x="1034" y="769"/>
                  </a:lnTo>
                  <a:lnTo>
                    <a:pt x="999" y="755"/>
                  </a:lnTo>
                  <a:lnTo>
                    <a:pt x="967" y="744"/>
                  </a:lnTo>
                  <a:lnTo>
                    <a:pt x="936" y="735"/>
                  </a:lnTo>
                  <a:lnTo>
                    <a:pt x="901" y="724"/>
                  </a:lnTo>
                  <a:lnTo>
                    <a:pt x="864" y="715"/>
                  </a:lnTo>
                  <a:lnTo>
                    <a:pt x="826" y="705"/>
                  </a:lnTo>
                  <a:lnTo>
                    <a:pt x="791" y="696"/>
                  </a:lnTo>
                  <a:lnTo>
                    <a:pt x="757" y="687"/>
                  </a:lnTo>
                  <a:lnTo>
                    <a:pt x="720" y="681"/>
                  </a:lnTo>
                  <a:lnTo>
                    <a:pt x="685" y="673"/>
                  </a:lnTo>
                  <a:lnTo>
                    <a:pt x="652" y="666"/>
                  </a:lnTo>
                  <a:lnTo>
                    <a:pt x="613" y="658"/>
                  </a:lnTo>
                  <a:lnTo>
                    <a:pt x="560" y="652"/>
                  </a:lnTo>
                  <a:lnTo>
                    <a:pt x="920" y="590"/>
                  </a:lnTo>
                  <a:lnTo>
                    <a:pt x="896" y="542"/>
                  </a:lnTo>
                  <a:lnTo>
                    <a:pt x="868" y="506"/>
                  </a:lnTo>
                  <a:lnTo>
                    <a:pt x="817" y="439"/>
                  </a:lnTo>
                  <a:lnTo>
                    <a:pt x="787" y="409"/>
                  </a:lnTo>
                  <a:lnTo>
                    <a:pt x="757" y="379"/>
                  </a:lnTo>
                  <a:lnTo>
                    <a:pt x="703" y="328"/>
                  </a:lnTo>
                  <a:lnTo>
                    <a:pt x="670" y="298"/>
                  </a:lnTo>
                  <a:lnTo>
                    <a:pt x="631" y="262"/>
                  </a:lnTo>
                  <a:lnTo>
                    <a:pt x="595" y="235"/>
                  </a:lnTo>
                  <a:lnTo>
                    <a:pt x="565" y="211"/>
                  </a:lnTo>
                  <a:lnTo>
                    <a:pt x="535" y="188"/>
                  </a:lnTo>
                  <a:lnTo>
                    <a:pt x="499" y="164"/>
                  </a:lnTo>
                  <a:lnTo>
                    <a:pt x="460" y="141"/>
                  </a:lnTo>
                  <a:lnTo>
                    <a:pt x="421" y="123"/>
                  </a:lnTo>
                  <a:lnTo>
                    <a:pt x="383" y="102"/>
                  </a:lnTo>
                  <a:lnTo>
                    <a:pt x="335" y="84"/>
                  </a:lnTo>
                  <a:lnTo>
                    <a:pt x="291" y="69"/>
                  </a:lnTo>
                  <a:lnTo>
                    <a:pt x="240" y="57"/>
                  </a:lnTo>
                  <a:lnTo>
                    <a:pt x="192" y="45"/>
                  </a:lnTo>
                  <a:lnTo>
                    <a:pt x="141" y="33"/>
                  </a:lnTo>
                  <a:lnTo>
                    <a:pt x="87" y="24"/>
                  </a:lnTo>
                  <a:lnTo>
                    <a:pt x="0" y="6"/>
                  </a:lnTo>
                  <a:close/>
                </a:path>
              </a:pathLst>
            </a:custGeom>
            <a:gradFill rotWithShape="1">
              <a:gsLst>
                <a:gs pos="0">
                  <a:srgbClr val="969696"/>
                </a:gs>
                <a:gs pos="100000">
                  <a:srgbClr val="C7C7C7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Rectangle 6"/>
            <p:cNvSpPr>
              <a:spLocks noChangeArrowheads="1"/>
            </p:cNvSpPr>
            <p:nvPr/>
          </p:nvSpPr>
          <p:spPr bwMode="gray">
            <a:xfrm>
              <a:off x="249" y="1207"/>
              <a:ext cx="1134" cy="454"/>
            </a:xfrm>
            <a:prstGeom prst="rect">
              <a:avLst/>
            </a:prstGeom>
            <a:solidFill>
              <a:srgbClr val="6399AB"/>
            </a:solidFill>
            <a:ln w="25400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45720" tIns="44450" rIns="45720" bIns="44450" anchor="ctr" anchorCtr="1"/>
            <a:lstStyle/>
            <a:p>
              <a:pPr>
                <a:defRPr/>
              </a:pPr>
              <a:r>
                <a:rPr lang="zh-CN" altLang="en-US" sz="18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管理主体</a:t>
              </a:r>
            </a:p>
          </p:txBody>
        </p:sp>
      </p:grpSp>
      <p:sp>
        <p:nvSpPr>
          <p:cNvPr id="20" name="Freeform 7"/>
          <p:cNvSpPr>
            <a:spLocks/>
          </p:cNvSpPr>
          <p:nvPr/>
        </p:nvSpPr>
        <p:spPr bwMode="auto">
          <a:xfrm>
            <a:off x="4686875" y="3085633"/>
            <a:ext cx="1128712" cy="469900"/>
          </a:xfrm>
          <a:custGeom>
            <a:avLst/>
            <a:gdLst>
              <a:gd name="T0" fmla="*/ 90 w 1645"/>
              <a:gd name="T1" fmla="*/ 0 h 823"/>
              <a:gd name="T2" fmla="*/ 189 w 1645"/>
              <a:gd name="T3" fmla="*/ 0 h 823"/>
              <a:gd name="T4" fmla="*/ 291 w 1645"/>
              <a:gd name="T5" fmla="*/ 6 h 823"/>
              <a:gd name="T6" fmla="*/ 386 w 1645"/>
              <a:gd name="T7" fmla="*/ 21 h 823"/>
              <a:gd name="T8" fmla="*/ 496 w 1645"/>
              <a:gd name="T9" fmla="*/ 45 h 823"/>
              <a:gd name="T10" fmla="*/ 601 w 1645"/>
              <a:gd name="T11" fmla="*/ 78 h 823"/>
              <a:gd name="T12" fmla="*/ 712 w 1645"/>
              <a:gd name="T13" fmla="*/ 123 h 823"/>
              <a:gd name="T14" fmla="*/ 811 w 1645"/>
              <a:gd name="T15" fmla="*/ 170 h 823"/>
              <a:gd name="T16" fmla="*/ 905 w 1645"/>
              <a:gd name="T17" fmla="*/ 217 h 823"/>
              <a:gd name="T18" fmla="*/ 1001 w 1645"/>
              <a:gd name="T19" fmla="*/ 271 h 823"/>
              <a:gd name="T20" fmla="*/ 1091 w 1645"/>
              <a:gd name="T21" fmla="*/ 331 h 823"/>
              <a:gd name="T22" fmla="*/ 1178 w 1645"/>
              <a:gd name="T23" fmla="*/ 400 h 823"/>
              <a:gd name="T24" fmla="*/ 1249 w 1645"/>
              <a:gd name="T25" fmla="*/ 469 h 823"/>
              <a:gd name="T26" fmla="*/ 1297 w 1645"/>
              <a:gd name="T27" fmla="*/ 533 h 823"/>
              <a:gd name="T28" fmla="*/ 1596 w 1645"/>
              <a:gd name="T29" fmla="*/ 512 h 823"/>
              <a:gd name="T30" fmla="*/ 1494 w 1645"/>
              <a:gd name="T31" fmla="*/ 557 h 823"/>
              <a:gd name="T32" fmla="*/ 1423 w 1645"/>
              <a:gd name="T33" fmla="*/ 593 h 823"/>
              <a:gd name="T34" fmla="*/ 1364 w 1645"/>
              <a:gd name="T35" fmla="*/ 630 h 823"/>
              <a:gd name="T36" fmla="*/ 1307 w 1645"/>
              <a:gd name="T37" fmla="*/ 676 h 823"/>
              <a:gd name="T38" fmla="*/ 1240 w 1645"/>
              <a:gd name="T39" fmla="*/ 736 h 823"/>
              <a:gd name="T40" fmla="*/ 1178 w 1645"/>
              <a:gd name="T41" fmla="*/ 796 h 823"/>
              <a:gd name="T42" fmla="*/ 1124 w 1645"/>
              <a:gd name="T43" fmla="*/ 811 h 823"/>
              <a:gd name="T44" fmla="*/ 1068 w 1645"/>
              <a:gd name="T45" fmla="*/ 783 h 823"/>
              <a:gd name="T46" fmla="*/ 999 w 1645"/>
              <a:gd name="T47" fmla="*/ 755 h 823"/>
              <a:gd name="T48" fmla="*/ 936 w 1645"/>
              <a:gd name="T49" fmla="*/ 735 h 823"/>
              <a:gd name="T50" fmla="*/ 864 w 1645"/>
              <a:gd name="T51" fmla="*/ 715 h 823"/>
              <a:gd name="T52" fmla="*/ 791 w 1645"/>
              <a:gd name="T53" fmla="*/ 696 h 823"/>
              <a:gd name="T54" fmla="*/ 720 w 1645"/>
              <a:gd name="T55" fmla="*/ 681 h 823"/>
              <a:gd name="T56" fmla="*/ 652 w 1645"/>
              <a:gd name="T57" fmla="*/ 666 h 823"/>
              <a:gd name="T58" fmla="*/ 560 w 1645"/>
              <a:gd name="T59" fmla="*/ 652 h 823"/>
              <a:gd name="T60" fmla="*/ 896 w 1645"/>
              <a:gd name="T61" fmla="*/ 542 h 823"/>
              <a:gd name="T62" fmla="*/ 817 w 1645"/>
              <a:gd name="T63" fmla="*/ 439 h 823"/>
              <a:gd name="T64" fmla="*/ 757 w 1645"/>
              <a:gd name="T65" fmla="*/ 379 h 823"/>
              <a:gd name="T66" fmla="*/ 670 w 1645"/>
              <a:gd name="T67" fmla="*/ 298 h 823"/>
              <a:gd name="T68" fmla="*/ 595 w 1645"/>
              <a:gd name="T69" fmla="*/ 235 h 823"/>
              <a:gd name="T70" fmla="*/ 535 w 1645"/>
              <a:gd name="T71" fmla="*/ 188 h 823"/>
              <a:gd name="T72" fmla="*/ 460 w 1645"/>
              <a:gd name="T73" fmla="*/ 141 h 823"/>
              <a:gd name="T74" fmla="*/ 383 w 1645"/>
              <a:gd name="T75" fmla="*/ 102 h 823"/>
              <a:gd name="T76" fmla="*/ 291 w 1645"/>
              <a:gd name="T77" fmla="*/ 69 h 823"/>
              <a:gd name="T78" fmla="*/ 192 w 1645"/>
              <a:gd name="T79" fmla="*/ 45 h 823"/>
              <a:gd name="T80" fmla="*/ 87 w 1645"/>
              <a:gd name="T81" fmla="*/ 24 h 823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645"/>
              <a:gd name="T124" fmla="*/ 0 h 823"/>
              <a:gd name="T125" fmla="*/ 1645 w 1645"/>
              <a:gd name="T126" fmla="*/ 823 h 823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645" h="823">
                <a:moveTo>
                  <a:pt x="0" y="6"/>
                </a:moveTo>
                <a:lnTo>
                  <a:pt x="90" y="0"/>
                </a:lnTo>
                <a:lnTo>
                  <a:pt x="135" y="0"/>
                </a:lnTo>
                <a:lnTo>
                  <a:pt x="189" y="0"/>
                </a:lnTo>
                <a:lnTo>
                  <a:pt x="240" y="3"/>
                </a:lnTo>
                <a:lnTo>
                  <a:pt x="291" y="6"/>
                </a:lnTo>
                <a:lnTo>
                  <a:pt x="341" y="12"/>
                </a:lnTo>
                <a:lnTo>
                  <a:pt x="386" y="21"/>
                </a:lnTo>
                <a:lnTo>
                  <a:pt x="436" y="30"/>
                </a:lnTo>
                <a:lnTo>
                  <a:pt x="496" y="45"/>
                </a:lnTo>
                <a:lnTo>
                  <a:pt x="550" y="63"/>
                </a:lnTo>
                <a:lnTo>
                  <a:pt x="601" y="78"/>
                </a:lnTo>
                <a:lnTo>
                  <a:pt x="658" y="99"/>
                </a:lnTo>
                <a:lnTo>
                  <a:pt x="712" y="123"/>
                </a:lnTo>
                <a:lnTo>
                  <a:pt x="766" y="147"/>
                </a:lnTo>
                <a:lnTo>
                  <a:pt x="811" y="170"/>
                </a:lnTo>
                <a:lnTo>
                  <a:pt x="862" y="194"/>
                </a:lnTo>
                <a:lnTo>
                  <a:pt x="905" y="217"/>
                </a:lnTo>
                <a:lnTo>
                  <a:pt x="953" y="244"/>
                </a:lnTo>
                <a:lnTo>
                  <a:pt x="1001" y="271"/>
                </a:lnTo>
                <a:lnTo>
                  <a:pt x="1049" y="304"/>
                </a:lnTo>
                <a:lnTo>
                  <a:pt x="1091" y="331"/>
                </a:lnTo>
                <a:lnTo>
                  <a:pt x="1136" y="367"/>
                </a:lnTo>
                <a:lnTo>
                  <a:pt x="1178" y="400"/>
                </a:lnTo>
                <a:lnTo>
                  <a:pt x="1217" y="433"/>
                </a:lnTo>
                <a:lnTo>
                  <a:pt x="1249" y="469"/>
                </a:lnTo>
                <a:lnTo>
                  <a:pt x="1276" y="500"/>
                </a:lnTo>
                <a:lnTo>
                  <a:pt x="1297" y="533"/>
                </a:lnTo>
                <a:lnTo>
                  <a:pt x="1645" y="489"/>
                </a:lnTo>
                <a:lnTo>
                  <a:pt x="1596" y="512"/>
                </a:lnTo>
                <a:lnTo>
                  <a:pt x="1539" y="536"/>
                </a:lnTo>
                <a:lnTo>
                  <a:pt x="1494" y="557"/>
                </a:lnTo>
                <a:lnTo>
                  <a:pt x="1460" y="573"/>
                </a:lnTo>
                <a:lnTo>
                  <a:pt x="1423" y="593"/>
                </a:lnTo>
                <a:lnTo>
                  <a:pt x="1393" y="611"/>
                </a:lnTo>
                <a:lnTo>
                  <a:pt x="1364" y="630"/>
                </a:lnTo>
                <a:lnTo>
                  <a:pt x="1335" y="653"/>
                </a:lnTo>
                <a:lnTo>
                  <a:pt x="1307" y="676"/>
                </a:lnTo>
                <a:lnTo>
                  <a:pt x="1273" y="705"/>
                </a:lnTo>
                <a:lnTo>
                  <a:pt x="1240" y="736"/>
                </a:lnTo>
                <a:lnTo>
                  <a:pt x="1211" y="762"/>
                </a:lnTo>
                <a:lnTo>
                  <a:pt x="1178" y="796"/>
                </a:lnTo>
                <a:lnTo>
                  <a:pt x="1151" y="823"/>
                </a:lnTo>
                <a:lnTo>
                  <a:pt x="1124" y="811"/>
                </a:lnTo>
                <a:lnTo>
                  <a:pt x="1097" y="796"/>
                </a:lnTo>
                <a:lnTo>
                  <a:pt x="1068" y="783"/>
                </a:lnTo>
                <a:lnTo>
                  <a:pt x="1034" y="769"/>
                </a:lnTo>
                <a:lnTo>
                  <a:pt x="999" y="755"/>
                </a:lnTo>
                <a:lnTo>
                  <a:pt x="967" y="744"/>
                </a:lnTo>
                <a:lnTo>
                  <a:pt x="936" y="735"/>
                </a:lnTo>
                <a:lnTo>
                  <a:pt x="901" y="724"/>
                </a:lnTo>
                <a:lnTo>
                  <a:pt x="864" y="715"/>
                </a:lnTo>
                <a:lnTo>
                  <a:pt x="826" y="705"/>
                </a:lnTo>
                <a:lnTo>
                  <a:pt x="791" y="696"/>
                </a:lnTo>
                <a:lnTo>
                  <a:pt x="757" y="687"/>
                </a:lnTo>
                <a:lnTo>
                  <a:pt x="720" y="681"/>
                </a:lnTo>
                <a:lnTo>
                  <a:pt x="685" y="673"/>
                </a:lnTo>
                <a:lnTo>
                  <a:pt x="652" y="666"/>
                </a:lnTo>
                <a:lnTo>
                  <a:pt x="613" y="658"/>
                </a:lnTo>
                <a:lnTo>
                  <a:pt x="560" y="652"/>
                </a:lnTo>
                <a:lnTo>
                  <a:pt x="920" y="590"/>
                </a:lnTo>
                <a:lnTo>
                  <a:pt x="896" y="542"/>
                </a:lnTo>
                <a:lnTo>
                  <a:pt x="868" y="506"/>
                </a:lnTo>
                <a:lnTo>
                  <a:pt x="817" y="439"/>
                </a:lnTo>
                <a:lnTo>
                  <a:pt x="787" y="409"/>
                </a:lnTo>
                <a:lnTo>
                  <a:pt x="757" y="379"/>
                </a:lnTo>
                <a:lnTo>
                  <a:pt x="703" y="328"/>
                </a:lnTo>
                <a:lnTo>
                  <a:pt x="670" y="298"/>
                </a:lnTo>
                <a:lnTo>
                  <a:pt x="631" y="262"/>
                </a:lnTo>
                <a:lnTo>
                  <a:pt x="595" y="235"/>
                </a:lnTo>
                <a:lnTo>
                  <a:pt x="565" y="211"/>
                </a:lnTo>
                <a:lnTo>
                  <a:pt x="535" y="188"/>
                </a:lnTo>
                <a:lnTo>
                  <a:pt x="499" y="164"/>
                </a:lnTo>
                <a:lnTo>
                  <a:pt x="460" y="141"/>
                </a:lnTo>
                <a:lnTo>
                  <a:pt x="421" y="123"/>
                </a:lnTo>
                <a:lnTo>
                  <a:pt x="383" y="102"/>
                </a:lnTo>
                <a:lnTo>
                  <a:pt x="335" y="84"/>
                </a:lnTo>
                <a:lnTo>
                  <a:pt x="291" y="69"/>
                </a:lnTo>
                <a:lnTo>
                  <a:pt x="240" y="57"/>
                </a:lnTo>
                <a:lnTo>
                  <a:pt x="192" y="45"/>
                </a:lnTo>
                <a:lnTo>
                  <a:pt x="141" y="33"/>
                </a:lnTo>
                <a:lnTo>
                  <a:pt x="87" y="24"/>
                </a:lnTo>
                <a:lnTo>
                  <a:pt x="0" y="6"/>
                </a:lnTo>
                <a:close/>
              </a:path>
            </a:pathLst>
          </a:custGeom>
          <a:gradFill rotWithShape="1">
            <a:gsLst>
              <a:gs pos="0">
                <a:srgbClr val="969696"/>
              </a:gs>
              <a:gs pos="100000">
                <a:srgbClr val="C7C7C7"/>
              </a:gs>
            </a:gsLst>
            <a:lin ang="5400000" scaled="1"/>
          </a:gradFill>
          <a:ln w="9525" cap="flat" cmpd="sng">
            <a:noFill/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gray">
          <a:xfrm>
            <a:off x="2867600" y="2715745"/>
            <a:ext cx="1800225" cy="720725"/>
          </a:xfrm>
          <a:prstGeom prst="rect">
            <a:avLst/>
          </a:prstGeom>
          <a:solidFill>
            <a:srgbClr val="E0AD12"/>
          </a:solidFill>
          <a:ln w="254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45720" tIns="44450" rIns="45720" bIns="44450" anchor="ctr" anchorCtr="1"/>
          <a:lstStyle/>
          <a:p>
            <a:pPr>
              <a:defRPr/>
            </a:pPr>
            <a:r>
              <a:rPr lang="zh-CN" altLang="en-US" sz="1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实施流程</a:t>
            </a:r>
          </a:p>
        </p:txBody>
      </p:sp>
      <p:sp>
        <p:nvSpPr>
          <p:cNvPr id="23" name="Freeform 10"/>
          <p:cNvSpPr>
            <a:spLocks/>
          </p:cNvSpPr>
          <p:nvPr/>
        </p:nvSpPr>
        <p:spPr bwMode="auto">
          <a:xfrm>
            <a:off x="6995100" y="4014320"/>
            <a:ext cx="1128712" cy="469900"/>
          </a:xfrm>
          <a:custGeom>
            <a:avLst/>
            <a:gdLst>
              <a:gd name="T0" fmla="*/ 90 w 1645"/>
              <a:gd name="T1" fmla="*/ 0 h 823"/>
              <a:gd name="T2" fmla="*/ 189 w 1645"/>
              <a:gd name="T3" fmla="*/ 0 h 823"/>
              <a:gd name="T4" fmla="*/ 291 w 1645"/>
              <a:gd name="T5" fmla="*/ 6 h 823"/>
              <a:gd name="T6" fmla="*/ 386 w 1645"/>
              <a:gd name="T7" fmla="*/ 21 h 823"/>
              <a:gd name="T8" fmla="*/ 496 w 1645"/>
              <a:gd name="T9" fmla="*/ 45 h 823"/>
              <a:gd name="T10" fmla="*/ 601 w 1645"/>
              <a:gd name="T11" fmla="*/ 78 h 823"/>
              <a:gd name="T12" fmla="*/ 712 w 1645"/>
              <a:gd name="T13" fmla="*/ 123 h 823"/>
              <a:gd name="T14" fmla="*/ 811 w 1645"/>
              <a:gd name="T15" fmla="*/ 170 h 823"/>
              <a:gd name="T16" fmla="*/ 905 w 1645"/>
              <a:gd name="T17" fmla="*/ 217 h 823"/>
              <a:gd name="T18" fmla="*/ 1001 w 1645"/>
              <a:gd name="T19" fmla="*/ 271 h 823"/>
              <a:gd name="T20" fmla="*/ 1091 w 1645"/>
              <a:gd name="T21" fmla="*/ 331 h 823"/>
              <a:gd name="T22" fmla="*/ 1178 w 1645"/>
              <a:gd name="T23" fmla="*/ 400 h 823"/>
              <a:gd name="T24" fmla="*/ 1249 w 1645"/>
              <a:gd name="T25" fmla="*/ 469 h 823"/>
              <a:gd name="T26" fmla="*/ 1297 w 1645"/>
              <a:gd name="T27" fmla="*/ 533 h 823"/>
              <a:gd name="T28" fmla="*/ 1596 w 1645"/>
              <a:gd name="T29" fmla="*/ 512 h 823"/>
              <a:gd name="T30" fmla="*/ 1494 w 1645"/>
              <a:gd name="T31" fmla="*/ 557 h 823"/>
              <a:gd name="T32" fmla="*/ 1423 w 1645"/>
              <a:gd name="T33" fmla="*/ 593 h 823"/>
              <a:gd name="T34" fmla="*/ 1364 w 1645"/>
              <a:gd name="T35" fmla="*/ 630 h 823"/>
              <a:gd name="T36" fmla="*/ 1307 w 1645"/>
              <a:gd name="T37" fmla="*/ 676 h 823"/>
              <a:gd name="T38" fmla="*/ 1240 w 1645"/>
              <a:gd name="T39" fmla="*/ 736 h 823"/>
              <a:gd name="T40" fmla="*/ 1178 w 1645"/>
              <a:gd name="T41" fmla="*/ 796 h 823"/>
              <a:gd name="T42" fmla="*/ 1124 w 1645"/>
              <a:gd name="T43" fmla="*/ 811 h 823"/>
              <a:gd name="T44" fmla="*/ 1068 w 1645"/>
              <a:gd name="T45" fmla="*/ 783 h 823"/>
              <a:gd name="T46" fmla="*/ 999 w 1645"/>
              <a:gd name="T47" fmla="*/ 755 h 823"/>
              <a:gd name="T48" fmla="*/ 936 w 1645"/>
              <a:gd name="T49" fmla="*/ 735 h 823"/>
              <a:gd name="T50" fmla="*/ 864 w 1645"/>
              <a:gd name="T51" fmla="*/ 715 h 823"/>
              <a:gd name="T52" fmla="*/ 791 w 1645"/>
              <a:gd name="T53" fmla="*/ 696 h 823"/>
              <a:gd name="T54" fmla="*/ 720 w 1645"/>
              <a:gd name="T55" fmla="*/ 681 h 823"/>
              <a:gd name="T56" fmla="*/ 652 w 1645"/>
              <a:gd name="T57" fmla="*/ 666 h 823"/>
              <a:gd name="T58" fmla="*/ 560 w 1645"/>
              <a:gd name="T59" fmla="*/ 652 h 823"/>
              <a:gd name="T60" fmla="*/ 896 w 1645"/>
              <a:gd name="T61" fmla="*/ 542 h 823"/>
              <a:gd name="T62" fmla="*/ 817 w 1645"/>
              <a:gd name="T63" fmla="*/ 439 h 823"/>
              <a:gd name="T64" fmla="*/ 757 w 1645"/>
              <a:gd name="T65" fmla="*/ 379 h 823"/>
              <a:gd name="T66" fmla="*/ 670 w 1645"/>
              <a:gd name="T67" fmla="*/ 298 h 823"/>
              <a:gd name="T68" fmla="*/ 595 w 1645"/>
              <a:gd name="T69" fmla="*/ 235 h 823"/>
              <a:gd name="T70" fmla="*/ 535 w 1645"/>
              <a:gd name="T71" fmla="*/ 188 h 823"/>
              <a:gd name="T72" fmla="*/ 460 w 1645"/>
              <a:gd name="T73" fmla="*/ 141 h 823"/>
              <a:gd name="T74" fmla="*/ 383 w 1645"/>
              <a:gd name="T75" fmla="*/ 102 h 823"/>
              <a:gd name="T76" fmla="*/ 291 w 1645"/>
              <a:gd name="T77" fmla="*/ 69 h 823"/>
              <a:gd name="T78" fmla="*/ 192 w 1645"/>
              <a:gd name="T79" fmla="*/ 45 h 823"/>
              <a:gd name="T80" fmla="*/ 87 w 1645"/>
              <a:gd name="T81" fmla="*/ 24 h 823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645"/>
              <a:gd name="T124" fmla="*/ 0 h 823"/>
              <a:gd name="T125" fmla="*/ 1645 w 1645"/>
              <a:gd name="T126" fmla="*/ 823 h 823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645" h="823">
                <a:moveTo>
                  <a:pt x="0" y="6"/>
                </a:moveTo>
                <a:lnTo>
                  <a:pt x="90" y="0"/>
                </a:lnTo>
                <a:lnTo>
                  <a:pt x="135" y="0"/>
                </a:lnTo>
                <a:lnTo>
                  <a:pt x="189" y="0"/>
                </a:lnTo>
                <a:lnTo>
                  <a:pt x="240" y="3"/>
                </a:lnTo>
                <a:lnTo>
                  <a:pt x="291" y="6"/>
                </a:lnTo>
                <a:lnTo>
                  <a:pt x="341" y="12"/>
                </a:lnTo>
                <a:lnTo>
                  <a:pt x="386" y="21"/>
                </a:lnTo>
                <a:lnTo>
                  <a:pt x="436" y="30"/>
                </a:lnTo>
                <a:lnTo>
                  <a:pt x="496" y="45"/>
                </a:lnTo>
                <a:lnTo>
                  <a:pt x="550" y="63"/>
                </a:lnTo>
                <a:lnTo>
                  <a:pt x="601" y="78"/>
                </a:lnTo>
                <a:lnTo>
                  <a:pt x="658" y="99"/>
                </a:lnTo>
                <a:lnTo>
                  <a:pt x="712" y="123"/>
                </a:lnTo>
                <a:lnTo>
                  <a:pt x="766" y="147"/>
                </a:lnTo>
                <a:lnTo>
                  <a:pt x="811" y="170"/>
                </a:lnTo>
                <a:lnTo>
                  <a:pt x="862" y="194"/>
                </a:lnTo>
                <a:lnTo>
                  <a:pt x="905" y="217"/>
                </a:lnTo>
                <a:lnTo>
                  <a:pt x="953" y="244"/>
                </a:lnTo>
                <a:lnTo>
                  <a:pt x="1001" y="271"/>
                </a:lnTo>
                <a:lnTo>
                  <a:pt x="1049" y="304"/>
                </a:lnTo>
                <a:lnTo>
                  <a:pt x="1091" y="331"/>
                </a:lnTo>
                <a:lnTo>
                  <a:pt x="1136" y="367"/>
                </a:lnTo>
                <a:lnTo>
                  <a:pt x="1178" y="400"/>
                </a:lnTo>
                <a:lnTo>
                  <a:pt x="1217" y="433"/>
                </a:lnTo>
                <a:lnTo>
                  <a:pt x="1249" y="469"/>
                </a:lnTo>
                <a:lnTo>
                  <a:pt x="1276" y="500"/>
                </a:lnTo>
                <a:lnTo>
                  <a:pt x="1297" y="533"/>
                </a:lnTo>
                <a:lnTo>
                  <a:pt x="1645" y="489"/>
                </a:lnTo>
                <a:lnTo>
                  <a:pt x="1596" y="512"/>
                </a:lnTo>
                <a:lnTo>
                  <a:pt x="1539" y="536"/>
                </a:lnTo>
                <a:lnTo>
                  <a:pt x="1494" y="557"/>
                </a:lnTo>
                <a:lnTo>
                  <a:pt x="1460" y="573"/>
                </a:lnTo>
                <a:lnTo>
                  <a:pt x="1423" y="593"/>
                </a:lnTo>
                <a:lnTo>
                  <a:pt x="1393" y="611"/>
                </a:lnTo>
                <a:lnTo>
                  <a:pt x="1364" y="630"/>
                </a:lnTo>
                <a:lnTo>
                  <a:pt x="1335" y="653"/>
                </a:lnTo>
                <a:lnTo>
                  <a:pt x="1307" y="676"/>
                </a:lnTo>
                <a:lnTo>
                  <a:pt x="1273" y="705"/>
                </a:lnTo>
                <a:lnTo>
                  <a:pt x="1240" y="736"/>
                </a:lnTo>
                <a:lnTo>
                  <a:pt x="1211" y="762"/>
                </a:lnTo>
                <a:lnTo>
                  <a:pt x="1178" y="796"/>
                </a:lnTo>
                <a:lnTo>
                  <a:pt x="1151" y="823"/>
                </a:lnTo>
                <a:lnTo>
                  <a:pt x="1124" y="811"/>
                </a:lnTo>
                <a:lnTo>
                  <a:pt x="1097" y="796"/>
                </a:lnTo>
                <a:lnTo>
                  <a:pt x="1068" y="783"/>
                </a:lnTo>
                <a:lnTo>
                  <a:pt x="1034" y="769"/>
                </a:lnTo>
                <a:lnTo>
                  <a:pt x="999" y="755"/>
                </a:lnTo>
                <a:lnTo>
                  <a:pt x="967" y="744"/>
                </a:lnTo>
                <a:lnTo>
                  <a:pt x="936" y="735"/>
                </a:lnTo>
                <a:lnTo>
                  <a:pt x="901" y="724"/>
                </a:lnTo>
                <a:lnTo>
                  <a:pt x="864" y="715"/>
                </a:lnTo>
                <a:lnTo>
                  <a:pt x="826" y="705"/>
                </a:lnTo>
                <a:lnTo>
                  <a:pt x="791" y="696"/>
                </a:lnTo>
                <a:lnTo>
                  <a:pt x="757" y="687"/>
                </a:lnTo>
                <a:lnTo>
                  <a:pt x="720" y="681"/>
                </a:lnTo>
                <a:lnTo>
                  <a:pt x="685" y="673"/>
                </a:lnTo>
                <a:lnTo>
                  <a:pt x="652" y="666"/>
                </a:lnTo>
                <a:lnTo>
                  <a:pt x="613" y="658"/>
                </a:lnTo>
                <a:lnTo>
                  <a:pt x="560" y="652"/>
                </a:lnTo>
                <a:lnTo>
                  <a:pt x="920" y="590"/>
                </a:lnTo>
                <a:lnTo>
                  <a:pt x="896" y="542"/>
                </a:lnTo>
                <a:lnTo>
                  <a:pt x="868" y="506"/>
                </a:lnTo>
                <a:lnTo>
                  <a:pt x="817" y="439"/>
                </a:lnTo>
                <a:lnTo>
                  <a:pt x="787" y="409"/>
                </a:lnTo>
                <a:lnTo>
                  <a:pt x="757" y="379"/>
                </a:lnTo>
                <a:lnTo>
                  <a:pt x="703" y="328"/>
                </a:lnTo>
                <a:lnTo>
                  <a:pt x="670" y="298"/>
                </a:lnTo>
                <a:lnTo>
                  <a:pt x="631" y="262"/>
                </a:lnTo>
                <a:lnTo>
                  <a:pt x="595" y="235"/>
                </a:lnTo>
                <a:lnTo>
                  <a:pt x="565" y="211"/>
                </a:lnTo>
                <a:lnTo>
                  <a:pt x="535" y="188"/>
                </a:lnTo>
                <a:lnTo>
                  <a:pt x="499" y="164"/>
                </a:lnTo>
                <a:lnTo>
                  <a:pt x="460" y="141"/>
                </a:lnTo>
                <a:lnTo>
                  <a:pt x="421" y="123"/>
                </a:lnTo>
                <a:lnTo>
                  <a:pt x="383" y="102"/>
                </a:lnTo>
                <a:lnTo>
                  <a:pt x="335" y="84"/>
                </a:lnTo>
                <a:lnTo>
                  <a:pt x="291" y="69"/>
                </a:lnTo>
                <a:lnTo>
                  <a:pt x="240" y="57"/>
                </a:lnTo>
                <a:lnTo>
                  <a:pt x="192" y="45"/>
                </a:lnTo>
                <a:lnTo>
                  <a:pt x="141" y="33"/>
                </a:lnTo>
                <a:lnTo>
                  <a:pt x="87" y="24"/>
                </a:lnTo>
                <a:lnTo>
                  <a:pt x="0" y="6"/>
                </a:lnTo>
                <a:close/>
              </a:path>
            </a:pathLst>
          </a:custGeom>
          <a:gradFill rotWithShape="1">
            <a:gsLst>
              <a:gs pos="0">
                <a:srgbClr val="969696"/>
              </a:gs>
              <a:gs pos="100000">
                <a:srgbClr val="C7C7C7"/>
              </a:gs>
            </a:gsLst>
            <a:lin ang="5400000" scaled="1"/>
          </a:gradFill>
          <a:ln w="9525" cap="flat" cmpd="sng">
            <a:noFill/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gray">
          <a:xfrm>
            <a:off x="5175825" y="3644433"/>
            <a:ext cx="1800225" cy="720725"/>
          </a:xfrm>
          <a:prstGeom prst="rect">
            <a:avLst/>
          </a:prstGeom>
          <a:solidFill>
            <a:srgbClr val="A1A646"/>
          </a:solidFill>
          <a:ln w="254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45720" tIns="44450" rIns="45720" bIns="44450" anchor="ctr" anchorCtr="1"/>
          <a:lstStyle/>
          <a:p>
            <a:pPr>
              <a:defRPr/>
            </a:pPr>
            <a:r>
              <a:rPr lang="zh-CN" altLang="en-US" sz="1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保障活动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gray">
          <a:xfrm>
            <a:off x="7498337" y="4601695"/>
            <a:ext cx="1800225" cy="720725"/>
          </a:xfrm>
          <a:prstGeom prst="rect">
            <a:avLst/>
          </a:prstGeom>
          <a:solidFill>
            <a:srgbClr val="D97300"/>
          </a:solidFill>
          <a:ln w="254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45720" tIns="44450" rIns="45720" bIns="44450" anchor="ctr" anchorCtr="1"/>
          <a:lstStyle/>
          <a:p>
            <a:pPr>
              <a:defRPr/>
            </a:pPr>
            <a:r>
              <a:rPr lang="zh-CN" altLang="en-US" sz="1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监督体系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5"/>
          <p:cNvGrpSpPr>
            <a:grpSpLocks/>
          </p:cNvGrpSpPr>
          <p:nvPr/>
        </p:nvGrpSpPr>
        <p:grpSpPr bwMode="auto">
          <a:xfrm>
            <a:off x="344488" y="1196975"/>
            <a:ext cx="8569325" cy="4392613"/>
            <a:chOff x="200340" y="1357313"/>
            <a:chExt cx="8569190" cy="4592037"/>
          </a:xfrm>
        </p:grpSpPr>
        <p:grpSp>
          <p:nvGrpSpPr>
            <p:cNvPr id="3" name="组合 20"/>
            <p:cNvGrpSpPr>
              <a:grpSpLocks/>
            </p:cNvGrpSpPr>
            <p:nvPr/>
          </p:nvGrpSpPr>
          <p:grpSpPr bwMode="auto">
            <a:xfrm>
              <a:off x="704410" y="1357313"/>
              <a:ext cx="8065120" cy="4592037"/>
              <a:chOff x="1979209" y="1571612"/>
              <a:chExt cx="6331377" cy="5023398"/>
            </a:xfrm>
          </p:grpSpPr>
          <p:sp>
            <p:nvSpPr>
              <p:cNvPr id="5128" name="TextBox 2"/>
              <p:cNvSpPr txBox="1">
                <a:spLocks noChangeArrowheads="1"/>
              </p:cNvSpPr>
              <p:nvPr/>
            </p:nvSpPr>
            <p:spPr bwMode="auto">
              <a:xfrm>
                <a:off x="2050647" y="2577516"/>
                <a:ext cx="2585479" cy="4993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000" b="1">
                    <a:solidFill>
                      <a:srgbClr val="FF0000"/>
                    </a:solidFill>
                    <a:ea typeface="楷体_GB2312" pitchFamily="49" charset="-122"/>
                  </a:rPr>
                  <a:t>外部风险</a:t>
                </a:r>
                <a:endParaRPr lang="en-US" altLang="zh-CN" sz="2000" b="1">
                  <a:solidFill>
                    <a:srgbClr val="FF0000"/>
                  </a:solidFill>
                  <a:ea typeface="楷体_GB2312" pitchFamily="49" charset="-122"/>
                </a:endParaRPr>
              </a:p>
            </p:txBody>
          </p:sp>
          <p:sp>
            <p:nvSpPr>
              <p:cNvPr id="5129" name="AutoShape 3"/>
              <p:cNvSpPr>
                <a:spLocks noChangeArrowheads="1"/>
              </p:cNvSpPr>
              <p:nvPr/>
            </p:nvSpPr>
            <p:spPr bwMode="auto">
              <a:xfrm>
                <a:off x="5597139" y="2609999"/>
                <a:ext cx="2713447" cy="398501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zh-CN" altLang="en-US">
                  <a:latin typeface="Verdana" pitchFamily="34" charset="0"/>
                  <a:ea typeface="宋体" pitchFamily="2" charset="-122"/>
                </a:endParaRPr>
              </a:p>
            </p:txBody>
          </p:sp>
          <p:sp>
            <p:nvSpPr>
              <p:cNvPr id="5130" name="AutoShape 5"/>
              <p:cNvSpPr>
                <a:spLocks noChangeArrowheads="1"/>
              </p:cNvSpPr>
              <p:nvPr/>
            </p:nvSpPr>
            <p:spPr bwMode="auto">
              <a:xfrm>
                <a:off x="1979209" y="2609999"/>
                <a:ext cx="2693708" cy="398501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zh-CN" altLang="en-US">
                  <a:latin typeface="Verdana" pitchFamily="34" charset="0"/>
                  <a:ea typeface="宋体" pitchFamily="2" charset="-122"/>
                </a:endParaRPr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gray">
              <a:xfrm>
                <a:off x="3943836" y="3107497"/>
                <a:ext cx="852414" cy="827853"/>
              </a:xfrm>
              <a:custGeom>
                <a:avLst/>
                <a:gdLst/>
                <a:ahLst/>
                <a:cxnLst>
                  <a:cxn ang="0">
                    <a:pos x="580" y="0"/>
                  </a:cxn>
                  <a:cxn ang="0">
                    <a:pos x="578" y="90"/>
                  </a:cxn>
                  <a:cxn ang="0">
                    <a:pos x="568" y="174"/>
                  </a:cxn>
                  <a:cxn ang="0">
                    <a:pos x="552" y="252"/>
                  </a:cxn>
                  <a:cxn ang="0">
                    <a:pos x="526" y="324"/>
                  </a:cxn>
                  <a:cxn ang="0">
                    <a:pos x="494" y="390"/>
                  </a:cxn>
                  <a:cxn ang="0">
                    <a:pos x="452" y="450"/>
                  </a:cxn>
                  <a:cxn ang="0">
                    <a:pos x="402" y="508"/>
                  </a:cxn>
                  <a:cxn ang="0">
                    <a:pos x="342" y="560"/>
                  </a:cxn>
                  <a:cxn ang="0">
                    <a:pos x="270" y="610"/>
                  </a:cxn>
                  <a:cxn ang="0">
                    <a:pos x="188" y="656"/>
                  </a:cxn>
                  <a:cxn ang="0">
                    <a:pos x="188" y="798"/>
                  </a:cxn>
                  <a:cxn ang="0">
                    <a:pos x="0" y="514"/>
                  </a:cxn>
                  <a:cxn ang="0">
                    <a:pos x="188" y="230"/>
                  </a:cxn>
                  <a:cxn ang="0">
                    <a:pos x="188" y="372"/>
                  </a:cxn>
                  <a:cxn ang="0">
                    <a:pos x="224" y="368"/>
                  </a:cxn>
                  <a:cxn ang="0">
                    <a:pos x="264" y="356"/>
                  </a:cxn>
                  <a:cxn ang="0">
                    <a:pos x="306" y="336"/>
                  </a:cxn>
                  <a:cxn ang="0">
                    <a:pos x="348" y="310"/>
                  </a:cxn>
                  <a:cxn ang="0">
                    <a:pos x="392" y="280"/>
                  </a:cxn>
                  <a:cxn ang="0">
                    <a:pos x="432" y="246"/>
                  </a:cxn>
                  <a:cxn ang="0">
                    <a:pos x="472" y="208"/>
                  </a:cxn>
                  <a:cxn ang="0">
                    <a:pos x="506" y="166"/>
                  </a:cxn>
                  <a:cxn ang="0">
                    <a:pos x="536" y="124"/>
                  </a:cxn>
                  <a:cxn ang="0">
                    <a:pos x="558" y="82"/>
                  </a:cxn>
                  <a:cxn ang="0">
                    <a:pos x="574" y="40"/>
                  </a:cxn>
                  <a:cxn ang="0">
                    <a:pos x="578" y="0"/>
                  </a:cxn>
                  <a:cxn ang="0">
                    <a:pos x="580" y="0"/>
                  </a:cxn>
                </a:cxnLst>
                <a:rect l="0" t="0" r="r" b="b"/>
                <a:pathLst>
                  <a:path w="580" h="798">
                    <a:moveTo>
                      <a:pt x="580" y="0"/>
                    </a:moveTo>
                    <a:lnTo>
                      <a:pt x="578" y="90"/>
                    </a:lnTo>
                    <a:lnTo>
                      <a:pt x="568" y="174"/>
                    </a:lnTo>
                    <a:lnTo>
                      <a:pt x="552" y="252"/>
                    </a:lnTo>
                    <a:lnTo>
                      <a:pt x="526" y="324"/>
                    </a:lnTo>
                    <a:lnTo>
                      <a:pt x="494" y="390"/>
                    </a:lnTo>
                    <a:lnTo>
                      <a:pt x="452" y="450"/>
                    </a:lnTo>
                    <a:lnTo>
                      <a:pt x="402" y="508"/>
                    </a:lnTo>
                    <a:lnTo>
                      <a:pt x="342" y="560"/>
                    </a:lnTo>
                    <a:lnTo>
                      <a:pt x="270" y="610"/>
                    </a:lnTo>
                    <a:lnTo>
                      <a:pt x="188" y="656"/>
                    </a:lnTo>
                    <a:lnTo>
                      <a:pt x="188" y="798"/>
                    </a:lnTo>
                    <a:lnTo>
                      <a:pt x="0" y="514"/>
                    </a:lnTo>
                    <a:lnTo>
                      <a:pt x="188" y="230"/>
                    </a:lnTo>
                    <a:lnTo>
                      <a:pt x="188" y="372"/>
                    </a:lnTo>
                    <a:lnTo>
                      <a:pt x="224" y="368"/>
                    </a:lnTo>
                    <a:lnTo>
                      <a:pt x="264" y="356"/>
                    </a:lnTo>
                    <a:lnTo>
                      <a:pt x="306" y="336"/>
                    </a:lnTo>
                    <a:lnTo>
                      <a:pt x="348" y="310"/>
                    </a:lnTo>
                    <a:lnTo>
                      <a:pt x="392" y="280"/>
                    </a:lnTo>
                    <a:lnTo>
                      <a:pt x="432" y="246"/>
                    </a:lnTo>
                    <a:lnTo>
                      <a:pt x="472" y="208"/>
                    </a:lnTo>
                    <a:lnTo>
                      <a:pt x="506" y="166"/>
                    </a:lnTo>
                    <a:lnTo>
                      <a:pt x="536" y="124"/>
                    </a:lnTo>
                    <a:lnTo>
                      <a:pt x="558" y="82"/>
                    </a:lnTo>
                    <a:lnTo>
                      <a:pt x="574" y="40"/>
                    </a:lnTo>
                    <a:lnTo>
                      <a:pt x="578" y="0"/>
                    </a:lnTo>
                    <a:lnTo>
                      <a:pt x="58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tint val="63529"/>
                      <a:invGamma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2" name="AutoShape 8"/>
              <p:cNvSpPr>
                <a:spLocks noChangeAspect="1" noChangeArrowheads="1" noTextEdit="1"/>
              </p:cNvSpPr>
              <p:nvPr/>
            </p:nvSpPr>
            <p:spPr bwMode="gray">
              <a:xfrm flipH="1">
                <a:off x="5497141" y="3104993"/>
                <a:ext cx="858872" cy="11751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gray">
              <a:xfrm flipH="1">
                <a:off x="5504102" y="3107497"/>
                <a:ext cx="852414" cy="747972"/>
              </a:xfrm>
              <a:custGeom>
                <a:avLst/>
                <a:gdLst/>
                <a:ahLst/>
                <a:cxnLst>
                  <a:cxn ang="0">
                    <a:pos x="580" y="0"/>
                  </a:cxn>
                  <a:cxn ang="0">
                    <a:pos x="578" y="90"/>
                  </a:cxn>
                  <a:cxn ang="0">
                    <a:pos x="568" y="174"/>
                  </a:cxn>
                  <a:cxn ang="0">
                    <a:pos x="552" y="252"/>
                  </a:cxn>
                  <a:cxn ang="0">
                    <a:pos x="526" y="324"/>
                  </a:cxn>
                  <a:cxn ang="0">
                    <a:pos x="494" y="390"/>
                  </a:cxn>
                  <a:cxn ang="0">
                    <a:pos x="452" y="450"/>
                  </a:cxn>
                  <a:cxn ang="0">
                    <a:pos x="402" y="508"/>
                  </a:cxn>
                  <a:cxn ang="0">
                    <a:pos x="342" y="560"/>
                  </a:cxn>
                  <a:cxn ang="0">
                    <a:pos x="270" y="610"/>
                  </a:cxn>
                  <a:cxn ang="0">
                    <a:pos x="188" y="656"/>
                  </a:cxn>
                  <a:cxn ang="0">
                    <a:pos x="188" y="798"/>
                  </a:cxn>
                  <a:cxn ang="0">
                    <a:pos x="0" y="514"/>
                  </a:cxn>
                  <a:cxn ang="0">
                    <a:pos x="188" y="230"/>
                  </a:cxn>
                  <a:cxn ang="0">
                    <a:pos x="188" y="372"/>
                  </a:cxn>
                  <a:cxn ang="0">
                    <a:pos x="224" y="368"/>
                  </a:cxn>
                  <a:cxn ang="0">
                    <a:pos x="264" y="356"/>
                  </a:cxn>
                  <a:cxn ang="0">
                    <a:pos x="306" y="336"/>
                  </a:cxn>
                  <a:cxn ang="0">
                    <a:pos x="348" y="310"/>
                  </a:cxn>
                  <a:cxn ang="0">
                    <a:pos x="392" y="280"/>
                  </a:cxn>
                  <a:cxn ang="0">
                    <a:pos x="432" y="246"/>
                  </a:cxn>
                  <a:cxn ang="0">
                    <a:pos x="472" y="208"/>
                  </a:cxn>
                  <a:cxn ang="0">
                    <a:pos x="506" y="166"/>
                  </a:cxn>
                  <a:cxn ang="0">
                    <a:pos x="536" y="124"/>
                  </a:cxn>
                  <a:cxn ang="0">
                    <a:pos x="558" y="82"/>
                  </a:cxn>
                  <a:cxn ang="0">
                    <a:pos x="574" y="40"/>
                  </a:cxn>
                  <a:cxn ang="0">
                    <a:pos x="578" y="0"/>
                  </a:cxn>
                  <a:cxn ang="0">
                    <a:pos x="580" y="0"/>
                  </a:cxn>
                </a:cxnLst>
                <a:rect l="0" t="0" r="r" b="b"/>
                <a:pathLst>
                  <a:path w="580" h="798">
                    <a:moveTo>
                      <a:pt x="580" y="0"/>
                    </a:moveTo>
                    <a:lnTo>
                      <a:pt x="578" y="90"/>
                    </a:lnTo>
                    <a:lnTo>
                      <a:pt x="568" y="174"/>
                    </a:lnTo>
                    <a:lnTo>
                      <a:pt x="552" y="252"/>
                    </a:lnTo>
                    <a:lnTo>
                      <a:pt x="526" y="324"/>
                    </a:lnTo>
                    <a:lnTo>
                      <a:pt x="494" y="390"/>
                    </a:lnTo>
                    <a:lnTo>
                      <a:pt x="452" y="450"/>
                    </a:lnTo>
                    <a:lnTo>
                      <a:pt x="402" y="508"/>
                    </a:lnTo>
                    <a:lnTo>
                      <a:pt x="342" y="560"/>
                    </a:lnTo>
                    <a:lnTo>
                      <a:pt x="270" y="610"/>
                    </a:lnTo>
                    <a:lnTo>
                      <a:pt x="188" y="656"/>
                    </a:lnTo>
                    <a:lnTo>
                      <a:pt x="188" y="798"/>
                    </a:lnTo>
                    <a:lnTo>
                      <a:pt x="0" y="514"/>
                    </a:lnTo>
                    <a:lnTo>
                      <a:pt x="188" y="230"/>
                    </a:lnTo>
                    <a:lnTo>
                      <a:pt x="188" y="372"/>
                    </a:lnTo>
                    <a:lnTo>
                      <a:pt x="224" y="368"/>
                    </a:lnTo>
                    <a:lnTo>
                      <a:pt x="264" y="356"/>
                    </a:lnTo>
                    <a:lnTo>
                      <a:pt x="306" y="336"/>
                    </a:lnTo>
                    <a:lnTo>
                      <a:pt x="348" y="310"/>
                    </a:lnTo>
                    <a:lnTo>
                      <a:pt x="392" y="280"/>
                    </a:lnTo>
                    <a:lnTo>
                      <a:pt x="432" y="246"/>
                    </a:lnTo>
                    <a:lnTo>
                      <a:pt x="472" y="208"/>
                    </a:lnTo>
                    <a:lnTo>
                      <a:pt x="506" y="166"/>
                    </a:lnTo>
                    <a:lnTo>
                      <a:pt x="536" y="124"/>
                    </a:lnTo>
                    <a:lnTo>
                      <a:pt x="558" y="82"/>
                    </a:lnTo>
                    <a:lnTo>
                      <a:pt x="574" y="40"/>
                    </a:lnTo>
                    <a:lnTo>
                      <a:pt x="578" y="0"/>
                    </a:lnTo>
                    <a:lnTo>
                      <a:pt x="58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tint val="31765"/>
                      <a:invGamma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3777896" y="1571612"/>
                <a:ext cx="2831433" cy="1512396"/>
                <a:chOff x="1997" y="1314"/>
                <a:chExt cx="1889" cy="1009"/>
              </a:xfrm>
            </p:grpSpPr>
            <p:grpSp>
              <p:nvGrpSpPr>
                <p:cNvPr id="5" name="Group 11"/>
                <p:cNvGrpSpPr>
                  <a:grpSpLocks/>
                </p:cNvGrpSpPr>
                <p:nvPr/>
              </p:nvGrpSpPr>
              <p:grpSpPr bwMode="auto">
                <a:xfrm>
                  <a:off x="1997" y="1404"/>
                  <a:ext cx="1889" cy="919"/>
                  <a:chOff x="1973" y="1027"/>
                  <a:chExt cx="1926" cy="937"/>
                </a:xfrm>
              </p:grpSpPr>
              <p:sp>
                <p:nvSpPr>
                  <p:cNvPr id="17" name="Oval 12"/>
                  <p:cNvSpPr>
                    <a:spLocks noChangeArrowheads="1"/>
                  </p:cNvSpPr>
                  <p:nvPr/>
                </p:nvSpPr>
                <p:spPr bwMode="gray">
                  <a:xfrm>
                    <a:off x="1994" y="1055"/>
                    <a:ext cx="1905" cy="90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hlink"/>
                      </a:gs>
                      <a:gs pos="100000">
                        <a:schemeClr val="hlink">
                          <a:gamma/>
                          <a:shade val="48627"/>
                          <a:invGamma/>
                        </a:schemeClr>
                      </a:gs>
                    </a:gsLst>
                    <a:lin ang="27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8" name="Oval 13"/>
                  <p:cNvSpPr>
                    <a:spLocks noChangeArrowheads="1"/>
                  </p:cNvSpPr>
                  <p:nvPr/>
                </p:nvSpPr>
                <p:spPr bwMode="gray">
                  <a:xfrm>
                    <a:off x="1973" y="1027"/>
                    <a:ext cx="1905" cy="72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hlink">
                          <a:gamma/>
                          <a:tint val="44314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27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</p:grpSp>
            <p:sp>
              <p:nvSpPr>
                <p:cNvPr id="13" name="Oval 14"/>
                <p:cNvSpPr>
                  <a:spLocks noChangeArrowheads="1"/>
                </p:cNvSpPr>
                <p:nvPr/>
              </p:nvSpPr>
              <p:spPr bwMode="gray">
                <a:xfrm>
                  <a:off x="2086" y="1314"/>
                  <a:ext cx="1687" cy="84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14" name="Oval 15"/>
                <p:cNvSpPr>
                  <a:spLocks noChangeArrowheads="1"/>
                </p:cNvSpPr>
                <p:nvPr/>
              </p:nvSpPr>
              <p:spPr bwMode="gray">
                <a:xfrm>
                  <a:off x="2109" y="1319"/>
                  <a:ext cx="1645" cy="65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alpha val="0"/>
                      </a:schemeClr>
                    </a:gs>
                    <a:gs pos="100000">
                      <a:schemeClr val="accent1">
                        <a:gamma/>
                        <a:tint val="34902"/>
                        <a:invGamma/>
                      </a:schemeClr>
                    </a:gs>
                  </a:gsLst>
                  <a:lin ang="27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15" name="Oval 16"/>
                <p:cNvSpPr>
                  <a:spLocks noChangeArrowheads="1"/>
                </p:cNvSpPr>
                <p:nvPr/>
              </p:nvSpPr>
              <p:spPr bwMode="gray">
                <a:xfrm>
                  <a:off x="2125" y="1327"/>
                  <a:ext cx="1570" cy="76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79216"/>
                        <a:invGamma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27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16" name="Oval 17"/>
                <p:cNvSpPr>
                  <a:spLocks noChangeArrowheads="1"/>
                </p:cNvSpPr>
                <p:nvPr/>
              </p:nvSpPr>
              <p:spPr bwMode="gray">
                <a:xfrm>
                  <a:off x="2208" y="1344"/>
                  <a:ext cx="1382" cy="62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>
                        <a:alpha val="38000"/>
                      </a:schemeClr>
                    </a:gs>
                  </a:gsLst>
                  <a:lin ang="27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5135" name="矩形 18"/>
              <p:cNvSpPr>
                <a:spLocks noChangeArrowheads="1"/>
              </p:cNvSpPr>
              <p:nvPr/>
            </p:nvSpPr>
            <p:spPr bwMode="auto">
              <a:xfrm>
                <a:off x="5757263" y="2577516"/>
                <a:ext cx="2484660" cy="4993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000" b="1">
                    <a:solidFill>
                      <a:srgbClr val="FF0000"/>
                    </a:solidFill>
                    <a:ea typeface="楷体_GB2312" pitchFamily="49" charset="-122"/>
                  </a:rPr>
                  <a:t>内部风险</a:t>
                </a:r>
                <a:endParaRPr lang="en-US" altLang="zh-CN" sz="2000" b="1">
                  <a:solidFill>
                    <a:srgbClr val="FF0000"/>
                  </a:solidFill>
                  <a:ea typeface="楷体_GB2312" pitchFamily="49" charset="-122"/>
                </a:endParaRPr>
              </a:p>
            </p:txBody>
          </p:sp>
          <p:sp>
            <p:nvSpPr>
              <p:cNvPr id="5136" name="TextBox 19"/>
              <p:cNvSpPr txBox="1">
                <a:spLocks noChangeArrowheads="1"/>
              </p:cNvSpPr>
              <p:nvPr/>
            </p:nvSpPr>
            <p:spPr bwMode="auto">
              <a:xfrm>
                <a:off x="4524372" y="1785926"/>
                <a:ext cx="1500198" cy="707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CN" altLang="en-US" sz="1800" b="1"/>
                  <a:t>企业面临的</a:t>
                </a:r>
                <a:endParaRPr lang="en-US" altLang="zh-CN" sz="1800" b="1"/>
              </a:p>
              <a:p>
                <a:pPr algn="ctr"/>
                <a:r>
                  <a:rPr lang="zh-CN" altLang="en-US" sz="1800" b="1"/>
                  <a:t>内外部风险</a:t>
                </a:r>
              </a:p>
            </p:txBody>
          </p:sp>
        </p:grpSp>
        <p:sp>
          <p:nvSpPr>
            <p:cNvPr id="22" name="Rectangle 3"/>
            <p:cNvSpPr txBox="1">
              <a:spLocks noChangeArrowheads="1"/>
            </p:cNvSpPr>
            <p:nvPr/>
          </p:nvSpPr>
          <p:spPr bwMode="auto">
            <a:xfrm>
              <a:off x="200340" y="2724801"/>
              <a:ext cx="3889314" cy="1325999"/>
            </a:xfrm>
            <a:prstGeom prst="rect">
              <a:avLst/>
            </a:prstGeom>
            <a:noFill/>
            <a:ln>
              <a:miter lim="800000"/>
              <a:headEnd/>
              <a:tailEnd/>
            </a:ln>
          </p:spPr>
          <p:txBody>
            <a:bodyPr/>
            <a:lstStyle/>
            <a:p>
              <a:pPr marL="742950" lvl="1" indent="-285750" eaLnBrk="0" hangingPunct="0">
                <a:spcBef>
                  <a:spcPct val="20000"/>
                </a:spcBef>
                <a:buFontTx/>
                <a:buChar char="–"/>
                <a:defRPr/>
              </a:pPr>
              <a:r>
                <a:rPr kumimoji="0" lang="zh-CN" altLang="en-US" sz="1400" kern="0" dirty="0">
                  <a:latin typeface="华文细黑" pitchFamily="2" charset="-122"/>
                  <a:ea typeface="华文细黑" pitchFamily="2" charset="-122"/>
                </a:rPr>
                <a:t>经济形势、产业政策、资源供给、利率调整、汇率变动、融资环境等</a:t>
              </a:r>
              <a:r>
                <a:rPr kumimoji="0" lang="zh-CN" altLang="en-US" sz="1600" b="1" kern="0" dirty="0">
                  <a:solidFill>
                    <a:srgbClr val="FF0000"/>
                  </a:solidFill>
                  <a:latin typeface="华文细黑" pitchFamily="2" charset="-122"/>
                  <a:ea typeface="华文细黑" pitchFamily="2" charset="-122"/>
                </a:rPr>
                <a:t>经济因素</a:t>
              </a:r>
            </a:p>
            <a:p>
              <a:pPr marL="742950" lvl="1" indent="-285750" eaLnBrk="0" hangingPunct="0">
                <a:spcBef>
                  <a:spcPct val="20000"/>
                </a:spcBef>
                <a:buFontTx/>
                <a:buChar char="–"/>
                <a:defRPr/>
              </a:pPr>
              <a:r>
                <a:rPr kumimoji="0" lang="zh-CN" altLang="en-US" sz="1400" kern="0" dirty="0">
                  <a:latin typeface="华文细黑" pitchFamily="2" charset="-122"/>
                  <a:ea typeface="华文细黑" pitchFamily="2" charset="-122"/>
                </a:rPr>
                <a:t>法律法规、监管要求等</a:t>
              </a:r>
              <a:r>
                <a:rPr kumimoji="0" lang="zh-CN" altLang="en-US" sz="1600" b="1" kern="0" dirty="0">
                  <a:solidFill>
                    <a:srgbClr val="FF0000"/>
                  </a:solidFill>
                  <a:latin typeface="华文细黑" pitchFamily="2" charset="-122"/>
                  <a:ea typeface="华文细黑" pitchFamily="2" charset="-122"/>
                </a:rPr>
                <a:t>法律因素</a:t>
              </a:r>
            </a:p>
            <a:p>
              <a:pPr marL="742950" lvl="1" indent="-285750" eaLnBrk="0" hangingPunct="0">
                <a:spcBef>
                  <a:spcPct val="20000"/>
                </a:spcBef>
                <a:buFontTx/>
                <a:buChar char="–"/>
                <a:defRPr/>
              </a:pPr>
              <a:r>
                <a:rPr kumimoji="0" lang="zh-CN" altLang="en-US" sz="1400" kern="0" dirty="0">
                  <a:latin typeface="华文细黑" pitchFamily="2" charset="-122"/>
                  <a:ea typeface="华文细黑" pitchFamily="2" charset="-122"/>
                </a:rPr>
                <a:t>文化传统、社会信用、教育基础、消费者行为</a:t>
              </a:r>
              <a:r>
                <a:rPr kumimoji="0" lang="zh-CN" altLang="en-US" sz="1600" kern="0" dirty="0">
                  <a:latin typeface="华文细黑" pitchFamily="2" charset="-122"/>
                  <a:ea typeface="华文细黑" pitchFamily="2" charset="-122"/>
                </a:rPr>
                <a:t>等</a:t>
              </a:r>
              <a:r>
                <a:rPr kumimoji="0" lang="zh-CN" altLang="en-US" sz="1600" b="1" kern="0" dirty="0">
                  <a:solidFill>
                    <a:srgbClr val="FF0000"/>
                  </a:solidFill>
                  <a:latin typeface="华文细黑" pitchFamily="2" charset="-122"/>
                  <a:ea typeface="华文细黑" pitchFamily="2" charset="-122"/>
                </a:rPr>
                <a:t>社会因素</a:t>
              </a:r>
            </a:p>
            <a:p>
              <a:pPr marL="742950" lvl="1" indent="-285750" eaLnBrk="0" hangingPunct="0">
                <a:spcBef>
                  <a:spcPct val="20000"/>
                </a:spcBef>
                <a:buFontTx/>
                <a:buChar char="–"/>
                <a:defRPr/>
              </a:pPr>
              <a:r>
                <a:rPr kumimoji="0" lang="zh-CN" altLang="en-US" sz="1400" kern="0" dirty="0">
                  <a:latin typeface="华文细黑" pitchFamily="2" charset="-122"/>
                  <a:ea typeface="华文细黑" pitchFamily="2" charset="-122"/>
                </a:rPr>
                <a:t>技术进步、工艺改进、电子商务等</a:t>
              </a:r>
              <a:r>
                <a:rPr kumimoji="0" lang="zh-CN" altLang="en-US" sz="1600" b="1" kern="0" dirty="0">
                  <a:solidFill>
                    <a:srgbClr val="FF0000"/>
                  </a:solidFill>
                  <a:latin typeface="华文细黑" pitchFamily="2" charset="-122"/>
                  <a:ea typeface="华文细黑" pitchFamily="2" charset="-122"/>
                </a:rPr>
                <a:t>科技因素</a:t>
              </a:r>
            </a:p>
            <a:p>
              <a:pPr marL="742950" lvl="1" indent="-285750" eaLnBrk="0" hangingPunct="0">
                <a:spcBef>
                  <a:spcPct val="20000"/>
                </a:spcBef>
                <a:buFontTx/>
                <a:buChar char="–"/>
                <a:defRPr/>
              </a:pPr>
              <a:r>
                <a:rPr kumimoji="0" lang="zh-CN" altLang="en-US" sz="1400" kern="0" dirty="0">
                  <a:latin typeface="华文细黑" pitchFamily="2" charset="-122"/>
                  <a:ea typeface="华文细黑" pitchFamily="2" charset="-122"/>
                </a:rPr>
                <a:t>自然灾害、环境状况等</a:t>
              </a:r>
              <a:r>
                <a:rPr kumimoji="0" lang="zh-CN" altLang="en-US" sz="1600" b="1" kern="0" dirty="0">
                  <a:solidFill>
                    <a:srgbClr val="FF0000"/>
                  </a:solidFill>
                  <a:latin typeface="华文细黑" pitchFamily="2" charset="-122"/>
                  <a:ea typeface="华文细黑" pitchFamily="2" charset="-122"/>
                </a:rPr>
                <a:t>自然环境因素</a:t>
              </a:r>
            </a:p>
            <a:p>
              <a:pPr marL="342900" indent="-342900" eaLnBrk="0" hangingPunct="0">
                <a:spcBef>
                  <a:spcPct val="20000"/>
                </a:spcBef>
                <a:buFontTx/>
                <a:buChar char="•"/>
                <a:defRPr/>
              </a:pPr>
              <a:endParaRPr kumimoji="0" lang="zh-CN" altLang="en-US" sz="2600" kern="0" dirty="0"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</p:grpSp>
      <p:sp>
        <p:nvSpPr>
          <p:cNvPr id="5123" name="标题 23"/>
          <p:cNvSpPr>
            <a:spLocks noGrp="1"/>
          </p:cNvSpPr>
          <p:nvPr>
            <p:ph type="title"/>
          </p:nvPr>
        </p:nvSpPr>
        <p:spPr>
          <a:xfrm>
            <a:off x="273050" y="331788"/>
            <a:ext cx="9394825" cy="762000"/>
          </a:xfrm>
        </p:spPr>
        <p:txBody>
          <a:bodyPr/>
          <a:lstStyle/>
          <a:p>
            <a:r>
              <a:rPr lang="zh-CN" altLang="en-US" smtClean="0"/>
              <a:t>随着外部环境的日趋复杂以及企业经营规模的扩大，企业所面临的风险也进一步加大，风险管理已成为越来越多企业关注的重点</a:t>
            </a: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4953000" y="2565400"/>
            <a:ext cx="3887788" cy="2951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kumimoji="0" lang="zh-CN" altLang="en-US" sz="1400" kern="0" dirty="0">
                <a:latin typeface="华文细黑" pitchFamily="2" charset="-122"/>
                <a:ea typeface="华文细黑" pitchFamily="2" charset="-122"/>
              </a:rPr>
              <a:t>高级管理人员职业操守、员工专业胜任能力、团队精神等</a:t>
            </a:r>
            <a:r>
              <a:rPr kumimoji="0" lang="zh-CN" altLang="en-US" sz="1600" b="1" kern="0" dirty="0">
                <a:solidFill>
                  <a:srgbClr val="FF0000"/>
                </a:solidFill>
                <a:latin typeface="华文细黑" pitchFamily="2" charset="-122"/>
                <a:ea typeface="华文细黑" pitchFamily="2" charset="-122"/>
              </a:rPr>
              <a:t>人员素质因素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kumimoji="0" lang="zh-CN" altLang="en-US" sz="1400" kern="0" dirty="0">
                <a:latin typeface="华文细黑" pitchFamily="2" charset="-122"/>
                <a:ea typeface="华文细黑" pitchFamily="2" charset="-122"/>
              </a:rPr>
              <a:t>组织结构、经营方式、资产管理、业务流程设计、财务报告编制与信息披露等</a:t>
            </a:r>
            <a:r>
              <a:rPr kumimoji="0" lang="zh-CN" altLang="en-US" sz="1600" b="1" kern="0" dirty="0">
                <a:solidFill>
                  <a:srgbClr val="FF0000"/>
                </a:solidFill>
                <a:latin typeface="华文细黑" pitchFamily="2" charset="-122"/>
                <a:ea typeface="华文细黑" pitchFamily="2" charset="-122"/>
              </a:rPr>
              <a:t>管理因素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kumimoji="0" lang="zh-CN" altLang="en-US" sz="1400" kern="0" dirty="0">
                <a:latin typeface="华文细黑" pitchFamily="2" charset="-122"/>
                <a:ea typeface="华文细黑" pitchFamily="2" charset="-122"/>
              </a:rPr>
              <a:t>财务状况、经营成果、现金流量等</a:t>
            </a:r>
            <a:r>
              <a:rPr kumimoji="0" lang="zh-CN" altLang="en-US" sz="1600" b="1" kern="0" dirty="0">
                <a:solidFill>
                  <a:srgbClr val="FF0000"/>
                </a:solidFill>
                <a:latin typeface="华文细黑" pitchFamily="2" charset="-122"/>
                <a:ea typeface="华文细黑" pitchFamily="2" charset="-122"/>
              </a:rPr>
              <a:t>财务因素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kumimoji="0" lang="zh-CN" altLang="en-US" sz="1400" kern="0" dirty="0">
                <a:latin typeface="华文细黑" pitchFamily="2" charset="-122"/>
                <a:ea typeface="华文细黑" pitchFamily="2" charset="-122"/>
              </a:rPr>
              <a:t>研究开发、技术投入、信息技术运用等</a:t>
            </a:r>
            <a:r>
              <a:rPr kumimoji="0" lang="zh-CN" altLang="en-US" sz="1600" b="1" kern="0" dirty="0">
                <a:solidFill>
                  <a:srgbClr val="FF0000"/>
                </a:solidFill>
                <a:latin typeface="华文细黑" pitchFamily="2" charset="-122"/>
                <a:ea typeface="华文细黑" pitchFamily="2" charset="-122"/>
              </a:rPr>
              <a:t>技术因素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kumimoji="0" lang="zh-CN" altLang="en-US" sz="1400" kern="0" dirty="0">
                <a:latin typeface="华文细黑" pitchFamily="2" charset="-122"/>
                <a:ea typeface="华文细黑" pitchFamily="2" charset="-122"/>
              </a:rPr>
              <a:t>营运安全、员工健康、环境污染等</a:t>
            </a:r>
            <a:r>
              <a:rPr kumimoji="0" lang="zh-CN" altLang="en-US" sz="1600" b="1" kern="0" dirty="0">
                <a:solidFill>
                  <a:srgbClr val="FF0000"/>
                </a:solidFill>
                <a:latin typeface="华文细黑" pitchFamily="2" charset="-122"/>
                <a:ea typeface="华文细黑" pitchFamily="2" charset="-122"/>
              </a:rPr>
              <a:t>安全环保因素 </a:t>
            </a:r>
            <a:endParaRPr kumimoji="0" lang="en-US" altLang="zh-CN" sz="1600" b="1" kern="0" dirty="0">
              <a:solidFill>
                <a:srgbClr val="FF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097213" y="5600700"/>
            <a:ext cx="4953000" cy="1092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2600"/>
              </a:lnSpc>
              <a:defRPr/>
            </a:pPr>
            <a:r>
              <a:rPr lang="zh-CN" altLang="en-US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风险加大了企业的决策难度</a:t>
            </a:r>
          </a:p>
          <a:p>
            <a:pPr>
              <a:lnSpc>
                <a:spcPts val="2600"/>
              </a:lnSpc>
              <a:defRPr/>
            </a:pPr>
            <a:r>
              <a:rPr lang="zh-CN" altLang="en-US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风险加大了企业的经营成本</a:t>
            </a:r>
          </a:p>
          <a:p>
            <a:pPr>
              <a:lnSpc>
                <a:spcPts val="2600"/>
              </a:lnSpc>
              <a:defRPr/>
            </a:pPr>
            <a:r>
              <a:rPr lang="zh-CN" altLang="en-US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风险加大了企业的收益波动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dirty="0" smtClean="0"/>
              <a:t>风险 </a:t>
            </a:r>
            <a:r>
              <a:rPr lang="en-US" altLang="zh-CN" sz="2800" dirty="0" smtClean="0"/>
              <a:t>VS </a:t>
            </a:r>
            <a:r>
              <a:rPr lang="zh-CN" altLang="en-US" sz="2800" dirty="0" smtClean="0"/>
              <a:t>问题</a:t>
            </a:r>
          </a:p>
        </p:txBody>
      </p:sp>
      <p:grpSp>
        <p:nvGrpSpPr>
          <p:cNvPr id="14" name="组合 36"/>
          <p:cNvGrpSpPr>
            <a:grpSpLocks/>
          </p:cNvGrpSpPr>
          <p:nvPr/>
        </p:nvGrpSpPr>
        <p:grpSpPr bwMode="auto">
          <a:xfrm>
            <a:off x="1640540" y="1196690"/>
            <a:ext cx="7417030" cy="3816530"/>
            <a:chOff x="1214414" y="2571744"/>
            <a:chExt cx="6643733" cy="4314534"/>
          </a:xfrm>
        </p:grpSpPr>
        <p:pic>
          <p:nvPicPr>
            <p:cNvPr id="16" name="图片 16" descr="sps4198r-4517.jpg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14414" y="2571744"/>
              <a:ext cx="6643733" cy="4314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矩形 16"/>
            <p:cNvSpPr/>
            <p:nvPr/>
          </p:nvSpPr>
          <p:spPr>
            <a:xfrm>
              <a:off x="3286959" y="4263485"/>
              <a:ext cx="2642543" cy="1784846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4000" dirty="0" smtClean="0"/>
                <a:t>风险</a:t>
              </a:r>
              <a:r>
                <a:rPr lang="en-US" altLang="zh-CN" sz="4000" dirty="0" smtClean="0"/>
                <a:t>=</a:t>
              </a:r>
              <a:r>
                <a:rPr lang="zh-CN" altLang="en-US" sz="4000" dirty="0" smtClean="0"/>
                <a:t>问题</a:t>
              </a:r>
              <a:endParaRPr lang="zh-CN" altLang="en-US" sz="4000" dirty="0"/>
            </a:p>
          </p:txBody>
        </p:sp>
      </p:grpSp>
      <p:sp>
        <p:nvSpPr>
          <p:cNvPr id="19" name="矩形 18"/>
          <p:cNvSpPr/>
          <p:nvPr/>
        </p:nvSpPr>
        <p:spPr>
          <a:xfrm>
            <a:off x="5169030" y="3140960"/>
            <a:ext cx="8641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？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标题 1"/>
          <p:cNvSpPr>
            <a:spLocks noGrp="1"/>
          </p:cNvSpPr>
          <p:nvPr>
            <p:ph type="title"/>
          </p:nvPr>
        </p:nvSpPr>
        <p:spPr>
          <a:xfrm>
            <a:off x="200340" y="404580"/>
            <a:ext cx="9145142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sz="2800" dirty="0" smtClean="0"/>
              <a:t>企业由生产要素和经营管理活动构成</a:t>
            </a:r>
          </a:p>
        </p:txBody>
      </p:sp>
      <p:graphicFrame>
        <p:nvGraphicFramePr>
          <p:cNvPr id="14" name="图示 13"/>
          <p:cNvGraphicFramePr/>
          <p:nvPr/>
        </p:nvGraphicFramePr>
        <p:xfrm>
          <a:off x="920440" y="1556740"/>
          <a:ext cx="7993110" cy="3785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48930" y="2852920"/>
            <a:ext cx="9361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rgbClr val="FF0000"/>
                </a:solidFill>
              </a:rPr>
              <a:t>人</a:t>
            </a:r>
            <a:endParaRPr lang="en-US" altLang="zh-CN" sz="2000" b="1" dirty="0" smtClean="0">
              <a:solidFill>
                <a:srgbClr val="FF0000"/>
              </a:solidFill>
            </a:endParaRPr>
          </a:p>
          <a:p>
            <a:pPr algn="ctr"/>
            <a:r>
              <a:rPr lang="zh-CN" altLang="en-US" sz="2000" b="1" dirty="0" smtClean="0">
                <a:solidFill>
                  <a:srgbClr val="FF0000"/>
                </a:solidFill>
              </a:rPr>
              <a:t>人力资源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人的资源属性</a:t>
            </a:r>
            <a:endParaRPr lang="zh-CN" altLang="en-US" dirty="0"/>
          </a:p>
        </p:txBody>
      </p:sp>
      <p:graphicFrame>
        <p:nvGraphicFramePr>
          <p:cNvPr id="42" name="图示 41"/>
          <p:cNvGraphicFramePr/>
          <p:nvPr/>
        </p:nvGraphicFramePr>
        <p:xfrm>
          <a:off x="1651000" y="1227666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12750" y="330200"/>
            <a:ext cx="59705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3600" b="1">
                <a:solidFill>
                  <a:schemeClr val="bg1"/>
                </a:solidFill>
                <a:ea typeface="宋体" pitchFamily="2" charset="-122"/>
              </a:rPr>
              <a:t>如何有效地进行风险管理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563" y="331788"/>
            <a:ext cx="9218612" cy="7921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1" dirty="0" smtClean="0">
                <a:latin typeface="楷体" pitchFamily="49" charset="-122"/>
                <a:ea typeface="楷体" pitchFamily="49" charset="-122"/>
                <a:cs typeface="楷体" pitchFamily="49" charset="-122"/>
              </a:rPr>
              <a:t>  各行业前10种最主要的风险因素调查</a:t>
            </a:r>
          </a:p>
        </p:txBody>
      </p:sp>
      <p:graphicFrame>
        <p:nvGraphicFramePr>
          <p:cNvPr id="5" name="Group 4"/>
          <p:cNvGraphicFramePr>
            <a:graphicFrameLocks noGrp="1"/>
          </p:cNvGraphicFramePr>
          <p:nvPr/>
        </p:nvGraphicFramePr>
        <p:xfrm>
          <a:off x="938213" y="1052670"/>
          <a:ext cx="7975861" cy="5186368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644514"/>
                <a:gridCol w="2175235"/>
                <a:gridCol w="2900313"/>
                <a:gridCol w="2255799"/>
              </a:tblGrid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次序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银行/保险业/证券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制造业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其他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内部控制的质量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内部控制的质量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内部控制的质量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管理人员的能力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管理人员的能力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管理人员的能力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管理人员的正直程度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管理人员的正直程度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管理人员的正直程度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会计系统的近期变动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单位的规模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会计系统的近期变动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单位的规模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经济环境恶化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业务的复杂性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资产的流动性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业务的复杂性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资产的流动性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7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重要人员的变动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重要人员的变动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单位的规模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业务的复杂性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会计系统的近期变动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经济环境恶化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9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快速的增长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快速的增长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重要人员的变动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政府法规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管理人员对完成目标的压力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7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快速的增长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dirty="0" smtClean="0"/>
              <a:t>企业人力资源风险地图</a:t>
            </a:r>
            <a:endParaRPr lang="zh-CN" altLang="en-US" dirty="0"/>
          </a:p>
        </p:txBody>
      </p:sp>
      <p:grpSp>
        <p:nvGrpSpPr>
          <p:cNvPr id="3" name="组合 55"/>
          <p:cNvGrpSpPr/>
          <p:nvPr/>
        </p:nvGrpSpPr>
        <p:grpSpPr>
          <a:xfrm>
            <a:off x="2072600" y="1412720"/>
            <a:ext cx="5328740" cy="4176580"/>
            <a:chOff x="416370" y="1484730"/>
            <a:chExt cx="3096430" cy="3796689"/>
          </a:xfrm>
        </p:grpSpPr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1234035" y="1484730"/>
              <a:ext cx="1244074" cy="933890"/>
            </a:xfrm>
            <a:custGeom>
              <a:avLst/>
              <a:gdLst/>
              <a:ahLst/>
              <a:cxnLst>
                <a:cxn ang="0">
                  <a:pos x="133" y="309"/>
                </a:cxn>
                <a:cxn ang="0">
                  <a:pos x="123" y="304"/>
                </a:cxn>
                <a:cxn ang="0">
                  <a:pos x="105" y="312"/>
                </a:cxn>
                <a:cxn ang="0">
                  <a:pos x="76" y="333"/>
                </a:cxn>
                <a:cxn ang="0">
                  <a:pos x="51" y="340"/>
                </a:cxn>
                <a:cxn ang="0">
                  <a:pos x="34" y="334"/>
                </a:cxn>
                <a:cxn ang="0">
                  <a:pos x="12" y="310"/>
                </a:cxn>
                <a:cxn ang="0">
                  <a:pos x="3" y="285"/>
                </a:cxn>
                <a:cxn ang="0">
                  <a:pos x="1" y="248"/>
                </a:cxn>
                <a:cxn ang="0">
                  <a:pos x="9" y="218"/>
                </a:cxn>
                <a:cxn ang="0">
                  <a:pos x="26" y="193"/>
                </a:cxn>
                <a:cxn ang="0">
                  <a:pos x="44" y="183"/>
                </a:cxn>
                <a:cxn ang="0">
                  <a:pos x="61" y="181"/>
                </a:cxn>
                <a:cxn ang="0">
                  <a:pos x="85" y="191"/>
                </a:cxn>
                <a:cxn ang="0">
                  <a:pos x="112" y="210"/>
                </a:cxn>
                <a:cxn ang="0">
                  <a:pos x="126" y="214"/>
                </a:cxn>
                <a:cxn ang="0">
                  <a:pos x="136" y="207"/>
                </a:cxn>
                <a:cxn ang="0">
                  <a:pos x="142" y="0"/>
                </a:cxn>
                <a:cxn ang="0">
                  <a:pos x="810" y="204"/>
                </a:cxn>
                <a:cxn ang="0">
                  <a:pos x="801" y="213"/>
                </a:cxn>
                <a:cxn ang="0">
                  <a:pos x="789" y="213"/>
                </a:cxn>
                <a:cxn ang="0">
                  <a:pos x="757" y="191"/>
                </a:cxn>
                <a:cxn ang="0">
                  <a:pos x="737" y="182"/>
                </a:cxn>
                <a:cxn ang="0">
                  <a:pos x="720" y="182"/>
                </a:cxn>
                <a:cxn ang="0">
                  <a:pos x="702" y="190"/>
                </a:cxn>
                <a:cxn ang="0">
                  <a:pos x="687" y="209"/>
                </a:cxn>
                <a:cxn ang="0">
                  <a:pos x="675" y="238"/>
                </a:cxn>
                <a:cxn ang="0">
                  <a:pos x="673" y="270"/>
                </a:cxn>
                <a:cxn ang="0">
                  <a:pos x="682" y="305"/>
                </a:cxn>
                <a:cxn ang="0">
                  <a:pos x="694" y="322"/>
                </a:cxn>
                <a:cxn ang="0">
                  <a:pos x="710" y="336"/>
                </a:cxn>
                <a:cxn ang="0">
                  <a:pos x="727" y="340"/>
                </a:cxn>
                <a:cxn ang="0">
                  <a:pos x="755" y="329"/>
                </a:cxn>
                <a:cxn ang="0">
                  <a:pos x="783" y="308"/>
                </a:cxn>
                <a:cxn ang="0">
                  <a:pos x="801" y="305"/>
                </a:cxn>
                <a:cxn ang="0">
                  <a:pos x="810" y="315"/>
                </a:cxn>
                <a:cxn ang="0">
                  <a:pos x="544" y="521"/>
                </a:cxn>
                <a:cxn ang="0">
                  <a:pos x="524" y="511"/>
                </a:cxn>
                <a:cxn ang="0">
                  <a:pos x="522" y="500"/>
                </a:cxn>
                <a:cxn ang="0">
                  <a:pos x="534" y="478"/>
                </a:cxn>
                <a:cxn ang="0">
                  <a:pos x="554" y="446"/>
                </a:cxn>
                <a:cxn ang="0">
                  <a:pos x="557" y="425"/>
                </a:cxn>
                <a:cxn ang="0">
                  <a:pos x="544" y="404"/>
                </a:cxn>
                <a:cxn ang="0">
                  <a:pos x="522" y="389"/>
                </a:cxn>
                <a:cxn ang="0">
                  <a:pos x="497" y="381"/>
                </a:cxn>
                <a:cxn ang="0">
                  <a:pos x="455" y="382"/>
                </a:cxn>
                <a:cxn ang="0">
                  <a:pos x="426" y="393"/>
                </a:cxn>
                <a:cxn ang="0">
                  <a:pos x="408" y="409"/>
                </a:cxn>
                <a:cxn ang="0">
                  <a:pos x="399" y="427"/>
                </a:cxn>
                <a:cxn ang="0">
                  <a:pos x="399" y="444"/>
                </a:cxn>
                <a:cxn ang="0">
                  <a:pos x="414" y="472"/>
                </a:cxn>
                <a:cxn ang="0">
                  <a:pos x="430" y="497"/>
                </a:cxn>
                <a:cxn ang="0">
                  <a:pos x="430" y="508"/>
                </a:cxn>
                <a:cxn ang="0">
                  <a:pos x="420" y="517"/>
                </a:cxn>
                <a:cxn ang="0">
                  <a:pos x="142" y="326"/>
                </a:cxn>
              </a:cxnLst>
              <a:rect l="0" t="0" r="r" b="b"/>
              <a:pathLst>
                <a:path w="814" h="521">
                  <a:moveTo>
                    <a:pt x="142" y="326"/>
                  </a:moveTo>
                  <a:lnTo>
                    <a:pt x="138" y="316"/>
                  </a:lnTo>
                  <a:lnTo>
                    <a:pt x="136" y="312"/>
                  </a:lnTo>
                  <a:lnTo>
                    <a:pt x="133" y="309"/>
                  </a:lnTo>
                  <a:lnTo>
                    <a:pt x="131" y="307"/>
                  </a:lnTo>
                  <a:lnTo>
                    <a:pt x="129" y="305"/>
                  </a:lnTo>
                  <a:lnTo>
                    <a:pt x="126" y="304"/>
                  </a:lnTo>
                  <a:lnTo>
                    <a:pt x="123" y="304"/>
                  </a:lnTo>
                  <a:lnTo>
                    <a:pt x="121" y="305"/>
                  </a:lnTo>
                  <a:lnTo>
                    <a:pt x="118" y="305"/>
                  </a:lnTo>
                  <a:lnTo>
                    <a:pt x="112" y="308"/>
                  </a:lnTo>
                  <a:lnTo>
                    <a:pt x="105" y="312"/>
                  </a:lnTo>
                  <a:lnTo>
                    <a:pt x="98" y="317"/>
                  </a:lnTo>
                  <a:lnTo>
                    <a:pt x="91" y="323"/>
                  </a:lnTo>
                  <a:lnTo>
                    <a:pt x="83" y="329"/>
                  </a:lnTo>
                  <a:lnTo>
                    <a:pt x="76" y="333"/>
                  </a:lnTo>
                  <a:lnTo>
                    <a:pt x="68" y="337"/>
                  </a:lnTo>
                  <a:lnTo>
                    <a:pt x="59" y="340"/>
                  </a:lnTo>
                  <a:lnTo>
                    <a:pt x="55" y="340"/>
                  </a:lnTo>
                  <a:lnTo>
                    <a:pt x="51" y="340"/>
                  </a:lnTo>
                  <a:lnTo>
                    <a:pt x="47" y="339"/>
                  </a:lnTo>
                  <a:lnTo>
                    <a:pt x="42" y="338"/>
                  </a:lnTo>
                  <a:lnTo>
                    <a:pt x="38" y="336"/>
                  </a:lnTo>
                  <a:lnTo>
                    <a:pt x="34" y="334"/>
                  </a:lnTo>
                  <a:lnTo>
                    <a:pt x="25" y="326"/>
                  </a:lnTo>
                  <a:lnTo>
                    <a:pt x="21" y="322"/>
                  </a:lnTo>
                  <a:lnTo>
                    <a:pt x="18" y="318"/>
                  </a:lnTo>
                  <a:lnTo>
                    <a:pt x="12" y="310"/>
                  </a:lnTo>
                  <a:lnTo>
                    <a:pt x="10" y="305"/>
                  </a:lnTo>
                  <a:lnTo>
                    <a:pt x="8" y="300"/>
                  </a:lnTo>
                  <a:lnTo>
                    <a:pt x="4" y="291"/>
                  </a:lnTo>
                  <a:lnTo>
                    <a:pt x="3" y="285"/>
                  </a:lnTo>
                  <a:lnTo>
                    <a:pt x="2" y="280"/>
                  </a:lnTo>
                  <a:lnTo>
                    <a:pt x="0" y="270"/>
                  </a:lnTo>
                  <a:lnTo>
                    <a:pt x="0" y="259"/>
                  </a:lnTo>
                  <a:lnTo>
                    <a:pt x="1" y="248"/>
                  </a:lnTo>
                  <a:lnTo>
                    <a:pt x="3" y="238"/>
                  </a:lnTo>
                  <a:lnTo>
                    <a:pt x="6" y="228"/>
                  </a:lnTo>
                  <a:lnTo>
                    <a:pt x="7" y="223"/>
                  </a:lnTo>
                  <a:lnTo>
                    <a:pt x="9" y="218"/>
                  </a:lnTo>
                  <a:lnTo>
                    <a:pt x="14" y="209"/>
                  </a:lnTo>
                  <a:lnTo>
                    <a:pt x="17" y="205"/>
                  </a:lnTo>
                  <a:lnTo>
                    <a:pt x="20" y="201"/>
                  </a:lnTo>
                  <a:lnTo>
                    <a:pt x="26" y="193"/>
                  </a:lnTo>
                  <a:lnTo>
                    <a:pt x="30" y="190"/>
                  </a:lnTo>
                  <a:lnTo>
                    <a:pt x="35" y="188"/>
                  </a:lnTo>
                  <a:lnTo>
                    <a:pt x="39" y="185"/>
                  </a:lnTo>
                  <a:lnTo>
                    <a:pt x="44" y="183"/>
                  </a:lnTo>
                  <a:lnTo>
                    <a:pt x="48" y="182"/>
                  </a:lnTo>
                  <a:lnTo>
                    <a:pt x="53" y="181"/>
                  </a:lnTo>
                  <a:lnTo>
                    <a:pt x="57" y="181"/>
                  </a:lnTo>
                  <a:lnTo>
                    <a:pt x="61" y="181"/>
                  </a:lnTo>
                  <a:lnTo>
                    <a:pt x="66" y="182"/>
                  </a:lnTo>
                  <a:lnTo>
                    <a:pt x="70" y="183"/>
                  </a:lnTo>
                  <a:lnTo>
                    <a:pt x="78" y="187"/>
                  </a:lnTo>
                  <a:lnTo>
                    <a:pt x="85" y="191"/>
                  </a:lnTo>
                  <a:lnTo>
                    <a:pt x="92" y="196"/>
                  </a:lnTo>
                  <a:lnTo>
                    <a:pt x="99" y="202"/>
                  </a:lnTo>
                  <a:lnTo>
                    <a:pt x="106" y="206"/>
                  </a:lnTo>
                  <a:lnTo>
                    <a:pt x="112" y="210"/>
                  </a:lnTo>
                  <a:lnTo>
                    <a:pt x="118" y="213"/>
                  </a:lnTo>
                  <a:lnTo>
                    <a:pt x="121" y="214"/>
                  </a:lnTo>
                  <a:lnTo>
                    <a:pt x="123" y="214"/>
                  </a:lnTo>
                  <a:lnTo>
                    <a:pt x="126" y="214"/>
                  </a:lnTo>
                  <a:lnTo>
                    <a:pt x="129" y="213"/>
                  </a:lnTo>
                  <a:lnTo>
                    <a:pt x="131" y="212"/>
                  </a:lnTo>
                  <a:lnTo>
                    <a:pt x="133" y="210"/>
                  </a:lnTo>
                  <a:lnTo>
                    <a:pt x="136" y="207"/>
                  </a:lnTo>
                  <a:lnTo>
                    <a:pt x="138" y="203"/>
                  </a:lnTo>
                  <a:lnTo>
                    <a:pt x="140" y="199"/>
                  </a:lnTo>
                  <a:lnTo>
                    <a:pt x="142" y="193"/>
                  </a:lnTo>
                  <a:lnTo>
                    <a:pt x="142" y="0"/>
                  </a:lnTo>
                  <a:lnTo>
                    <a:pt x="814" y="0"/>
                  </a:lnTo>
                  <a:lnTo>
                    <a:pt x="814" y="194"/>
                  </a:lnTo>
                  <a:lnTo>
                    <a:pt x="812" y="200"/>
                  </a:lnTo>
                  <a:lnTo>
                    <a:pt x="810" y="204"/>
                  </a:lnTo>
                  <a:lnTo>
                    <a:pt x="808" y="207"/>
                  </a:lnTo>
                  <a:lnTo>
                    <a:pt x="805" y="210"/>
                  </a:lnTo>
                  <a:lnTo>
                    <a:pt x="803" y="212"/>
                  </a:lnTo>
                  <a:lnTo>
                    <a:pt x="801" y="213"/>
                  </a:lnTo>
                  <a:lnTo>
                    <a:pt x="798" y="214"/>
                  </a:lnTo>
                  <a:lnTo>
                    <a:pt x="796" y="214"/>
                  </a:lnTo>
                  <a:lnTo>
                    <a:pt x="793" y="214"/>
                  </a:lnTo>
                  <a:lnTo>
                    <a:pt x="789" y="213"/>
                  </a:lnTo>
                  <a:lnTo>
                    <a:pt x="783" y="210"/>
                  </a:lnTo>
                  <a:lnTo>
                    <a:pt x="777" y="206"/>
                  </a:lnTo>
                  <a:lnTo>
                    <a:pt x="771" y="202"/>
                  </a:lnTo>
                  <a:lnTo>
                    <a:pt x="757" y="191"/>
                  </a:lnTo>
                  <a:lnTo>
                    <a:pt x="749" y="187"/>
                  </a:lnTo>
                  <a:lnTo>
                    <a:pt x="745" y="185"/>
                  </a:lnTo>
                  <a:lnTo>
                    <a:pt x="741" y="183"/>
                  </a:lnTo>
                  <a:lnTo>
                    <a:pt x="737" y="182"/>
                  </a:lnTo>
                  <a:lnTo>
                    <a:pt x="733" y="181"/>
                  </a:lnTo>
                  <a:lnTo>
                    <a:pt x="729" y="181"/>
                  </a:lnTo>
                  <a:lnTo>
                    <a:pt x="724" y="181"/>
                  </a:lnTo>
                  <a:lnTo>
                    <a:pt x="720" y="182"/>
                  </a:lnTo>
                  <a:lnTo>
                    <a:pt x="715" y="183"/>
                  </a:lnTo>
                  <a:lnTo>
                    <a:pt x="711" y="185"/>
                  </a:lnTo>
                  <a:lnTo>
                    <a:pt x="706" y="188"/>
                  </a:lnTo>
                  <a:lnTo>
                    <a:pt x="702" y="190"/>
                  </a:lnTo>
                  <a:lnTo>
                    <a:pt x="699" y="193"/>
                  </a:lnTo>
                  <a:lnTo>
                    <a:pt x="695" y="197"/>
                  </a:lnTo>
                  <a:lnTo>
                    <a:pt x="692" y="201"/>
                  </a:lnTo>
                  <a:lnTo>
                    <a:pt x="687" y="209"/>
                  </a:lnTo>
                  <a:lnTo>
                    <a:pt x="682" y="218"/>
                  </a:lnTo>
                  <a:lnTo>
                    <a:pt x="680" y="223"/>
                  </a:lnTo>
                  <a:lnTo>
                    <a:pt x="678" y="228"/>
                  </a:lnTo>
                  <a:lnTo>
                    <a:pt x="675" y="238"/>
                  </a:lnTo>
                  <a:lnTo>
                    <a:pt x="674" y="248"/>
                  </a:lnTo>
                  <a:lnTo>
                    <a:pt x="673" y="253"/>
                  </a:lnTo>
                  <a:lnTo>
                    <a:pt x="673" y="259"/>
                  </a:lnTo>
                  <a:lnTo>
                    <a:pt x="673" y="270"/>
                  </a:lnTo>
                  <a:lnTo>
                    <a:pt x="674" y="280"/>
                  </a:lnTo>
                  <a:lnTo>
                    <a:pt x="677" y="291"/>
                  </a:lnTo>
                  <a:lnTo>
                    <a:pt x="680" y="300"/>
                  </a:lnTo>
                  <a:lnTo>
                    <a:pt x="682" y="305"/>
                  </a:lnTo>
                  <a:lnTo>
                    <a:pt x="685" y="310"/>
                  </a:lnTo>
                  <a:lnTo>
                    <a:pt x="687" y="314"/>
                  </a:lnTo>
                  <a:lnTo>
                    <a:pt x="690" y="318"/>
                  </a:lnTo>
                  <a:lnTo>
                    <a:pt x="694" y="322"/>
                  </a:lnTo>
                  <a:lnTo>
                    <a:pt x="697" y="326"/>
                  </a:lnTo>
                  <a:lnTo>
                    <a:pt x="701" y="330"/>
                  </a:lnTo>
                  <a:lnTo>
                    <a:pt x="705" y="334"/>
                  </a:lnTo>
                  <a:lnTo>
                    <a:pt x="710" y="336"/>
                  </a:lnTo>
                  <a:lnTo>
                    <a:pt x="714" y="338"/>
                  </a:lnTo>
                  <a:lnTo>
                    <a:pt x="718" y="339"/>
                  </a:lnTo>
                  <a:lnTo>
                    <a:pt x="722" y="340"/>
                  </a:lnTo>
                  <a:lnTo>
                    <a:pt x="727" y="340"/>
                  </a:lnTo>
                  <a:lnTo>
                    <a:pt x="731" y="340"/>
                  </a:lnTo>
                  <a:lnTo>
                    <a:pt x="739" y="337"/>
                  </a:lnTo>
                  <a:lnTo>
                    <a:pt x="747" y="334"/>
                  </a:lnTo>
                  <a:lnTo>
                    <a:pt x="755" y="329"/>
                  </a:lnTo>
                  <a:lnTo>
                    <a:pt x="762" y="323"/>
                  </a:lnTo>
                  <a:lnTo>
                    <a:pt x="769" y="317"/>
                  </a:lnTo>
                  <a:lnTo>
                    <a:pt x="776" y="313"/>
                  </a:lnTo>
                  <a:lnTo>
                    <a:pt x="783" y="308"/>
                  </a:lnTo>
                  <a:lnTo>
                    <a:pt x="789" y="306"/>
                  </a:lnTo>
                  <a:lnTo>
                    <a:pt x="793" y="305"/>
                  </a:lnTo>
                  <a:lnTo>
                    <a:pt x="796" y="304"/>
                  </a:lnTo>
                  <a:lnTo>
                    <a:pt x="801" y="305"/>
                  </a:lnTo>
                  <a:lnTo>
                    <a:pt x="803" y="306"/>
                  </a:lnTo>
                  <a:lnTo>
                    <a:pt x="806" y="308"/>
                  </a:lnTo>
                  <a:lnTo>
                    <a:pt x="808" y="311"/>
                  </a:lnTo>
                  <a:lnTo>
                    <a:pt x="810" y="315"/>
                  </a:lnTo>
                  <a:lnTo>
                    <a:pt x="812" y="319"/>
                  </a:lnTo>
                  <a:lnTo>
                    <a:pt x="814" y="325"/>
                  </a:lnTo>
                  <a:lnTo>
                    <a:pt x="814" y="521"/>
                  </a:lnTo>
                  <a:lnTo>
                    <a:pt x="544" y="521"/>
                  </a:lnTo>
                  <a:lnTo>
                    <a:pt x="533" y="517"/>
                  </a:lnTo>
                  <a:lnTo>
                    <a:pt x="529" y="515"/>
                  </a:lnTo>
                  <a:lnTo>
                    <a:pt x="526" y="513"/>
                  </a:lnTo>
                  <a:lnTo>
                    <a:pt x="524" y="511"/>
                  </a:lnTo>
                  <a:lnTo>
                    <a:pt x="523" y="508"/>
                  </a:lnTo>
                  <a:lnTo>
                    <a:pt x="522" y="505"/>
                  </a:lnTo>
                  <a:lnTo>
                    <a:pt x="521" y="503"/>
                  </a:lnTo>
                  <a:lnTo>
                    <a:pt x="522" y="500"/>
                  </a:lnTo>
                  <a:lnTo>
                    <a:pt x="523" y="497"/>
                  </a:lnTo>
                  <a:lnTo>
                    <a:pt x="525" y="491"/>
                  </a:lnTo>
                  <a:lnTo>
                    <a:pt x="530" y="484"/>
                  </a:lnTo>
                  <a:lnTo>
                    <a:pt x="534" y="478"/>
                  </a:lnTo>
                  <a:lnTo>
                    <a:pt x="541" y="470"/>
                  </a:lnTo>
                  <a:lnTo>
                    <a:pt x="546" y="463"/>
                  </a:lnTo>
                  <a:lnTo>
                    <a:pt x="551" y="454"/>
                  </a:lnTo>
                  <a:lnTo>
                    <a:pt x="554" y="446"/>
                  </a:lnTo>
                  <a:lnTo>
                    <a:pt x="557" y="438"/>
                  </a:lnTo>
                  <a:lnTo>
                    <a:pt x="557" y="434"/>
                  </a:lnTo>
                  <a:lnTo>
                    <a:pt x="557" y="429"/>
                  </a:lnTo>
                  <a:lnTo>
                    <a:pt x="557" y="425"/>
                  </a:lnTo>
                  <a:lnTo>
                    <a:pt x="555" y="421"/>
                  </a:lnTo>
                  <a:lnTo>
                    <a:pt x="554" y="416"/>
                  </a:lnTo>
                  <a:lnTo>
                    <a:pt x="551" y="412"/>
                  </a:lnTo>
                  <a:lnTo>
                    <a:pt x="544" y="404"/>
                  </a:lnTo>
                  <a:lnTo>
                    <a:pt x="541" y="401"/>
                  </a:lnTo>
                  <a:lnTo>
                    <a:pt x="536" y="397"/>
                  </a:lnTo>
                  <a:lnTo>
                    <a:pt x="527" y="392"/>
                  </a:lnTo>
                  <a:lnTo>
                    <a:pt x="522" y="389"/>
                  </a:lnTo>
                  <a:lnTo>
                    <a:pt x="518" y="387"/>
                  </a:lnTo>
                  <a:lnTo>
                    <a:pt x="508" y="384"/>
                  </a:lnTo>
                  <a:lnTo>
                    <a:pt x="503" y="382"/>
                  </a:lnTo>
                  <a:lnTo>
                    <a:pt x="497" y="381"/>
                  </a:lnTo>
                  <a:lnTo>
                    <a:pt x="487" y="380"/>
                  </a:lnTo>
                  <a:lnTo>
                    <a:pt x="476" y="380"/>
                  </a:lnTo>
                  <a:lnTo>
                    <a:pt x="465" y="380"/>
                  </a:lnTo>
                  <a:lnTo>
                    <a:pt x="455" y="382"/>
                  </a:lnTo>
                  <a:lnTo>
                    <a:pt x="445" y="385"/>
                  </a:lnTo>
                  <a:lnTo>
                    <a:pt x="440" y="387"/>
                  </a:lnTo>
                  <a:lnTo>
                    <a:pt x="435" y="389"/>
                  </a:lnTo>
                  <a:lnTo>
                    <a:pt x="426" y="393"/>
                  </a:lnTo>
                  <a:lnTo>
                    <a:pt x="422" y="396"/>
                  </a:lnTo>
                  <a:lnTo>
                    <a:pt x="418" y="399"/>
                  </a:lnTo>
                  <a:lnTo>
                    <a:pt x="411" y="406"/>
                  </a:lnTo>
                  <a:lnTo>
                    <a:pt x="408" y="409"/>
                  </a:lnTo>
                  <a:lnTo>
                    <a:pt x="405" y="413"/>
                  </a:lnTo>
                  <a:lnTo>
                    <a:pt x="402" y="418"/>
                  </a:lnTo>
                  <a:lnTo>
                    <a:pt x="400" y="422"/>
                  </a:lnTo>
                  <a:lnTo>
                    <a:pt x="399" y="427"/>
                  </a:lnTo>
                  <a:lnTo>
                    <a:pt x="398" y="431"/>
                  </a:lnTo>
                  <a:lnTo>
                    <a:pt x="398" y="436"/>
                  </a:lnTo>
                  <a:lnTo>
                    <a:pt x="399" y="440"/>
                  </a:lnTo>
                  <a:lnTo>
                    <a:pt x="399" y="444"/>
                  </a:lnTo>
                  <a:lnTo>
                    <a:pt x="401" y="448"/>
                  </a:lnTo>
                  <a:lnTo>
                    <a:pt x="404" y="456"/>
                  </a:lnTo>
                  <a:lnTo>
                    <a:pt x="408" y="464"/>
                  </a:lnTo>
                  <a:lnTo>
                    <a:pt x="414" y="472"/>
                  </a:lnTo>
                  <a:lnTo>
                    <a:pt x="419" y="479"/>
                  </a:lnTo>
                  <a:lnTo>
                    <a:pt x="423" y="485"/>
                  </a:lnTo>
                  <a:lnTo>
                    <a:pt x="427" y="491"/>
                  </a:lnTo>
                  <a:lnTo>
                    <a:pt x="430" y="497"/>
                  </a:lnTo>
                  <a:lnTo>
                    <a:pt x="431" y="500"/>
                  </a:lnTo>
                  <a:lnTo>
                    <a:pt x="431" y="503"/>
                  </a:lnTo>
                  <a:lnTo>
                    <a:pt x="431" y="505"/>
                  </a:lnTo>
                  <a:lnTo>
                    <a:pt x="430" y="508"/>
                  </a:lnTo>
                  <a:lnTo>
                    <a:pt x="429" y="510"/>
                  </a:lnTo>
                  <a:lnTo>
                    <a:pt x="427" y="513"/>
                  </a:lnTo>
                  <a:lnTo>
                    <a:pt x="424" y="515"/>
                  </a:lnTo>
                  <a:lnTo>
                    <a:pt x="420" y="517"/>
                  </a:lnTo>
                  <a:lnTo>
                    <a:pt x="416" y="519"/>
                  </a:lnTo>
                  <a:lnTo>
                    <a:pt x="410" y="521"/>
                  </a:lnTo>
                  <a:lnTo>
                    <a:pt x="142" y="521"/>
                  </a:lnTo>
                  <a:lnTo>
                    <a:pt x="142" y="326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8575" cmpd="sng">
              <a:solidFill>
                <a:srgbClr val="6699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140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0" name="Freeform 16"/>
            <p:cNvSpPr>
              <a:spLocks/>
            </p:cNvSpPr>
            <p:nvPr/>
          </p:nvSpPr>
          <p:spPr bwMode="auto">
            <a:xfrm>
              <a:off x="416370" y="1484730"/>
              <a:ext cx="1034690" cy="933890"/>
            </a:xfrm>
            <a:custGeom>
              <a:avLst/>
              <a:gdLst/>
              <a:ahLst/>
              <a:cxnLst>
                <a:cxn ang="0">
                  <a:pos x="675" y="195"/>
                </a:cxn>
                <a:cxn ang="0">
                  <a:pos x="669" y="207"/>
                </a:cxn>
                <a:cxn ang="0">
                  <a:pos x="661" y="213"/>
                </a:cxn>
                <a:cxn ang="0">
                  <a:pos x="650" y="212"/>
                </a:cxn>
                <a:cxn ang="0">
                  <a:pos x="634" y="202"/>
                </a:cxn>
                <a:cxn ang="0">
                  <a:pos x="615" y="188"/>
                </a:cxn>
                <a:cxn ang="0">
                  <a:pos x="601" y="183"/>
                </a:cxn>
                <a:cxn ang="0">
                  <a:pos x="589" y="181"/>
                </a:cxn>
                <a:cxn ang="0">
                  <a:pos x="578" y="183"/>
                </a:cxn>
                <a:cxn ang="0">
                  <a:pos x="566" y="189"/>
                </a:cxn>
                <a:cxn ang="0">
                  <a:pos x="556" y="197"/>
                </a:cxn>
                <a:cxn ang="0">
                  <a:pos x="542" y="222"/>
                </a:cxn>
                <a:cxn ang="0">
                  <a:pos x="537" y="241"/>
                </a:cxn>
                <a:cxn ang="0">
                  <a:pos x="535" y="272"/>
                </a:cxn>
                <a:cxn ang="0">
                  <a:pos x="539" y="293"/>
                </a:cxn>
                <a:cxn ang="0">
                  <a:pos x="548" y="311"/>
                </a:cxn>
                <a:cxn ang="0">
                  <a:pos x="562" y="330"/>
                </a:cxn>
                <a:cxn ang="0">
                  <a:pos x="577" y="338"/>
                </a:cxn>
                <a:cxn ang="0">
                  <a:pos x="590" y="340"/>
                </a:cxn>
                <a:cxn ang="0">
                  <a:pos x="603" y="337"/>
                </a:cxn>
                <a:cxn ang="0">
                  <a:pos x="619" y="329"/>
                </a:cxn>
                <a:cxn ang="0">
                  <a:pos x="650" y="307"/>
                </a:cxn>
                <a:cxn ang="0">
                  <a:pos x="658" y="305"/>
                </a:cxn>
                <a:cxn ang="0">
                  <a:pos x="666" y="307"/>
                </a:cxn>
                <a:cxn ang="0">
                  <a:pos x="673" y="316"/>
                </a:cxn>
                <a:cxn ang="0">
                  <a:pos x="405" y="521"/>
                </a:cxn>
                <a:cxn ang="0">
                  <a:pos x="388" y="512"/>
                </a:cxn>
                <a:cxn ang="0">
                  <a:pos x="383" y="505"/>
                </a:cxn>
                <a:cxn ang="0">
                  <a:pos x="385" y="494"/>
                </a:cxn>
                <a:cxn ang="0">
                  <a:pos x="406" y="462"/>
                </a:cxn>
                <a:cxn ang="0">
                  <a:pos x="416" y="440"/>
                </a:cxn>
                <a:cxn ang="0">
                  <a:pos x="417" y="428"/>
                </a:cxn>
                <a:cxn ang="0">
                  <a:pos x="414" y="417"/>
                </a:cxn>
                <a:cxn ang="0">
                  <a:pos x="407" y="405"/>
                </a:cxn>
                <a:cxn ang="0">
                  <a:pos x="392" y="392"/>
                </a:cxn>
                <a:cxn ang="0">
                  <a:pos x="377" y="385"/>
                </a:cxn>
                <a:cxn ang="0">
                  <a:pos x="355" y="380"/>
                </a:cxn>
                <a:cxn ang="0">
                  <a:pos x="325" y="380"/>
                </a:cxn>
                <a:cxn ang="0">
                  <a:pos x="296" y="387"/>
                </a:cxn>
                <a:cxn ang="0">
                  <a:pos x="281" y="396"/>
                </a:cxn>
                <a:cxn ang="0">
                  <a:pos x="269" y="408"/>
                </a:cxn>
                <a:cxn ang="0">
                  <a:pos x="261" y="422"/>
                </a:cxn>
                <a:cxn ang="0">
                  <a:pos x="259" y="435"/>
                </a:cxn>
                <a:cxn ang="0">
                  <a:pos x="262" y="447"/>
                </a:cxn>
                <a:cxn ang="0">
                  <a:pos x="274" y="471"/>
                </a:cxn>
                <a:cxn ang="0">
                  <a:pos x="288" y="491"/>
                </a:cxn>
                <a:cxn ang="0">
                  <a:pos x="291" y="502"/>
                </a:cxn>
                <a:cxn ang="0">
                  <a:pos x="289" y="510"/>
                </a:cxn>
                <a:cxn ang="0">
                  <a:pos x="280" y="516"/>
                </a:cxn>
                <a:cxn ang="0">
                  <a:pos x="0" y="521"/>
                </a:cxn>
              </a:cxnLst>
              <a:rect l="0" t="0" r="r" b="b"/>
              <a:pathLst>
                <a:path w="677" h="521">
                  <a:moveTo>
                    <a:pt x="677" y="0"/>
                  </a:moveTo>
                  <a:lnTo>
                    <a:pt x="677" y="192"/>
                  </a:lnTo>
                  <a:lnTo>
                    <a:pt x="675" y="195"/>
                  </a:lnTo>
                  <a:lnTo>
                    <a:pt x="674" y="200"/>
                  </a:lnTo>
                  <a:lnTo>
                    <a:pt x="671" y="205"/>
                  </a:lnTo>
                  <a:lnTo>
                    <a:pt x="669" y="207"/>
                  </a:lnTo>
                  <a:lnTo>
                    <a:pt x="668" y="209"/>
                  </a:lnTo>
                  <a:lnTo>
                    <a:pt x="665" y="212"/>
                  </a:lnTo>
                  <a:lnTo>
                    <a:pt x="661" y="213"/>
                  </a:lnTo>
                  <a:lnTo>
                    <a:pt x="657" y="214"/>
                  </a:lnTo>
                  <a:lnTo>
                    <a:pt x="654" y="213"/>
                  </a:lnTo>
                  <a:lnTo>
                    <a:pt x="650" y="212"/>
                  </a:lnTo>
                  <a:lnTo>
                    <a:pt x="646" y="210"/>
                  </a:lnTo>
                  <a:lnTo>
                    <a:pt x="642" y="208"/>
                  </a:lnTo>
                  <a:lnTo>
                    <a:pt x="634" y="202"/>
                  </a:lnTo>
                  <a:lnTo>
                    <a:pt x="627" y="196"/>
                  </a:lnTo>
                  <a:lnTo>
                    <a:pt x="620" y="191"/>
                  </a:lnTo>
                  <a:lnTo>
                    <a:pt x="615" y="188"/>
                  </a:lnTo>
                  <a:lnTo>
                    <a:pt x="610" y="186"/>
                  </a:lnTo>
                  <a:lnTo>
                    <a:pt x="606" y="184"/>
                  </a:lnTo>
                  <a:lnTo>
                    <a:pt x="601" y="183"/>
                  </a:lnTo>
                  <a:lnTo>
                    <a:pt x="597" y="182"/>
                  </a:lnTo>
                  <a:lnTo>
                    <a:pt x="593" y="181"/>
                  </a:lnTo>
                  <a:lnTo>
                    <a:pt x="589" y="181"/>
                  </a:lnTo>
                  <a:lnTo>
                    <a:pt x="586" y="182"/>
                  </a:lnTo>
                  <a:lnTo>
                    <a:pt x="582" y="182"/>
                  </a:lnTo>
                  <a:lnTo>
                    <a:pt x="578" y="183"/>
                  </a:lnTo>
                  <a:lnTo>
                    <a:pt x="574" y="185"/>
                  </a:lnTo>
                  <a:lnTo>
                    <a:pt x="570" y="187"/>
                  </a:lnTo>
                  <a:lnTo>
                    <a:pt x="566" y="189"/>
                  </a:lnTo>
                  <a:lnTo>
                    <a:pt x="562" y="191"/>
                  </a:lnTo>
                  <a:lnTo>
                    <a:pt x="559" y="194"/>
                  </a:lnTo>
                  <a:lnTo>
                    <a:pt x="556" y="197"/>
                  </a:lnTo>
                  <a:lnTo>
                    <a:pt x="551" y="205"/>
                  </a:lnTo>
                  <a:lnTo>
                    <a:pt x="546" y="213"/>
                  </a:lnTo>
                  <a:lnTo>
                    <a:pt x="542" y="222"/>
                  </a:lnTo>
                  <a:lnTo>
                    <a:pt x="539" y="231"/>
                  </a:lnTo>
                  <a:lnTo>
                    <a:pt x="538" y="236"/>
                  </a:lnTo>
                  <a:lnTo>
                    <a:pt x="537" y="241"/>
                  </a:lnTo>
                  <a:lnTo>
                    <a:pt x="535" y="252"/>
                  </a:lnTo>
                  <a:lnTo>
                    <a:pt x="535" y="262"/>
                  </a:lnTo>
                  <a:lnTo>
                    <a:pt x="535" y="272"/>
                  </a:lnTo>
                  <a:lnTo>
                    <a:pt x="536" y="278"/>
                  </a:lnTo>
                  <a:lnTo>
                    <a:pt x="537" y="283"/>
                  </a:lnTo>
                  <a:lnTo>
                    <a:pt x="539" y="293"/>
                  </a:lnTo>
                  <a:lnTo>
                    <a:pt x="543" y="302"/>
                  </a:lnTo>
                  <a:lnTo>
                    <a:pt x="545" y="307"/>
                  </a:lnTo>
                  <a:lnTo>
                    <a:pt x="548" y="311"/>
                  </a:lnTo>
                  <a:lnTo>
                    <a:pt x="552" y="318"/>
                  </a:lnTo>
                  <a:lnTo>
                    <a:pt x="557" y="324"/>
                  </a:lnTo>
                  <a:lnTo>
                    <a:pt x="562" y="330"/>
                  </a:lnTo>
                  <a:lnTo>
                    <a:pt x="569" y="334"/>
                  </a:lnTo>
                  <a:lnTo>
                    <a:pt x="573" y="337"/>
                  </a:lnTo>
                  <a:lnTo>
                    <a:pt x="577" y="338"/>
                  </a:lnTo>
                  <a:lnTo>
                    <a:pt x="582" y="340"/>
                  </a:lnTo>
                  <a:lnTo>
                    <a:pt x="586" y="340"/>
                  </a:lnTo>
                  <a:lnTo>
                    <a:pt x="590" y="340"/>
                  </a:lnTo>
                  <a:lnTo>
                    <a:pt x="595" y="340"/>
                  </a:lnTo>
                  <a:lnTo>
                    <a:pt x="599" y="339"/>
                  </a:lnTo>
                  <a:lnTo>
                    <a:pt x="603" y="337"/>
                  </a:lnTo>
                  <a:lnTo>
                    <a:pt x="607" y="336"/>
                  </a:lnTo>
                  <a:lnTo>
                    <a:pt x="611" y="334"/>
                  </a:lnTo>
                  <a:lnTo>
                    <a:pt x="619" y="329"/>
                  </a:lnTo>
                  <a:lnTo>
                    <a:pt x="633" y="317"/>
                  </a:lnTo>
                  <a:lnTo>
                    <a:pt x="647" y="308"/>
                  </a:lnTo>
                  <a:lnTo>
                    <a:pt x="650" y="307"/>
                  </a:lnTo>
                  <a:lnTo>
                    <a:pt x="653" y="306"/>
                  </a:lnTo>
                  <a:lnTo>
                    <a:pt x="656" y="305"/>
                  </a:lnTo>
                  <a:lnTo>
                    <a:pt x="658" y="305"/>
                  </a:lnTo>
                  <a:lnTo>
                    <a:pt x="661" y="305"/>
                  </a:lnTo>
                  <a:lnTo>
                    <a:pt x="664" y="306"/>
                  </a:lnTo>
                  <a:lnTo>
                    <a:pt x="666" y="307"/>
                  </a:lnTo>
                  <a:lnTo>
                    <a:pt x="668" y="309"/>
                  </a:lnTo>
                  <a:lnTo>
                    <a:pt x="671" y="312"/>
                  </a:lnTo>
                  <a:lnTo>
                    <a:pt x="673" y="316"/>
                  </a:lnTo>
                  <a:lnTo>
                    <a:pt x="677" y="327"/>
                  </a:lnTo>
                  <a:lnTo>
                    <a:pt x="677" y="521"/>
                  </a:lnTo>
                  <a:lnTo>
                    <a:pt x="405" y="521"/>
                  </a:lnTo>
                  <a:lnTo>
                    <a:pt x="398" y="518"/>
                  </a:lnTo>
                  <a:lnTo>
                    <a:pt x="392" y="515"/>
                  </a:lnTo>
                  <a:lnTo>
                    <a:pt x="388" y="512"/>
                  </a:lnTo>
                  <a:lnTo>
                    <a:pt x="386" y="510"/>
                  </a:lnTo>
                  <a:lnTo>
                    <a:pt x="385" y="509"/>
                  </a:lnTo>
                  <a:lnTo>
                    <a:pt x="383" y="505"/>
                  </a:lnTo>
                  <a:lnTo>
                    <a:pt x="383" y="501"/>
                  </a:lnTo>
                  <a:lnTo>
                    <a:pt x="383" y="498"/>
                  </a:lnTo>
                  <a:lnTo>
                    <a:pt x="385" y="494"/>
                  </a:lnTo>
                  <a:lnTo>
                    <a:pt x="390" y="485"/>
                  </a:lnTo>
                  <a:lnTo>
                    <a:pt x="396" y="476"/>
                  </a:lnTo>
                  <a:lnTo>
                    <a:pt x="406" y="462"/>
                  </a:lnTo>
                  <a:lnTo>
                    <a:pt x="411" y="454"/>
                  </a:lnTo>
                  <a:lnTo>
                    <a:pt x="414" y="446"/>
                  </a:lnTo>
                  <a:lnTo>
                    <a:pt x="416" y="440"/>
                  </a:lnTo>
                  <a:lnTo>
                    <a:pt x="417" y="437"/>
                  </a:lnTo>
                  <a:lnTo>
                    <a:pt x="417" y="434"/>
                  </a:lnTo>
                  <a:lnTo>
                    <a:pt x="417" y="428"/>
                  </a:lnTo>
                  <a:lnTo>
                    <a:pt x="416" y="421"/>
                  </a:lnTo>
                  <a:lnTo>
                    <a:pt x="415" y="419"/>
                  </a:lnTo>
                  <a:lnTo>
                    <a:pt x="414" y="417"/>
                  </a:lnTo>
                  <a:lnTo>
                    <a:pt x="412" y="413"/>
                  </a:lnTo>
                  <a:lnTo>
                    <a:pt x="410" y="409"/>
                  </a:lnTo>
                  <a:lnTo>
                    <a:pt x="407" y="405"/>
                  </a:lnTo>
                  <a:lnTo>
                    <a:pt x="404" y="401"/>
                  </a:lnTo>
                  <a:lnTo>
                    <a:pt x="400" y="398"/>
                  </a:lnTo>
                  <a:lnTo>
                    <a:pt x="392" y="392"/>
                  </a:lnTo>
                  <a:lnTo>
                    <a:pt x="387" y="390"/>
                  </a:lnTo>
                  <a:lnTo>
                    <a:pt x="382" y="387"/>
                  </a:lnTo>
                  <a:lnTo>
                    <a:pt x="377" y="385"/>
                  </a:lnTo>
                  <a:lnTo>
                    <a:pt x="372" y="384"/>
                  </a:lnTo>
                  <a:lnTo>
                    <a:pt x="361" y="381"/>
                  </a:lnTo>
                  <a:lnTo>
                    <a:pt x="355" y="380"/>
                  </a:lnTo>
                  <a:lnTo>
                    <a:pt x="349" y="379"/>
                  </a:lnTo>
                  <a:lnTo>
                    <a:pt x="337" y="379"/>
                  </a:lnTo>
                  <a:lnTo>
                    <a:pt x="325" y="380"/>
                  </a:lnTo>
                  <a:lnTo>
                    <a:pt x="313" y="382"/>
                  </a:lnTo>
                  <a:lnTo>
                    <a:pt x="301" y="385"/>
                  </a:lnTo>
                  <a:lnTo>
                    <a:pt x="296" y="387"/>
                  </a:lnTo>
                  <a:lnTo>
                    <a:pt x="291" y="390"/>
                  </a:lnTo>
                  <a:lnTo>
                    <a:pt x="286" y="393"/>
                  </a:lnTo>
                  <a:lnTo>
                    <a:pt x="281" y="396"/>
                  </a:lnTo>
                  <a:lnTo>
                    <a:pt x="277" y="399"/>
                  </a:lnTo>
                  <a:lnTo>
                    <a:pt x="273" y="403"/>
                  </a:lnTo>
                  <a:lnTo>
                    <a:pt x="269" y="408"/>
                  </a:lnTo>
                  <a:lnTo>
                    <a:pt x="266" y="412"/>
                  </a:lnTo>
                  <a:lnTo>
                    <a:pt x="263" y="417"/>
                  </a:lnTo>
                  <a:lnTo>
                    <a:pt x="261" y="422"/>
                  </a:lnTo>
                  <a:lnTo>
                    <a:pt x="260" y="426"/>
                  </a:lnTo>
                  <a:lnTo>
                    <a:pt x="259" y="431"/>
                  </a:lnTo>
                  <a:lnTo>
                    <a:pt x="259" y="435"/>
                  </a:lnTo>
                  <a:lnTo>
                    <a:pt x="260" y="439"/>
                  </a:lnTo>
                  <a:lnTo>
                    <a:pt x="260" y="443"/>
                  </a:lnTo>
                  <a:lnTo>
                    <a:pt x="262" y="447"/>
                  </a:lnTo>
                  <a:lnTo>
                    <a:pt x="265" y="455"/>
                  </a:lnTo>
                  <a:lnTo>
                    <a:pt x="269" y="464"/>
                  </a:lnTo>
                  <a:lnTo>
                    <a:pt x="274" y="471"/>
                  </a:lnTo>
                  <a:lnTo>
                    <a:pt x="279" y="478"/>
                  </a:lnTo>
                  <a:lnTo>
                    <a:pt x="284" y="485"/>
                  </a:lnTo>
                  <a:lnTo>
                    <a:pt x="288" y="491"/>
                  </a:lnTo>
                  <a:lnTo>
                    <a:pt x="290" y="497"/>
                  </a:lnTo>
                  <a:lnTo>
                    <a:pt x="291" y="500"/>
                  </a:lnTo>
                  <a:lnTo>
                    <a:pt x="291" y="502"/>
                  </a:lnTo>
                  <a:lnTo>
                    <a:pt x="291" y="505"/>
                  </a:lnTo>
                  <a:lnTo>
                    <a:pt x="290" y="507"/>
                  </a:lnTo>
                  <a:lnTo>
                    <a:pt x="289" y="510"/>
                  </a:lnTo>
                  <a:lnTo>
                    <a:pt x="286" y="512"/>
                  </a:lnTo>
                  <a:lnTo>
                    <a:pt x="284" y="514"/>
                  </a:lnTo>
                  <a:lnTo>
                    <a:pt x="280" y="516"/>
                  </a:lnTo>
                  <a:lnTo>
                    <a:pt x="276" y="518"/>
                  </a:lnTo>
                  <a:lnTo>
                    <a:pt x="270" y="520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677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8575" cmpd="sng">
              <a:solidFill>
                <a:srgbClr val="6699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140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1" name="Freeform 17"/>
            <p:cNvSpPr>
              <a:spLocks/>
            </p:cNvSpPr>
            <p:nvPr/>
          </p:nvSpPr>
          <p:spPr bwMode="auto">
            <a:xfrm>
              <a:off x="417898" y="4040827"/>
              <a:ext cx="1033162" cy="1188424"/>
            </a:xfrm>
            <a:custGeom>
              <a:avLst/>
              <a:gdLst/>
              <a:ahLst/>
              <a:cxnLst>
                <a:cxn ang="0">
                  <a:pos x="289" y="135"/>
                </a:cxn>
                <a:cxn ang="0">
                  <a:pos x="295" y="128"/>
                </a:cxn>
                <a:cxn ang="0">
                  <a:pos x="296" y="121"/>
                </a:cxn>
                <a:cxn ang="0">
                  <a:pos x="291" y="110"/>
                </a:cxn>
                <a:cxn ang="0">
                  <a:pos x="278" y="90"/>
                </a:cxn>
                <a:cxn ang="0">
                  <a:pos x="268" y="71"/>
                </a:cxn>
                <a:cxn ang="0">
                  <a:pos x="265" y="59"/>
                </a:cxn>
                <a:cxn ang="0">
                  <a:pos x="265" y="47"/>
                </a:cxn>
                <a:cxn ang="0">
                  <a:pos x="271" y="33"/>
                </a:cxn>
                <a:cxn ang="0">
                  <a:pos x="280" y="22"/>
                </a:cxn>
                <a:cxn ang="0">
                  <a:pos x="300" y="9"/>
                </a:cxn>
                <a:cxn ang="0">
                  <a:pos x="321" y="2"/>
                </a:cxn>
                <a:cxn ang="0">
                  <a:pos x="353" y="0"/>
                </a:cxn>
                <a:cxn ang="0">
                  <a:pos x="384" y="7"/>
                </a:cxn>
                <a:cxn ang="0">
                  <a:pos x="398" y="14"/>
                </a:cxn>
                <a:cxn ang="0">
                  <a:pos x="409" y="24"/>
                </a:cxn>
                <a:cxn ang="0">
                  <a:pos x="419" y="37"/>
                </a:cxn>
                <a:cxn ang="0">
                  <a:pos x="422" y="49"/>
                </a:cxn>
                <a:cxn ang="0">
                  <a:pos x="421" y="61"/>
                </a:cxn>
                <a:cxn ang="0">
                  <a:pos x="417" y="73"/>
                </a:cxn>
                <a:cxn ang="0">
                  <a:pos x="393" y="109"/>
                </a:cxn>
                <a:cxn ang="0">
                  <a:pos x="389" y="118"/>
                </a:cxn>
                <a:cxn ang="0">
                  <a:pos x="389" y="128"/>
                </a:cxn>
                <a:cxn ang="0">
                  <a:pos x="395" y="135"/>
                </a:cxn>
                <a:cxn ang="0">
                  <a:pos x="676" y="139"/>
                </a:cxn>
                <a:cxn ang="0">
                  <a:pos x="671" y="347"/>
                </a:cxn>
                <a:cxn ang="0">
                  <a:pos x="664" y="352"/>
                </a:cxn>
                <a:cxn ang="0">
                  <a:pos x="654" y="353"/>
                </a:cxn>
                <a:cxn ang="0">
                  <a:pos x="643" y="348"/>
                </a:cxn>
                <a:cxn ang="0">
                  <a:pos x="621" y="331"/>
                </a:cxn>
                <a:cxn ang="0">
                  <a:pos x="606" y="324"/>
                </a:cxn>
                <a:cxn ang="0">
                  <a:pos x="594" y="322"/>
                </a:cxn>
                <a:cxn ang="0">
                  <a:pos x="582" y="323"/>
                </a:cxn>
                <a:cxn ang="0">
                  <a:pos x="571" y="327"/>
                </a:cxn>
                <a:cxn ang="0">
                  <a:pos x="560" y="335"/>
                </a:cxn>
                <a:cxn ang="0">
                  <a:pos x="547" y="354"/>
                </a:cxn>
                <a:cxn ang="0">
                  <a:pos x="538" y="377"/>
                </a:cxn>
                <a:cxn ang="0">
                  <a:pos x="535" y="402"/>
                </a:cxn>
                <a:cxn ang="0">
                  <a:pos x="537" y="423"/>
                </a:cxn>
                <a:cxn ang="0">
                  <a:pos x="546" y="447"/>
                </a:cxn>
                <a:cxn ang="0">
                  <a:pos x="557" y="464"/>
                </a:cxn>
                <a:cxn ang="0">
                  <a:pos x="574" y="477"/>
                </a:cxn>
                <a:cxn ang="0">
                  <a:pos x="586" y="481"/>
                </a:cxn>
                <a:cxn ang="0">
                  <a:pos x="599" y="479"/>
                </a:cxn>
                <a:cxn ang="0">
                  <a:pos x="618" y="470"/>
                </a:cxn>
                <a:cxn ang="0">
                  <a:pos x="646" y="449"/>
                </a:cxn>
                <a:cxn ang="0">
                  <a:pos x="661" y="445"/>
                </a:cxn>
                <a:cxn ang="0">
                  <a:pos x="668" y="449"/>
                </a:cxn>
                <a:cxn ang="0">
                  <a:pos x="674" y="459"/>
                </a:cxn>
                <a:cxn ang="0">
                  <a:pos x="0" y="663"/>
                </a:cxn>
              </a:cxnLst>
              <a:rect l="0" t="0" r="r" b="b"/>
              <a:pathLst>
                <a:path w="676" h="663">
                  <a:moveTo>
                    <a:pt x="282" y="139"/>
                  </a:moveTo>
                  <a:lnTo>
                    <a:pt x="286" y="137"/>
                  </a:lnTo>
                  <a:lnTo>
                    <a:pt x="289" y="135"/>
                  </a:lnTo>
                  <a:lnTo>
                    <a:pt x="292" y="133"/>
                  </a:lnTo>
                  <a:lnTo>
                    <a:pt x="294" y="131"/>
                  </a:lnTo>
                  <a:lnTo>
                    <a:pt x="295" y="128"/>
                  </a:lnTo>
                  <a:lnTo>
                    <a:pt x="296" y="127"/>
                  </a:lnTo>
                  <a:lnTo>
                    <a:pt x="296" y="126"/>
                  </a:lnTo>
                  <a:lnTo>
                    <a:pt x="296" y="121"/>
                  </a:lnTo>
                  <a:lnTo>
                    <a:pt x="295" y="118"/>
                  </a:lnTo>
                  <a:lnTo>
                    <a:pt x="294" y="115"/>
                  </a:lnTo>
                  <a:lnTo>
                    <a:pt x="291" y="110"/>
                  </a:lnTo>
                  <a:lnTo>
                    <a:pt x="288" y="104"/>
                  </a:lnTo>
                  <a:lnTo>
                    <a:pt x="283" y="97"/>
                  </a:lnTo>
                  <a:lnTo>
                    <a:pt x="278" y="90"/>
                  </a:lnTo>
                  <a:lnTo>
                    <a:pt x="274" y="83"/>
                  </a:lnTo>
                  <a:lnTo>
                    <a:pt x="270" y="75"/>
                  </a:lnTo>
                  <a:lnTo>
                    <a:pt x="268" y="71"/>
                  </a:lnTo>
                  <a:lnTo>
                    <a:pt x="266" y="67"/>
                  </a:lnTo>
                  <a:lnTo>
                    <a:pt x="265" y="63"/>
                  </a:lnTo>
                  <a:lnTo>
                    <a:pt x="265" y="59"/>
                  </a:lnTo>
                  <a:lnTo>
                    <a:pt x="264" y="55"/>
                  </a:lnTo>
                  <a:lnTo>
                    <a:pt x="265" y="51"/>
                  </a:lnTo>
                  <a:lnTo>
                    <a:pt x="265" y="47"/>
                  </a:lnTo>
                  <a:lnTo>
                    <a:pt x="267" y="42"/>
                  </a:lnTo>
                  <a:lnTo>
                    <a:pt x="268" y="38"/>
                  </a:lnTo>
                  <a:lnTo>
                    <a:pt x="271" y="33"/>
                  </a:lnTo>
                  <a:lnTo>
                    <a:pt x="274" y="29"/>
                  </a:lnTo>
                  <a:lnTo>
                    <a:pt x="277" y="26"/>
                  </a:lnTo>
                  <a:lnTo>
                    <a:pt x="280" y="22"/>
                  </a:lnTo>
                  <a:lnTo>
                    <a:pt x="284" y="19"/>
                  </a:lnTo>
                  <a:lnTo>
                    <a:pt x="292" y="14"/>
                  </a:lnTo>
                  <a:lnTo>
                    <a:pt x="300" y="9"/>
                  </a:lnTo>
                  <a:lnTo>
                    <a:pt x="305" y="7"/>
                  </a:lnTo>
                  <a:lnTo>
                    <a:pt x="310" y="5"/>
                  </a:lnTo>
                  <a:lnTo>
                    <a:pt x="321" y="2"/>
                  </a:lnTo>
                  <a:lnTo>
                    <a:pt x="331" y="1"/>
                  </a:lnTo>
                  <a:lnTo>
                    <a:pt x="342" y="0"/>
                  </a:lnTo>
                  <a:lnTo>
                    <a:pt x="353" y="0"/>
                  </a:lnTo>
                  <a:lnTo>
                    <a:pt x="364" y="1"/>
                  </a:lnTo>
                  <a:lnTo>
                    <a:pt x="374" y="4"/>
                  </a:lnTo>
                  <a:lnTo>
                    <a:pt x="384" y="7"/>
                  </a:lnTo>
                  <a:lnTo>
                    <a:pt x="389" y="9"/>
                  </a:lnTo>
                  <a:lnTo>
                    <a:pt x="393" y="12"/>
                  </a:lnTo>
                  <a:lnTo>
                    <a:pt x="398" y="14"/>
                  </a:lnTo>
                  <a:lnTo>
                    <a:pt x="402" y="17"/>
                  </a:lnTo>
                  <a:lnTo>
                    <a:pt x="406" y="21"/>
                  </a:lnTo>
                  <a:lnTo>
                    <a:pt x="409" y="24"/>
                  </a:lnTo>
                  <a:lnTo>
                    <a:pt x="413" y="28"/>
                  </a:lnTo>
                  <a:lnTo>
                    <a:pt x="416" y="32"/>
                  </a:lnTo>
                  <a:lnTo>
                    <a:pt x="419" y="37"/>
                  </a:lnTo>
                  <a:lnTo>
                    <a:pt x="420" y="41"/>
                  </a:lnTo>
                  <a:lnTo>
                    <a:pt x="422" y="45"/>
                  </a:lnTo>
                  <a:lnTo>
                    <a:pt x="422" y="49"/>
                  </a:lnTo>
                  <a:lnTo>
                    <a:pt x="422" y="53"/>
                  </a:lnTo>
                  <a:lnTo>
                    <a:pt x="422" y="57"/>
                  </a:lnTo>
                  <a:lnTo>
                    <a:pt x="421" y="61"/>
                  </a:lnTo>
                  <a:lnTo>
                    <a:pt x="420" y="65"/>
                  </a:lnTo>
                  <a:lnTo>
                    <a:pt x="418" y="69"/>
                  </a:lnTo>
                  <a:lnTo>
                    <a:pt x="417" y="73"/>
                  </a:lnTo>
                  <a:lnTo>
                    <a:pt x="412" y="81"/>
                  </a:lnTo>
                  <a:lnTo>
                    <a:pt x="402" y="96"/>
                  </a:lnTo>
                  <a:lnTo>
                    <a:pt x="393" y="109"/>
                  </a:lnTo>
                  <a:lnTo>
                    <a:pt x="391" y="112"/>
                  </a:lnTo>
                  <a:lnTo>
                    <a:pt x="390" y="115"/>
                  </a:lnTo>
                  <a:lnTo>
                    <a:pt x="389" y="118"/>
                  </a:lnTo>
                  <a:lnTo>
                    <a:pt x="388" y="121"/>
                  </a:lnTo>
                  <a:lnTo>
                    <a:pt x="388" y="126"/>
                  </a:lnTo>
                  <a:lnTo>
                    <a:pt x="389" y="128"/>
                  </a:lnTo>
                  <a:lnTo>
                    <a:pt x="390" y="131"/>
                  </a:lnTo>
                  <a:lnTo>
                    <a:pt x="392" y="133"/>
                  </a:lnTo>
                  <a:lnTo>
                    <a:pt x="395" y="135"/>
                  </a:lnTo>
                  <a:lnTo>
                    <a:pt x="398" y="137"/>
                  </a:lnTo>
                  <a:lnTo>
                    <a:pt x="403" y="139"/>
                  </a:lnTo>
                  <a:lnTo>
                    <a:pt x="676" y="139"/>
                  </a:lnTo>
                  <a:lnTo>
                    <a:pt x="676" y="335"/>
                  </a:lnTo>
                  <a:lnTo>
                    <a:pt x="673" y="342"/>
                  </a:lnTo>
                  <a:lnTo>
                    <a:pt x="671" y="347"/>
                  </a:lnTo>
                  <a:lnTo>
                    <a:pt x="668" y="350"/>
                  </a:lnTo>
                  <a:lnTo>
                    <a:pt x="666" y="351"/>
                  </a:lnTo>
                  <a:lnTo>
                    <a:pt x="664" y="352"/>
                  </a:lnTo>
                  <a:lnTo>
                    <a:pt x="661" y="354"/>
                  </a:lnTo>
                  <a:lnTo>
                    <a:pt x="658" y="354"/>
                  </a:lnTo>
                  <a:lnTo>
                    <a:pt x="654" y="353"/>
                  </a:lnTo>
                  <a:lnTo>
                    <a:pt x="650" y="352"/>
                  </a:lnTo>
                  <a:lnTo>
                    <a:pt x="647" y="350"/>
                  </a:lnTo>
                  <a:lnTo>
                    <a:pt x="643" y="348"/>
                  </a:lnTo>
                  <a:lnTo>
                    <a:pt x="635" y="343"/>
                  </a:lnTo>
                  <a:lnTo>
                    <a:pt x="628" y="336"/>
                  </a:lnTo>
                  <a:lnTo>
                    <a:pt x="621" y="331"/>
                  </a:lnTo>
                  <a:lnTo>
                    <a:pt x="616" y="329"/>
                  </a:lnTo>
                  <a:lnTo>
                    <a:pt x="611" y="326"/>
                  </a:lnTo>
                  <a:lnTo>
                    <a:pt x="606" y="324"/>
                  </a:lnTo>
                  <a:lnTo>
                    <a:pt x="601" y="323"/>
                  </a:lnTo>
                  <a:lnTo>
                    <a:pt x="598" y="322"/>
                  </a:lnTo>
                  <a:lnTo>
                    <a:pt x="594" y="322"/>
                  </a:lnTo>
                  <a:lnTo>
                    <a:pt x="590" y="322"/>
                  </a:lnTo>
                  <a:lnTo>
                    <a:pt x="586" y="322"/>
                  </a:lnTo>
                  <a:lnTo>
                    <a:pt x="582" y="323"/>
                  </a:lnTo>
                  <a:lnTo>
                    <a:pt x="578" y="324"/>
                  </a:lnTo>
                  <a:lnTo>
                    <a:pt x="574" y="325"/>
                  </a:lnTo>
                  <a:lnTo>
                    <a:pt x="571" y="327"/>
                  </a:lnTo>
                  <a:lnTo>
                    <a:pt x="566" y="329"/>
                  </a:lnTo>
                  <a:lnTo>
                    <a:pt x="563" y="332"/>
                  </a:lnTo>
                  <a:lnTo>
                    <a:pt x="560" y="335"/>
                  </a:lnTo>
                  <a:lnTo>
                    <a:pt x="557" y="339"/>
                  </a:lnTo>
                  <a:lnTo>
                    <a:pt x="551" y="346"/>
                  </a:lnTo>
                  <a:lnTo>
                    <a:pt x="547" y="354"/>
                  </a:lnTo>
                  <a:lnTo>
                    <a:pt x="543" y="362"/>
                  </a:lnTo>
                  <a:lnTo>
                    <a:pt x="540" y="372"/>
                  </a:lnTo>
                  <a:lnTo>
                    <a:pt x="538" y="377"/>
                  </a:lnTo>
                  <a:lnTo>
                    <a:pt x="537" y="382"/>
                  </a:lnTo>
                  <a:lnTo>
                    <a:pt x="536" y="392"/>
                  </a:lnTo>
                  <a:lnTo>
                    <a:pt x="535" y="402"/>
                  </a:lnTo>
                  <a:lnTo>
                    <a:pt x="536" y="413"/>
                  </a:lnTo>
                  <a:lnTo>
                    <a:pt x="536" y="418"/>
                  </a:lnTo>
                  <a:lnTo>
                    <a:pt x="537" y="423"/>
                  </a:lnTo>
                  <a:lnTo>
                    <a:pt x="540" y="433"/>
                  </a:lnTo>
                  <a:lnTo>
                    <a:pt x="543" y="443"/>
                  </a:lnTo>
                  <a:lnTo>
                    <a:pt x="546" y="447"/>
                  </a:lnTo>
                  <a:lnTo>
                    <a:pt x="548" y="452"/>
                  </a:lnTo>
                  <a:lnTo>
                    <a:pt x="552" y="458"/>
                  </a:lnTo>
                  <a:lnTo>
                    <a:pt x="557" y="464"/>
                  </a:lnTo>
                  <a:lnTo>
                    <a:pt x="562" y="470"/>
                  </a:lnTo>
                  <a:lnTo>
                    <a:pt x="569" y="474"/>
                  </a:lnTo>
                  <a:lnTo>
                    <a:pt x="574" y="477"/>
                  </a:lnTo>
                  <a:lnTo>
                    <a:pt x="578" y="479"/>
                  </a:lnTo>
                  <a:lnTo>
                    <a:pt x="582" y="480"/>
                  </a:lnTo>
                  <a:lnTo>
                    <a:pt x="586" y="481"/>
                  </a:lnTo>
                  <a:lnTo>
                    <a:pt x="591" y="481"/>
                  </a:lnTo>
                  <a:lnTo>
                    <a:pt x="595" y="480"/>
                  </a:lnTo>
                  <a:lnTo>
                    <a:pt x="599" y="479"/>
                  </a:lnTo>
                  <a:lnTo>
                    <a:pt x="603" y="478"/>
                  </a:lnTo>
                  <a:lnTo>
                    <a:pt x="611" y="474"/>
                  </a:lnTo>
                  <a:lnTo>
                    <a:pt x="618" y="470"/>
                  </a:lnTo>
                  <a:lnTo>
                    <a:pt x="633" y="458"/>
                  </a:lnTo>
                  <a:lnTo>
                    <a:pt x="640" y="453"/>
                  </a:lnTo>
                  <a:lnTo>
                    <a:pt x="646" y="449"/>
                  </a:lnTo>
                  <a:lnTo>
                    <a:pt x="652" y="446"/>
                  </a:lnTo>
                  <a:lnTo>
                    <a:pt x="658" y="445"/>
                  </a:lnTo>
                  <a:lnTo>
                    <a:pt x="661" y="445"/>
                  </a:lnTo>
                  <a:lnTo>
                    <a:pt x="663" y="446"/>
                  </a:lnTo>
                  <a:lnTo>
                    <a:pt x="666" y="447"/>
                  </a:lnTo>
                  <a:lnTo>
                    <a:pt x="668" y="449"/>
                  </a:lnTo>
                  <a:lnTo>
                    <a:pt x="670" y="451"/>
                  </a:lnTo>
                  <a:lnTo>
                    <a:pt x="672" y="455"/>
                  </a:lnTo>
                  <a:lnTo>
                    <a:pt x="674" y="459"/>
                  </a:lnTo>
                  <a:lnTo>
                    <a:pt x="676" y="464"/>
                  </a:lnTo>
                  <a:lnTo>
                    <a:pt x="676" y="663"/>
                  </a:lnTo>
                  <a:lnTo>
                    <a:pt x="0" y="663"/>
                  </a:lnTo>
                  <a:lnTo>
                    <a:pt x="0" y="139"/>
                  </a:lnTo>
                  <a:lnTo>
                    <a:pt x="282" y="139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8575" cmpd="sng">
              <a:solidFill>
                <a:srgbClr val="6699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140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2" name="Freeform 18"/>
            <p:cNvSpPr>
              <a:spLocks/>
            </p:cNvSpPr>
            <p:nvPr/>
          </p:nvSpPr>
          <p:spPr bwMode="auto">
            <a:xfrm>
              <a:off x="1238621" y="4037242"/>
              <a:ext cx="1241017" cy="1192008"/>
            </a:xfrm>
            <a:custGeom>
              <a:avLst/>
              <a:gdLst/>
              <a:ahLst/>
              <a:cxnLst>
                <a:cxn ang="0">
                  <a:pos x="133" y="451"/>
                </a:cxn>
                <a:cxn ang="0">
                  <a:pos x="121" y="447"/>
                </a:cxn>
                <a:cxn ang="0">
                  <a:pos x="103" y="456"/>
                </a:cxn>
                <a:cxn ang="0">
                  <a:pos x="74" y="477"/>
                </a:cxn>
                <a:cxn ang="0">
                  <a:pos x="54" y="482"/>
                </a:cxn>
                <a:cxn ang="0">
                  <a:pos x="38" y="479"/>
                </a:cxn>
                <a:cxn ang="0">
                  <a:pos x="18" y="461"/>
                </a:cxn>
                <a:cxn ang="0">
                  <a:pos x="4" y="433"/>
                </a:cxn>
                <a:cxn ang="0">
                  <a:pos x="0" y="401"/>
                </a:cxn>
                <a:cxn ang="0">
                  <a:pos x="7" y="365"/>
                </a:cxn>
                <a:cxn ang="0">
                  <a:pos x="19" y="344"/>
                </a:cxn>
                <a:cxn ang="0">
                  <a:pos x="39" y="327"/>
                </a:cxn>
                <a:cxn ang="0">
                  <a:pos x="60" y="324"/>
                </a:cxn>
                <a:cxn ang="0">
                  <a:pos x="84" y="333"/>
                </a:cxn>
                <a:cxn ang="0">
                  <a:pos x="116" y="355"/>
                </a:cxn>
                <a:cxn ang="0">
                  <a:pos x="129" y="355"/>
                </a:cxn>
                <a:cxn ang="0">
                  <a:pos x="137" y="345"/>
                </a:cxn>
                <a:cxn ang="0">
                  <a:pos x="415" y="139"/>
                </a:cxn>
                <a:cxn ang="0">
                  <a:pos x="427" y="131"/>
                </a:cxn>
                <a:cxn ang="0">
                  <a:pos x="428" y="118"/>
                </a:cxn>
                <a:cxn ang="0">
                  <a:pos x="406" y="85"/>
                </a:cxn>
                <a:cxn ang="0">
                  <a:pos x="396" y="60"/>
                </a:cxn>
                <a:cxn ang="0">
                  <a:pos x="398" y="43"/>
                </a:cxn>
                <a:cxn ang="0">
                  <a:pos x="408" y="26"/>
                </a:cxn>
                <a:cxn ang="0">
                  <a:pos x="433" y="10"/>
                </a:cxn>
                <a:cxn ang="0">
                  <a:pos x="463" y="1"/>
                </a:cxn>
                <a:cxn ang="0">
                  <a:pos x="506" y="4"/>
                </a:cxn>
                <a:cxn ang="0">
                  <a:pos x="529" y="15"/>
                </a:cxn>
                <a:cxn ang="0">
                  <a:pos x="545" y="29"/>
                </a:cxn>
                <a:cxn ang="0">
                  <a:pos x="554" y="46"/>
                </a:cxn>
                <a:cxn ang="0">
                  <a:pos x="552" y="67"/>
                </a:cxn>
                <a:cxn ang="0">
                  <a:pos x="533" y="98"/>
                </a:cxn>
                <a:cxn ang="0">
                  <a:pos x="520" y="120"/>
                </a:cxn>
                <a:cxn ang="0">
                  <a:pos x="520" y="128"/>
                </a:cxn>
                <a:cxn ang="0">
                  <a:pos x="529" y="137"/>
                </a:cxn>
                <a:cxn ang="0">
                  <a:pos x="812" y="336"/>
                </a:cxn>
                <a:cxn ang="0">
                  <a:pos x="801" y="353"/>
                </a:cxn>
                <a:cxn ang="0">
                  <a:pos x="788" y="355"/>
                </a:cxn>
                <a:cxn ang="0">
                  <a:pos x="769" y="345"/>
                </a:cxn>
                <a:cxn ang="0">
                  <a:pos x="745" y="328"/>
                </a:cxn>
                <a:cxn ang="0">
                  <a:pos x="728" y="324"/>
                </a:cxn>
                <a:cxn ang="0">
                  <a:pos x="713" y="326"/>
                </a:cxn>
                <a:cxn ang="0">
                  <a:pos x="698" y="334"/>
                </a:cxn>
                <a:cxn ang="0">
                  <a:pos x="682" y="356"/>
                </a:cxn>
                <a:cxn ang="0">
                  <a:pos x="673" y="384"/>
                </a:cxn>
                <a:cxn ang="0">
                  <a:pos x="672" y="420"/>
                </a:cxn>
                <a:cxn ang="0">
                  <a:pos x="681" y="449"/>
                </a:cxn>
                <a:cxn ang="0">
                  <a:pos x="698" y="472"/>
                </a:cxn>
                <a:cxn ang="0">
                  <a:pos x="716" y="482"/>
                </a:cxn>
                <a:cxn ang="0">
                  <a:pos x="737" y="480"/>
                </a:cxn>
                <a:cxn ang="0">
                  <a:pos x="774" y="455"/>
                </a:cxn>
                <a:cxn ang="0">
                  <a:pos x="793" y="447"/>
                </a:cxn>
                <a:cxn ang="0">
                  <a:pos x="803" y="451"/>
                </a:cxn>
                <a:cxn ang="0">
                  <a:pos x="812" y="467"/>
                </a:cxn>
              </a:cxnLst>
              <a:rect l="0" t="0" r="r" b="b"/>
              <a:pathLst>
                <a:path w="812" h="665">
                  <a:moveTo>
                    <a:pt x="139" y="462"/>
                  </a:moveTo>
                  <a:lnTo>
                    <a:pt x="137" y="458"/>
                  </a:lnTo>
                  <a:lnTo>
                    <a:pt x="135" y="454"/>
                  </a:lnTo>
                  <a:lnTo>
                    <a:pt x="133" y="451"/>
                  </a:lnTo>
                  <a:lnTo>
                    <a:pt x="131" y="449"/>
                  </a:lnTo>
                  <a:lnTo>
                    <a:pt x="129" y="448"/>
                  </a:lnTo>
                  <a:lnTo>
                    <a:pt x="126" y="447"/>
                  </a:lnTo>
                  <a:lnTo>
                    <a:pt x="121" y="447"/>
                  </a:lnTo>
                  <a:lnTo>
                    <a:pt x="115" y="449"/>
                  </a:lnTo>
                  <a:lnTo>
                    <a:pt x="112" y="450"/>
                  </a:lnTo>
                  <a:lnTo>
                    <a:pt x="109" y="452"/>
                  </a:lnTo>
                  <a:lnTo>
                    <a:pt x="103" y="456"/>
                  </a:lnTo>
                  <a:lnTo>
                    <a:pt x="96" y="461"/>
                  </a:lnTo>
                  <a:lnTo>
                    <a:pt x="89" y="466"/>
                  </a:lnTo>
                  <a:lnTo>
                    <a:pt x="82" y="472"/>
                  </a:lnTo>
                  <a:lnTo>
                    <a:pt x="74" y="477"/>
                  </a:lnTo>
                  <a:lnTo>
                    <a:pt x="66" y="480"/>
                  </a:lnTo>
                  <a:lnTo>
                    <a:pt x="62" y="481"/>
                  </a:lnTo>
                  <a:lnTo>
                    <a:pt x="58" y="482"/>
                  </a:lnTo>
                  <a:lnTo>
                    <a:pt x="54" y="482"/>
                  </a:lnTo>
                  <a:lnTo>
                    <a:pt x="50" y="482"/>
                  </a:lnTo>
                  <a:lnTo>
                    <a:pt x="46" y="482"/>
                  </a:lnTo>
                  <a:lnTo>
                    <a:pt x="42" y="480"/>
                  </a:lnTo>
                  <a:lnTo>
                    <a:pt x="38" y="479"/>
                  </a:lnTo>
                  <a:lnTo>
                    <a:pt x="33" y="476"/>
                  </a:lnTo>
                  <a:lnTo>
                    <a:pt x="24" y="468"/>
                  </a:lnTo>
                  <a:lnTo>
                    <a:pt x="21" y="465"/>
                  </a:lnTo>
                  <a:lnTo>
                    <a:pt x="18" y="461"/>
                  </a:lnTo>
                  <a:lnTo>
                    <a:pt x="12" y="452"/>
                  </a:lnTo>
                  <a:lnTo>
                    <a:pt x="9" y="448"/>
                  </a:lnTo>
                  <a:lnTo>
                    <a:pt x="7" y="443"/>
                  </a:lnTo>
                  <a:lnTo>
                    <a:pt x="4" y="433"/>
                  </a:lnTo>
                  <a:lnTo>
                    <a:pt x="3" y="428"/>
                  </a:lnTo>
                  <a:lnTo>
                    <a:pt x="1" y="423"/>
                  </a:lnTo>
                  <a:lnTo>
                    <a:pt x="0" y="412"/>
                  </a:lnTo>
                  <a:lnTo>
                    <a:pt x="0" y="401"/>
                  </a:lnTo>
                  <a:lnTo>
                    <a:pt x="1" y="390"/>
                  </a:lnTo>
                  <a:lnTo>
                    <a:pt x="2" y="380"/>
                  </a:lnTo>
                  <a:lnTo>
                    <a:pt x="5" y="370"/>
                  </a:lnTo>
                  <a:lnTo>
                    <a:pt x="7" y="365"/>
                  </a:lnTo>
                  <a:lnTo>
                    <a:pt x="9" y="360"/>
                  </a:lnTo>
                  <a:lnTo>
                    <a:pt x="14" y="352"/>
                  </a:lnTo>
                  <a:lnTo>
                    <a:pt x="16" y="347"/>
                  </a:lnTo>
                  <a:lnTo>
                    <a:pt x="19" y="344"/>
                  </a:lnTo>
                  <a:lnTo>
                    <a:pt x="26" y="336"/>
                  </a:lnTo>
                  <a:lnTo>
                    <a:pt x="31" y="333"/>
                  </a:lnTo>
                  <a:lnTo>
                    <a:pt x="34" y="330"/>
                  </a:lnTo>
                  <a:lnTo>
                    <a:pt x="39" y="327"/>
                  </a:lnTo>
                  <a:lnTo>
                    <a:pt x="43" y="326"/>
                  </a:lnTo>
                  <a:lnTo>
                    <a:pt x="48" y="324"/>
                  </a:lnTo>
                  <a:lnTo>
                    <a:pt x="52" y="324"/>
                  </a:lnTo>
                  <a:lnTo>
                    <a:pt x="60" y="324"/>
                  </a:lnTo>
                  <a:lnTo>
                    <a:pt x="64" y="324"/>
                  </a:lnTo>
                  <a:lnTo>
                    <a:pt x="68" y="325"/>
                  </a:lnTo>
                  <a:lnTo>
                    <a:pt x="76" y="329"/>
                  </a:lnTo>
                  <a:lnTo>
                    <a:pt x="84" y="333"/>
                  </a:lnTo>
                  <a:lnTo>
                    <a:pt x="97" y="343"/>
                  </a:lnTo>
                  <a:lnTo>
                    <a:pt x="104" y="348"/>
                  </a:lnTo>
                  <a:lnTo>
                    <a:pt x="110" y="352"/>
                  </a:lnTo>
                  <a:lnTo>
                    <a:pt x="116" y="355"/>
                  </a:lnTo>
                  <a:lnTo>
                    <a:pt x="121" y="356"/>
                  </a:lnTo>
                  <a:lnTo>
                    <a:pt x="124" y="356"/>
                  </a:lnTo>
                  <a:lnTo>
                    <a:pt x="126" y="356"/>
                  </a:lnTo>
                  <a:lnTo>
                    <a:pt x="129" y="355"/>
                  </a:lnTo>
                  <a:lnTo>
                    <a:pt x="131" y="354"/>
                  </a:lnTo>
                  <a:lnTo>
                    <a:pt x="133" y="352"/>
                  </a:lnTo>
                  <a:lnTo>
                    <a:pt x="135" y="349"/>
                  </a:lnTo>
                  <a:lnTo>
                    <a:pt x="137" y="345"/>
                  </a:lnTo>
                  <a:lnTo>
                    <a:pt x="139" y="341"/>
                  </a:lnTo>
                  <a:lnTo>
                    <a:pt x="139" y="141"/>
                  </a:lnTo>
                  <a:lnTo>
                    <a:pt x="409" y="141"/>
                  </a:lnTo>
                  <a:lnTo>
                    <a:pt x="415" y="139"/>
                  </a:lnTo>
                  <a:lnTo>
                    <a:pt x="419" y="137"/>
                  </a:lnTo>
                  <a:lnTo>
                    <a:pt x="422" y="135"/>
                  </a:lnTo>
                  <a:lnTo>
                    <a:pt x="425" y="133"/>
                  </a:lnTo>
                  <a:lnTo>
                    <a:pt x="427" y="131"/>
                  </a:lnTo>
                  <a:lnTo>
                    <a:pt x="428" y="128"/>
                  </a:lnTo>
                  <a:lnTo>
                    <a:pt x="429" y="123"/>
                  </a:lnTo>
                  <a:lnTo>
                    <a:pt x="428" y="120"/>
                  </a:lnTo>
                  <a:lnTo>
                    <a:pt x="428" y="118"/>
                  </a:lnTo>
                  <a:lnTo>
                    <a:pt x="425" y="112"/>
                  </a:lnTo>
                  <a:lnTo>
                    <a:pt x="421" y="106"/>
                  </a:lnTo>
                  <a:lnTo>
                    <a:pt x="416" y="99"/>
                  </a:lnTo>
                  <a:lnTo>
                    <a:pt x="406" y="85"/>
                  </a:lnTo>
                  <a:lnTo>
                    <a:pt x="402" y="77"/>
                  </a:lnTo>
                  <a:lnTo>
                    <a:pt x="398" y="69"/>
                  </a:lnTo>
                  <a:lnTo>
                    <a:pt x="397" y="65"/>
                  </a:lnTo>
                  <a:lnTo>
                    <a:pt x="396" y="60"/>
                  </a:lnTo>
                  <a:lnTo>
                    <a:pt x="396" y="56"/>
                  </a:lnTo>
                  <a:lnTo>
                    <a:pt x="396" y="52"/>
                  </a:lnTo>
                  <a:lnTo>
                    <a:pt x="397" y="48"/>
                  </a:lnTo>
                  <a:lnTo>
                    <a:pt x="398" y="43"/>
                  </a:lnTo>
                  <a:lnTo>
                    <a:pt x="400" y="39"/>
                  </a:lnTo>
                  <a:lnTo>
                    <a:pt x="403" y="34"/>
                  </a:lnTo>
                  <a:lnTo>
                    <a:pt x="405" y="30"/>
                  </a:lnTo>
                  <a:lnTo>
                    <a:pt x="408" y="26"/>
                  </a:lnTo>
                  <a:lnTo>
                    <a:pt x="413" y="23"/>
                  </a:lnTo>
                  <a:lnTo>
                    <a:pt x="416" y="20"/>
                  </a:lnTo>
                  <a:lnTo>
                    <a:pt x="424" y="14"/>
                  </a:lnTo>
                  <a:lnTo>
                    <a:pt x="433" y="10"/>
                  </a:lnTo>
                  <a:lnTo>
                    <a:pt x="438" y="8"/>
                  </a:lnTo>
                  <a:lnTo>
                    <a:pt x="442" y="6"/>
                  </a:lnTo>
                  <a:lnTo>
                    <a:pt x="453" y="3"/>
                  </a:lnTo>
                  <a:lnTo>
                    <a:pt x="463" y="1"/>
                  </a:lnTo>
                  <a:lnTo>
                    <a:pt x="474" y="0"/>
                  </a:lnTo>
                  <a:lnTo>
                    <a:pt x="484" y="1"/>
                  </a:lnTo>
                  <a:lnTo>
                    <a:pt x="495" y="2"/>
                  </a:lnTo>
                  <a:lnTo>
                    <a:pt x="506" y="4"/>
                  </a:lnTo>
                  <a:lnTo>
                    <a:pt x="515" y="8"/>
                  </a:lnTo>
                  <a:lnTo>
                    <a:pt x="520" y="10"/>
                  </a:lnTo>
                  <a:lnTo>
                    <a:pt x="525" y="12"/>
                  </a:lnTo>
                  <a:lnTo>
                    <a:pt x="529" y="15"/>
                  </a:lnTo>
                  <a:lnTo>
                    <a:pt x="533" y="18"/>
                  </a:lnTo>
                  <a:lnTo>
                    <a:pt x="538" y="21"/>
                  </a:lnTo>
                  <a:lnTo>
                    <a:pt x="542" y="25"/>
                  </a:lnTo>
                  <a:lnTo>
                    <a:pt x="545" y="29"/>
                  </a:lnTo>
                  <a:lnTo>
                    <a:pt x="549" y="33"/>
                  </a:lnTo>
                  <a:lnTo>
                    <a:pt x="551" y="37"/>
                  </a:lnTo>
                  <a:lnTo>
                    <a:pt x="553" y="42"/>
                  </a:lnTo>
                  <a:lnTo>
                    <a:pt x="554" y="46"/>
                  </a:lnTo>
                  <a:lnTo>
                    <a:pt x="555" y="50"/>
                  </a:lnTo>
                  <a:lnTo>
                    <a:pt x="555" y="54"/>
                  </a:lnTo>
                  <a:lnTo>
                    <a:pt x="555" y="58"/>
                  </a:lnTo>
                  <a:lnTo>
                    <a:pt x="552" y="67"/>
                  </a:lnTo>
                  <a:lnTo>
                    <a:pt x="549" y="75"/>
                  </a:lnTo>
                  <a:lnTo>
                    <a:pt x="544" y="83"/>
                  </a:lnTo>
                  <a:lnTo>
                    <a:pt x="539" y="91"/>
                  </a:lnTo>
                  <a:lnTo>
                    <a:pt x="533" y="98"/>
                  </a:lnTo>
                  <a:lnTo>
                    <a:pt x="528" y="105"/>
                  </a:lnTo>
                  <a:lnTo>
                    <a:pt x="524" y="111"/>
                  </a:lnTo>
                  <a:lnTo>
                    <a:pt x="521" y="117"/>
                  </a:lnTo>
                  <a:lnTo>
                    <a:pt x="520" y="120"/>
                  </a:lnTo>
                  <a:lnTo>
                    <a:pt x="519" y="123"/>
                  </a:lnTo>
                  <a:lnTo>
                    <a:pt x="519" y="126"/>
                  </a:lnTo>
                  <a:lnTo>
                    <a:pt x="520" y="127"/>
                  </a:lnTo>
                  <a:lnTo>
                    <a:pt x="520" y="128"/>
                  </a:lnTo>
                  <a:lnTo>
                    <a:pt x="521" y="131"/>
                  </a:lnTo>
                  <a:lnTo>
                    <a:pt x="523" y="133"/>
                  </a:lnTo>
                  <a:lnTo>
                    <a:pt x="526" y="135"/>
                  </a:lnTo>
                  <a:lnTo>
                    <a:pt x="529" y="137"/>
                  </a:lnTo>
                  <a:lnTo>
                    <a:pt x="534" y="139"/>
                  </a:lnTo>
                  <a:lnTo>
                    <a:pt x="540" y="141"/>
                  </a:lnTo>
                  <a:lnTo>
                    <a:pt x="812" y="141"/>
                  </a:lnTo>
                  <a:lnTo>
                    <a:pt x="812" y="336"/>
                  </a:lnTo>
                  <a:lnTo>
                    <a:pt x="809" y="344"/>
                  </a:lnTo>
                  <a:lnTo>
                    <a:pt x="806" y="348"/>
                  </a:lnTo>
                  <a:lnTo>
                    <a:pt x="803" y="352"/>
                  </a:lnTo>
                  <a:lnTo>
                    <a:pt x="801" y="353"/>
                  </a:lnTo>
                  <a:lnTo>
                    <a:pt x="800" y="354"/>
                  </a:lnTo>
                  <a:lnTo>
                    <a:pt x="796" y="356"/>
                  </a:lnTo>
                  <a:lnTo>
                    <a:pt x="793" y="356"/>
                  </a:lnTo>
                  <a:lnTo>
                    <a:pt x="788" y="355"/>
                  </a:lnTo>
                  <a:lnTo>
                    <a:pt x="785" y="354"/>
                  </a:lnTo>
                  <a:lnTo>
                    <a:pt x="781" y="352"/>
                  </a:lnTo>
                  <a:lnTo>
                    <a:pt x="777" y="350"/>
                  </a:lnTo>
                  <a:lnTo>
                    <a:pt x="769" y="345"/>
                  </a:lnTo>
                  <a:lnTo>
                    <a:pt x="762" y="338"/>
                  </a:lnTo>
                  <a:lnTo>
                    <a:pt x="755" y="333"/>
                  </a:lnTo>
                  <a:lnTo>
                    <a:pt x="750" y="331"/>
                  </a:lnTo>
                  <a:lnTo>
                    <a:pt x="745" y="328"/>
                  </a:lnTo>
                  <a:lnTo>
                    <a:pt x="740" y="326"/>
                  </a:lnTo>
                  <a:lnTo>
                    <a:pt x="736" y="325"/>
                  </a:lnTo>
                  <a:lnTo>
                    <a:pt x="732" y="324"/>
                  </a:lnTo>
                  <a:lnTo>
                    <a:pt x="728" y="324"/>
                  </a:lnTo>
                  <a:lnTo>
                    <a:pt x="724" y="324"/>
                  </a:lnTo>
                  <a:lnTo>
                    <a:pt x="721" y="324"/>
                  </a:lnTo>
                  <a:lnTo>
                    <a:pt x="717" y="325"/>
                  </a:lnTo>
                  <a:lnTo>
                    <a:pt x="713" y="326"/>
                  </a:lnTo>
                  <a:lnTo>
                    <a:pt x="709" y="327"/>
                  </a:lnTo>
                  <a:lnTo>
                    <a:pt x="705" y="329"/>
                  </a:lnTo>
                  <a:lnTo>
                    <a:pt x="702" y="331"/>
                  </a:lnTo>
                  <a:lnTo>
                    <a:pt x="698" y="334"/>
                  </a:lnTo>
                  <a:lnTo>
                    <a:pt x="695" y="337"/>
                  </a:lnTo>
                  <a:lnTo>
                    <a:pt x="692" y="341"/>
                  </a:lnTo>
                  <a:lnTo>
                    <a:pt x="687" y="348"/>
                  </a:lnTo>
                  <a:lnTo>
                    <a:pt x="682" y="356"/>
                  </a:lnTo>
                  <a:lnTo>
                    <a:pt x="678" y="364"/>
                  </a:lnTo>
                  <a:lnTo>
                    <a:pt x="675" y="374"/>
                  </a:lnTo>
                  <a:lnTo>
                    <a:pt x="674" y="379"/>
                  </a:lnTo>
                  <a:lnTo>
                    <a:pt x="673" y="384"/>
                  </a:lnTo>
                  <a:lnTo>
                    <a:pt x="671" y="394"/>
                  </a:lnTo>
                  <a:lnTo>
                    <a:pt x="671" y="404"/>
                  </a:lnTo>
                  <a:lnTo>
                    <a:pt x="671" y="415"/>
                  </a:lnTo>
                  <a:lnTo>
                    <a:pt x="672" y="420"/>
                  </a:lnTo>
                  <a:lnTo>
                    <a:pt x="673" y="425"/>
                  </a:lnTo>
                  <a:lnTo>
                    <a:pt x="675" y="435"/>
                  </a:lnTo>
                  <a:lnTo>
                    <a:pt x="679" y="445"/>
                  </a:lnTo>
                  <a:lnTo>
                    <a:pt x="681" y="449"/>
                  </a:lnTo>
                  <a:lnTo>
                    <a:pt x="683" y="454"/>
                  </a:lnTo>
                  <a:lnTo>
                    <a:pt x="688" y="460"/>
                  </a:lnTo>
                  <a:lnTo>
                    <a:pt x="692" y="466"/>
                  </a:lnTo>
                  <a:lnTo>
                    <a:pt x="698" y="472"/>
                  </a:lnTo>
                  <a:lnTo>
                    <a:pt x="704" y="476"/>
                  </a:lnTo>
                  <a:lnTo>
                    <a:pt x="708" y="479"/>
                  </a:lnTo>
                  <a:lnTo>
                    <a:pt x="712" y="481"/>
                  </a:lnTo>
                  <a:lnTo>
                    <a:pt x="716" y="482"/>
                  </a:lnTo>
                  <a:lnTo>
                    <a:pt x="721" y="483"/>
                  </a:lnTo>
                  <a:lnTo>
                    <a:pt x="725" y="483"/>
                  </a:lnTo>
                  <a:lnTo>
                    <a:pt x="729" y="482"/>
                  </a:lnTo>
                  <a:lnTo>
                    <a:pt x="737" y="480"/>
                  </a:lnTo>
                  <a:lnTo>
                    <a:pt x="745" y="476"/>
                  </a:lnTo>
                  <a:lnTo>
                    <a:pt x="753" y="472"/>
                  </a:lnTo>
                  <a:lnTo>
                    <a:pt x="767" y="460"/>
                  </a:lnTo>
                  <a:lnTo>
                    <a:pt x="774" y="455"/>
                  </a:lnTo>
                  <a:lnTo>
                    <a:pt x="781" y="451"/>
                  </a:lnTo>
                  <a:lnTo>
                    <a:pt x="787" y="448"/>
                  </a:lnTo>
                  <a:lnTo>
                    <a:pt x="791" y="447"/>
                  </a:lnTo>
                  <a:lnTo>
                    <a:pt x="793" y="447"/>
                  </a:lnTo>
                  <a:lnTo>
                    <a:pt x="796" y="447"/>
                  </a:lnTo>
                  <a:lnTo>
                    <a:pt x="799" y="448"/>
                  </a:lnTo>
                  <a:lnTo>
                    <a:pt x="801" y="449"/>
                  </a:lnTo>
                  <a:lnTo>
                    <a:pt x="803" y="451"/>
                  </a:lnTo>
                  <a:lnTo>
                    <a:pt x="806" y="454"/>
                  </a:lnTo>
                  <a:lnTo>
                    <a:pt x="808" y="457"/>
                  </a:lnTo>
                  <a:lnTo>
                    <a:pt x="810" y="461"/>
                  </a:lnTo>
                  <a:lnTo>
                    <a:pt x="812" y="467"/>
                  </a:lnTo>
                  <a:lnTo>
                    <a:pt x="812" y="665"/>
                  </a:lnTo>
                  <a:lnTo>
                    <a:pt x="139" y="665"/>
                  </a:lnTo>
                  <a:lnTo>
                    <a:pt x="139" y="462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8575" cmpd="sng">
              <a:solidFill>
                <a:srgbClr val="6699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140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3" name="Freeform 19"/>
            <p:cNvSpPr>
              <a:spLocks/>
            </p:cNvSpPr>
            <p:nvPr/>
          </p:nvSpPr>
          <p:spPr bwMode="auto">
            <a:xfrm>
              <a:off x="2262613" y="4289984"/>
              <a:ext cx="1250187" cy="939267"/>
            </a:xfrm>
            <a:custGeom>
              <a:avLst/>
              <a:gdLst/>
              <a:ahLst/>
              <a:cxnLst>
                <a:cxn ang="0">
                  <a:pos x="136" y="313"/>
                </a:cxn>
                <a:cxn ang="0">
                  <a:pos x="129" y="307"/>
                </a:cxn>
                <a:cxn ang="0">
                  <a:pos x="120" y="306"/>
                </a:cxn>
                <a:cxn ang="0">
                  <a:pos x="104" y="314"/>
                </a:cxn>
                <a:cxn ang="0">
                  <a:pos x="82" y="330"/>
                </a:cxn>
                <a:cxn ang="0">
                  <a:pos x="67" y="339"/>
                </a:cxn>
                <a:cxn ang="0">
                  <a:pos x="50" y="341"/>
                </a:cxn>
                <a:cxn ang="0">
                  <a:pos x="37" y="338"/>
                </a:cxn>
                <a:cxn ang="0">
                  <a:pos x="21" y="324"/>
                </a:cxn>
                <a:cxn ang="0">
                  <a:pos x="10" y="307"/>
                </a:cxn>
                <a:cxn ang="0">
                  <a:pos x="3" y="287"/>
                </a:cxn>
                <a:cxn ang="0">
                  <a:pos x="0" y="260"/>
                </a:cxn>
                <a:cxn ang="0">
                  <a:pos x="6" y="229"/>
                </a:cxn>
                <a:cxn ang="0">
                  <a:pos x="14" y="211"/>
                </a:cxn>
                <a:cxn ang="0">
                  <a:pos x="26" y="195"/>
                </a:cxn>
                <a:cxn ang="0">
                  <a:pos x="39" y="186"/>
                </a:cxn>
                <a:cxn ang="0">
                  <a:pos x="52" y="183"/>
                </a:cxn>
                <a:cxn ang="0">
                  <a:pos x="65" y="184"/>
                </a:cxn>
                <a:cxn ang="0">
                  <a:pos x="84" y="192"/>
                </a:cxn>
                <a:cxn ang="0">
                  <a:pos x="105" y="208"/>
                </a:cxn>
                <a:cxn ang="0">
                  <a:pos x="121" y="215"/>
                </a:cxn>
                <a:cxn ang="0">
                  <a:pos x="128" y="214"/>
                </a:cxn>
                <a:cxn ang="0">
                  <a:pos x="135" y="208"/>
                </a:cxn>
                <a:cxn ang="0">
                  <a:pos x="142" y="195"/>
                </a:cxn>
                <a:cxn ang="0">
                  <a:pos x="420" y="3"/>
                </a:cxn>
                <a:cxn ang="0">
                  <a:pos x="430" y="10"/>
                </a:cxn>
                <a:cxn ang="0">
                  <a:pos x="432" y="19"/>
                </a:cxn>
                <a:cxn ang="0">
                  <a:pos x="429" y="30"/>
                </a:cxn>
                <a:cxn ang="0">
                  <a:pos x="416" y="49"/>
                </a:cxn>
                <a:cxn ang="0">
                  <a:pos x="406" y="66"/>
                </a:cxn>
                <a:cxn ang="0">
                  <a:pos x="402" y="80"/>
                </a:cxn>
                <a:cxn ang="0">
                  <a:pos x="401" y="91"/>
                </a:cxn>
                <a:cxn ang="0">
                  <a:pos x="405" y="103"/>
                </a:cxn>
                <a:cxn ang="0">
                  <a:pos x="411" y="113"/>
                </a:cxn>
                <a:cxn ang="0">
                  <a:pos x="424" y="125"/>
                </a:cxn>
                <a:cxn ang="0">
                  <a:pos x="450" y="137"/>
                </a:cxn>
                <a:cxn ang="0">
                  <a:pos x="470" y="141"/>
                </a:cxn>
                <a:cxn ang="0">
                  <a:pos x="496" y="140"/>
                </a:cxn>
                <a:cxn ang="0">
                  <a:pos x="522" y="133"/>
                </a:cxn>
                <a:cxn ang="0">
                  <a:pos x="538" y="124"/>
                </a:cxn>
                <a:cxn ang="0">
                  <a:pos x="553" y="108"/>
                </a:cxn>
                <a:cxn ang="0">
                  <a:pos x="558" y="95"/>
                </a:cxn>
                <a:cxn ang="0">
                  <a:pos x="558" y="83"/>
                </a:cxn>
                <a:cxn ang="0">
                  <a:pos x="548" y="58"/>
                </a:cxn>
                <a:cxn ang="0">
                  <a:pos x="529" y="30"/>
                </a:cxn>
                <a:cxn ang="0">
                  <a:pos x="524" y="18"/>
                </a:cxn>
                <a:cxn ang="0">
                  <a:pos x="525" y="13"/>
                </a:cxn>
                <a:cxn ang="0">
                  <a:pos x="531" y="6"/>
                </a:cxn>
                <a:cxn ang="0">
                  <a:pos x="544" y="0"/>
                </a:cxn>
                <a:cxn ang="0">
                  <a:pos x="142" y="524"/>
                </a:cxn>
              </a:cxnLst>
              <a:rect l="0" t="0" r="r" b="b"/>
              <a:pathLst>
                <a:path w="818" h="524">
                  <a:moveTo>
                    <a:pt x="142" y="326"/>
                  </a:moveTo>
                  <a:lnTo>
                    <a:pt x="138" y="316"/>
                  </a:lnTo>
                  <a:lnTo>
                    <a:pt x="136" y="313"/>
                  </a:lnTo>
                  <a:lnTo>
                    <a:pt x="133" y="310"/>
                  </a:lnTo>
                  <a:lnTo>
                    <a:pt x="131" y="308"/>
                  </a:lnTo>
                  <a:lnTo>
                    <a:pt x="129" y="307"/>
                  </a:lnTo>
                  <a:lnTo>
                    <a:pt x="126" y="306"/>
                  </a:lnTo>
                  <a:lnTo>
                    <a:pt x="123" y="306"/>
                  </a:lnTo>
                  <a:lnTo>
                    <a:pt x="120" y="306"/>
                  </a:lnTo>
                  <a:lnTo>
                    <a:pt x="117" y="307"/>
                  </a:lnTo>
                  <a:lnTo>
                    <a:pt x="110" y="310"/>
                  </a:lnTo>
                  <a:lnTo>
                    <a:pt x="104" y="314"/>
                  </a:lnTo>
                  <a:lnTo>
                    <a:pt x="97" y="319"/>
                  </a:lnTo>
                  <a:lnTo>
                    <a:pt x="90" y="324"/>
                  </a:lnTo>
                  <a:lnTo>
                    <a:pt x="82" y="330"/>
                  </a:lnTo>
                  <a:lnTo>
                    <a:pt x="75" y="335"/>
                  </a:lnTo>
                  <a:lnTo>
                    <a:pt x="71" y="337"/>
                  </a:lnTo>
                  <a:lnTo>
                    <a:pt x="67" y="339"/>
                  </a:lnTo>
                  <a:lnTo>
                    <a:pt x="59" y="341"/>
                  </a:lnTo>
                  <a:lnTo>
                    <a:pt x="54" y="341"/>
                  </a:lnTo>
                  <a:lnTo>
                    <a:pt x="50" y="341"/>
                  </a:lnTo>
                  <a:lnTo>
                    <a:pt x="46" y="341"/>
                  </a:lnTo>
                  <a:lnTo>
                    <a:pt x="42" y="340"/>
                  </a:lnTo>
                  <a:lnTo>
                    <a:pt x="37" y="338"/>
                  </a:lnTo>
                  <a:lnTo>
                    <a:pt x="33" y="335"/>
                  </a:lnTo>
                  <a:lnTo>
                    <a:pt x="25" y="327"/>
                  </a:lnTo>
                  <a:lnTo>
                    <a:pt x="21" y="324"/>
                  </a:lnTo>
                  <a:lnTo>
                    <a:pt x="18" y="320"/>
                  </a:lnTo>
                  <a:lnTo>
                    <a:pt x="12" y="311"/>
                  </a:lnTo>
                  <a:lnTo>
                    <a:pt x="10" y="307"/>
                  </a:lnTo>
                  <a:lnTo>
                    <a:pt x="8" y="302"/>
                  </a:lnTo>
                  <a:lnTo>
                    <a:pt x="4" y="292"/>
                  </a:lnTo>
                  <a:lnTo>
                    <a:pt x="3" y="287"/>
                  </a:lnTo>
                  <a:lnTo>
                    <a:pt x="2" y="282"/>
                  </a:lnTo>
                  <a:lnTo>
                    <a:pt x="1" y="271"/>
                  </a:lnTo>
                  <a:lnTo>
                    <a:pt x="0" y="260"/>
                  </a:lnTo>
                  <a:lnTo>
                    <a:pt x="1" y="249"/>
                  </a:lnTo>
                  <a:lnTo>
                    <a:pt x="3" y="239"/>
                  </a:lnTo>
                  <a:lnTo>
                    <a:pt x="6" y="229"/>
                  </a:lnTo>
                  <a:lnTo>
                    <a:pt x="7" y="224"/>
                  </a:lnTo>
                  <a:lnTo>
                    <a:pt x="9" y="219"/>
                  </a:lnTo>
                  <a:lnTo>
                    <a:pt x="14" y="211"/>
                  </a:lnTo>
                  <a:lnTo>
                    <a:pt x="17" y="206"/>
                  </a:lnTo>
                  <a:lnTo>
                    <a:pt x="20" y="203"/>
                  </a:lnTo>
                  <a:lnTo>
                    <a:pt x="26" y="195"/>
                  </a:lnTo>
                  <a:lnTo>
                    <a:pt x="30" y="192"/>
                  </a:lnTo>
                  <a:lnTo>
                    <a:pt x="34" y="189"/>
                  </a:lnTo>
                  <a:lnTo>
                    <a:pt x="39" y="186"/>
                  </a:lnTo>
                  <a:lnTo>
                    <a:pt x="43" y="184"/>
                  </a:lnTo>
                  <a:lnTo>
                    <a:pt x="48" y="183"/>
                  </a:lnTo>
                  <a:lnTo>
                    <a:pt x="52" y="183"/>
                  </a:lnTo>
                  <a:lnTo>
                    <a:pt x="56" y="182"/>
                  </a:lnTo>
                  <a:lnTo>
                    <a:pt x="61" y="183"/>
                  </a:lnTo>
                  <a:lnTo>
                    <a:pt x="65" y="184"/>
                  </a:lnTo>
                  <a:lnTo>
                    <a:pt x="69" y="185"/>
                  </a:lnTo>
                  <a:lnTo>
                    <a:pt x="77" y="188"/>
                  </a:lnTo>
                  <a:lnTo>
                    <a:pt x="84" y="192"/>
                  </a:lnTo>
                  <a:lnTo>
                    <a:pt x="91" y="197"/>
                  </a:lnTo>
                  <a:lnTo>
                    <a:pt x="98" y="203"/>
                  </a:lnTo>
                  <a:lnTo>
                    <a:pt x="105" y="208"/>
                  </a:lnTo>
                  <a:lnTo>
                    <a:pt x="111" y="212"/>
                  </a:lnTo>
                  <a:lnTo>
                    <a:pt x="117" y="214"/>
                  </a:lnTo>
                  <a:lnTo>
                    <a:pt x="121" y="215"/>
                  </a:lnTo>
                  <a:lnTo>
                    <a:pt x="123" y="215"/>
                  </a:lnTo>
                  <a:lnTo>
                    <a:pt x="126" y="215"/>
                  </a:lnTo>
                  <a:lnTo>
                    <a:pt x="128" y="214"/>
                  </a:lnTo>
                  <a:lnTo>
                    <a:pt x="131" y="213"/>
                  </a:lnTo>
                  <a:lnTo>
                    <a:pt x="133" y="211"/>
                  </a:lnTo>
                  <a:lnTo>
                    <a:pt x="135" y="208"/>
                  </a:lnTo>
                  <a:lnTo>
                    <a:pt x="138" y="205"/>
                  </a:lnTo>
                  <a:lnTo>
                    <a:pt x="140" y="201"/>
                  </a:lnTo>
                  <a:lnTo>
                    <a:pt x="142" y="195"/>
                  </a:lnTo>
                  <a:lnTo>
                    <a:pt x="142" y="0"/>
                  </a:lnTo>
                  <a:lnTo>
                    <a:pt x="414" y="0"/>
                  </a:lnTo>
                  <a:lnTo>
                    <a:pt x="420" y="3"/>
                  </a:lnTo>
                  <a:lnTo>
                    <a:pt x="425" y="6"/>
                  </a:lnTo>
                  <a:lnTo>
                    <a:pt x="428" y="9"/>
                  </a:lnTo>
                  <a:lnTo>
                    <a:pt x="430" y="10"/>
                  </a:lnTo>
                  <a:lnTo>
                    <a:pt x="431" y="12"/>
                  </a:lnTo>
                  <a:lnTo>
                    <a:pt x="432" y="15"/>
                  </a:lnTo>
                  <a:lnTo>
                    <a:pt x="432" y="19"/>
                  </a:lnTo>
                  <a:lnTo>
                    <a:pt x="432" y="22"/>
                  </a:lnTo>
                  <a:lnTo>
                    <a:pt x="431" y="26"/>
                  </a:lnTo>
                  <a:lnTo>
                    <a:pt x="429" y="30"/>
                  </a:lnTo>
                  <a:lnTo>
                    <a:pt x="426" y="34"/>
                  </a:lnTo>
                  <a:lnTo>
                    <a:pt x="421" y="42"/>
                  </a:lnTo>
                  <a:lnTo>
                    <a:pt x="416" y="49"/>
                  </a:lnTo>
                  <a:lnTo>
                    <a:pt x="411" y="56"/>
                  </a:lnTo>
                  <a:lnTo>
                    <a:pt x="408" y="61"/>
                  </a:lnTo>
                  <a:lnTo>
                    <a:pt x="406" y="66"/>
                  </a:lnTo>
                  <a:lnTo>
                    <a:pt x="404" y="71"/>
                  </a:lnTo>
                  <a:lnTo>
                    <a:pt x="402" y="76"/>
                  </a:lnTo>
                  <a:lnTo>
                    <a:pt x="402" y="80"/>
                  </a:lnTo>
                  <a:lnTo>
                    <a:pt x="401" y="84"/>
                  </a:lnTo>
                  <a:lnTo>
                    <a:pt x="401" y="87"/>
                  </a:lnTo>
                  <a:lnTo>
                    <a:pt x="401" y="91"/>
                  </a:lnTo>
                  <a:lnTo>
                    <a:pt x="402" y="95"/>
                  </a:lnTo>
                  <a:lnTo>
                    <a:pt x="403" y="99"/>
                  </a:lnTo>
                  <a:lnTo>
                    <a:pt x="405" y="103"/>
                  </a:lnTo>
                  <a:lnTo>
                    <a:pt x="406" y="107"/>
                  </a:lnTo>
                  <a:lnTo>
                    <a:pt x="409" y="110"/>
                  </a:lnTo>
                  <a:lnTo>
                    <a:pt x="411" y="113"/>
                  </a:lnTo>
                  <a:lnTo>
                    <a:pt x="414" y="117"/>
                  </a:lnTo>
                  <a:lnTo>
                    <a:pt x="417" y="120"/>
                  </a:lnTo>
                  <a:lnTo>
                    <a:pt x="424" y="125"/>
                  </a:lnTo>
                  <a:lnTo>
                    <a:pt x="432" y="130"/>
                  </a:lnTo>
                  <a:lnTo>
                    <a:pt x="441" y="134"/>
                  </a:lnTo>
                  <a:lnTo>
                    <a:pt x="450" y="137"/>
                  </a:lnTo>
                  <a:lnTo>
                    <a:pt x="455" y="138"/>
                  </a:lnTo>
                  <a:lnTo>
                    <a:pt x="460" y="139"/>
                  </a:lnTo>
                  <a:lnTo>
                    <a:pt x="470" y="141"/>
                  </a:lnTo>
                  <a:lnTo>
                    <a:pt x="481" y="141"/>
                  </a:lnTo>
                  <a:lnTo>
                    <a:pt x="491" y="141"/>
                  </a:lnTo>
                  <a:lnTo>
                    <a:pt x="496" y="140"/>
                  </a:lnTo>
                  <a:lnTo>
                    <a:pt x="502" y="139"/>
                  </a:lnTo>
                  <a:lnTo>
                    <a:pt x="512" y="137"/>
                  </a:lnTo>
                  <a:lnTo>
                    <a:pt x="522" y="133"/>
                  </a:lnTo>
                  <a:lnTo>
                    <a:pt x="527" y="131"/>
                  </a:lnTo>
                  <a:lnTo>
                    <a:pt x="531" y="128"/>
                  </a:lnTo>
                  <a:lnTo>
                    <a:pt x="538" y="124"/>
                  </a:lnTo>
                  <a:lnTo>
                    <a:pt x="544" y="119"/>
                  </a:lnTo>
                  <a:lnTo>
                    <a:pt x="549" y="114"/>
                  </a:lnTo>
                  <a:lnTo>
                    <a:pt x="553" y="108"/>
                  </a:lnTo>
                  <a:lnTo>
                    <a:pt x="555" y="104"/>
                  </a:lnTo>
                  <a:lnTo>
                    <a:pt x="557" y="100"/>
                  </a:lnTo>
                  <a:lnTo>
                    <a:pt x="558" y="95"/>
                  </a:lnTo>
                  <a:lnTo>
                    <a:pt x="559" y="91"/>
                  </a:lnTo>
                  <a:lnTo>
                    <a:pt x="559" y="87"/>
                  </a:lnTo>
                  <a:lnTo>
                    <a:pt x="558" y="83"/>
                  </a:lnTo>
                  <a:lnTo>
                    <a:pt x="556" y="75"/>
                  </a:lnTo>
                  <a:lnTo>
                    <a:pt x="553" y="66"/>
                  </a:lnTo>
                  <a:lnTo>
                    <a:pt x="548" y="58"/>
                  </a:lnTo>
                  <a:lnTo>
                    <a:pt x="538" y="43"/>
                  </a:lnTo>
                  <a:lnTo>
                    <a:pt x="533" y="37"/>
                  </a:lnTo>
                  <a:lnTo>
                    <a:pt x="529" y="30"/>
                  </a:lnTo>
                  <a:lnTo>
                    <a:pt x="526" y="24"/>
                  </a:lnTo>
                  <a:lnTo>
                    <a:pt x="525" y="21"/>
                  </a:lnTo>
                  <a:lnTo>
                    <a:pt x="524" y="18"/>
                  </a:lnTo>
                  <a:lnTo>
                    <a:pt x="524" y="16"/>
                  </a:lnTo>
                  <a:lnTo>
                    <a:pt x="525" y="14"/>
                  </a:lnTo>
                  <a:lnTo>
                    <a:pt x="525" y="13"/>
                  </a:lnTo>
                  <a:lnTo>
                    <a:pt x="526" y="11"/>
                  </a:lnTo>
                  <a:lnTo>
                    <a:pt x="528" y="8"/>
                  </a:lnTo>
                  <a:lnTo>
                    <a:pt x="531" y="6"/>
                  </a:lnTo>
                  <a:lnTo>
                    <a:pt x="534" y="4"/>
                  </a:lnTo>
                  <a:lnTo>
                    <a:pt x="539" y="2"/>
                  </a:lnTo>
                  <a:lnTo>
                    <a:pt x="544" y="0"/>
                  </a:lnTo>
                  <a:lnTo>
                    <a:pt x="818" y="0"/>
                  </a:lnTo>
                  <a:lnTo>
                    <a:pt x="818" y="524"/>
                  </a:lnTo>
                  <a:lnTo>
                    <a:pt x="142" y="524"/>
                  </a:lnTo>
                  <a:lnTo>
                    <a:pt x="142" y="326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8575" cmpd="sng">
              <a:solidFill>
                <a:srgbClr val="6699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140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4" name="Freeform 20"/>
            <p:cNvSpPr>
              <a:spLocks/>
            </p:cNvSpPr>
            <p:nvPr/>
          </p:nvSpPr>
          <p:spPr bwMode="auto">
            <a:xfrm>
              <a:off x="2262613" y="2165878"/>
              <a:ext cx="1248659" cy="1441165"/>
            </a:xfrm>
            <a:custGeom>
              <a:avLst/>
              <a:gdLst/>
              <a:ahLst/>
              <a:cxnLst>
                <a:cxn ang="0">
                  <a:pos x="47" y="323"/>
                </a:cxn>
                <a:cxn ang="0">
                  <a:pos x="64" y="323"/>
                </a:cxn>
                <a:cxn ang="0">
                  <a:pos x="91" y="337"/>
                </a:cxn>
                <a:cxn ang="0">
                  <a:pos x="116" y="354"/>
                </a:cxn>
                <a:cxn ang="0">
                  <a:pos x="130" y="353"/>
                </a:cxn>
                <a:cxn ang="0">
                  <a:pos x="139" y="341"/>
                </a:cxn>
                <a:cxn ang="0">
                  <a:pos x="418" y="138"/>
                </a:cxn>
                <a:cxn ang="0">
                  <a:pos x="432" y="126"/>
                </a:cxn>
                <a:cxn ang="0">
                  <a:pos x="427" y="108"/>
                </a:cxn>
                <a:cxn ang="0">
                  <a:pos x="407" y="76"/>
                </a:cxn>
                <a:cxn ang="0">
                  <a:pos x="401" y="57"/>
                </a:cxn>
                <a:cxn ang="0">
                  <a:pos x="406" y="34"/>
                </a:cxn>
                <a:cxn ang="0">
                  <a:pos x="422" y="17"/>
                </a:cxn>
                <a:cxn ang="0">
                  <a:pos x="446" y="5"/>
                </a:cxn>
                <a:cxn ang="0">
                  <a:pos x="474" y="0"/>
                </a:cxn>
                <a:cxn ang="0">
                  <a:pos x="504" y="2"/>
                </a:cxn>
                <a:cxn ang="0">
                  <a:pos x="524" y="9"/>
                </a:cxn>
                <a:cxn ang="0">
                  <a:pos x="545" y="24"/>
                </a:cxn>
                <a:cxn ang="0">
                  <a:pos x="556" y="42"/>
                </a:cxn>
                <a:cxn ang="0">
                  <a:pos x="556" y="63"/>
                </a:cxn>
                <a:cxn ang="0">
                  <a:pos x="547" y="83"/>
                </a:cxn>
                <a:cxn ang="0">
                  <a:pos x="525" y="114"/>
                </a:cxn>
                <a:cxn ang="0">
                  <a:pos x="524" y="128"/>
                </a:cxn>
                <a:cxn ang="0">
                  <a:pos x="532" y="136"/>
                </a:cxn>
                <a:cxn ang="0">
                  <a:pos x="817" y="141"/>
                </a:cxn>
                <a:cxn ang="0">
                  <a:pos x="531" y="668"/>
                </a:cxn>
                <a:cxn ang="0">
                  <a:pos x="524" y="678"/>
                </a:cxn>
                <a:cxn ang="0">
                  <a:pos x="527" y="692"/>
                </a:cxn>
                <a:cxn ang="0">
                  <a:pos x="547" y="720"/>
                </a:cxn>
                <a:cxn ang="0">
                  <a:pos x="558" y="750"/>
                </a:cxn>
                <a:cxn ang="0">
                  <a:pos x="554" y="767"/>
                </a:cxn>
                <a:cxn ang="0">
                  <a:pos x="537" y="786"/>
                </a:cxn>
                <a:cxn ang="0">
                  <a:pos x="510" y="800"/>
                </a:cxn>
                <a:cxn ang="0">
                  <a:pos x="477" y="804"/>
                </a:cxn>
                <a:cxn ang="0">
                  <a:pos x="441" y="796"/>
                </a:cxn>
                <a:cxn ang="0">
                  <a:pos x="419" y="784"/>
                </a:cxn>
                <a:cxn ang="0">
                  <a:pos x="404" y="765"/>
                </a:cxn>
                <a:cxn ang="0">
                  <a:pos x="400" y="748"/>
                </a:cxn>
                <a:cxn ang="0">
                  <a:pos x="406" y="726"/>
                </a:cxn>
                <a:cxn ang="0">
                  <a:pos x="424" y="698"/>
                </a:cxn>
                <a:cxn ang="0">
                  <a:pos x="432" y="680"/>
                </a:cxn>
                <a:cxn ang="0">
                  <a:pos x="428" y="671"/>
                </a:cxn>
                <a:cxn ang="0">
                  <a:pos x="412" y="662"/>
                </a:cxn>
                <a:cxn ang="0">
                  <a:pos x="135" y="452"/>
                </a:cxn>
                <a:cxn ang="0">
                  <a:pos x="125" y="445"/>
                </a:cxn>
                <a:cxn ang="0">
                  <a:pos x="110" y="450"/>
                </a:cxn>
                <a:cxn ang="0">
                  <a:pos x="74" y="475"/>
                </a:cxn>
                <a:cxn ang="0">
                  <a:pos x="54" y="481"/>
                </a:cxn>
                <a:cxn ang="0">
                  <a:pos x="37" y="477"/>
                </a:cxn>
                <a:cxn ang="0">
                  <a:pos x="17" y="459"/>
                </a:cxn>
                <a:cxn ang="0">
                  <a:pos x="4" y="432"/>
                </a:cxn>
                <a:cxn ang="0">
                  <a:pos x="0" y="400"/>
                </a:cxn>
                <a:cxn ang="0">
                  <a:pos x="7" y="364"/>
                </a:cxn>
                <a:cxn ang="0">
                  <a:pos x="19" y="342"/>
                </a:cxn>
              </a:cxnLst>
              <a:rect l="0" t="0" r="r" b="b"/>
              <a:pathLst>
                <a:path w="817" h="804">
                  <a:moveTo>
                    <a:pt x="33" y="329"/>
                  </a:moveTo>
                  <a:lnTo>
                    <a:pt x="38" y="326"/>
                  </a:lnTo>
                  <a:lnTo>
                    <a:pt x="43" y="324"/>
                  </a:lnTo>
                  <a:lnTo>
                    <a:pt x="47" y="323"/>
                  </a:lnTo>
                  <a:lnTo>
                    <a:pt x="51" y="322"/>
                  </a:lnTo>
                  <a:lnTo>
                    <a:pt x="56" y="322"/>
                  </a:lnTo>
                  <a:lnTo>
                    <a:pt x="60" y="322"/>
                  </a:lnTo>
                  <a:lnTo>
                    <a:pt x="64" y="323"/>
                  </a:lnTo>
                  <a:lnTo>
                    <a:pt x="68" y="324"/>
                  </a:lnTo>
                  <a:lnTo>
                    <a:pt x="76" y="328"/>
                  </a:lnTo>
                  <a:lnTo>
                    <a:pt x="84" y="332"/>
                  </a:lnTo>
                  <a:lnTo>
                    <a:pt x="91" y="337"/>
                  </a:lnTo>
                  <a:lnTo>
                    <a:pt x="98" y="343"/>
                  </a:lnTo>
                  <a:lnTo>
                    <a:pt x="104" y="347"/>
                  </a:lnTo>
                  <a:lnTo>
                    <a:pt x="110" y="351"/>
                  </a:lnTo>
                  <a:lnTo>
                    <a:pt x="116" y="354"/>
                  </a:lnTo>
                  <a:lnTo>
                    <a:pt x="120" y="355"/>
                  </a:lnTo>
                  <a:lnTo>
                    <a:pt x="123" y="355"/>
                  </a:lnTo>
                  <a:lnTo>
                    <a:pt x="128" y="354"/>
                  </a:lnTo>
                  <a:lnTo>
                    <a:pt x="130" y="353"/>
                  </a:lnTo>
                  <a:lnTo>
                    <a:pt x="132" y="351"/>
                  </a:lnTo>
                  <a:lnTo>
                    <a:pt x="135" y="348"/>
                  </a:lnTo>
                  <a:lnTo>
                    <a:pt x="137" y="345"/>
                  </a:lnTo>
                  <a:lnTo>
                    <a:pt x="139" y="341"/>
                  </a:lnTo>
                  <a:lnTo>
                    <a:pt x="141" y="335"/>
                  </a:lnTo>
                  <a:lnTo>
                    <a:pt x="141" y="141"/>
                  </a:lnTo>
                  <a:lnTo>
                    <a:pt x="412" y="141"/>
                  </a:lnTo>
                  <a:lnTo>
                    <a:pt x="418" y="138"/>
                  </a:lnTo>
                  <a:lnTo>
                    <a:pt x="423" y="136"/>
                  </a:lnTo>
                  <a:lnTo>
                    <a:pt x="427" y="133"/>
                  </a:lnTo>
                  <a:lnTo>
                    <a:pt x="430" y="129"/>
                  </a:lnTo>
                  <a:lnTo>
                    <a:pt x="432" y="126"/>
                  </a:lnTo>
                  <a:lnTo>
                    <a:pt x="432" y="122"/>
                  </a:lnTo>
                  <a:lnTo>
                    <a:pt x="432" y="119"/>
                  </a:lnTo>
                  <a:lnTo>
                    <a:pt x="431" y="115"/>
                  </a:lnTo>
                  <a:lnTo>
                    <a:pt x="427" y="108"/>
                  </a:lnTo>
                  <a:lnTo>
                    <a:pt x="422" y="100"/>
                  </a:lnTo>
                  <a:lnTo>
                    <a:pt x="416" y="92"/>
                  </a:lnTo>
                  <a:lnTo>
                    <a:pt x="410" y="84"/>
                  </a:lnTo>
                  <a:lnTo>
                    <a:pt x="407" y="76"/>
                  </a:lnTo>
                  <a:lnTo>
                    <a:pt x="404" y="70"/>
                  </a:lnTo>
                  <a:lnTo>
                    <a:pt x="403" y="66"/>
                  </a:lnTo>
                  <a:lnTo>
                    <a:pt x="402" y="63"/>
                  </a:lnTo>
                  <a:lnTo>
                    <a:pt x="401" y="57"/>
                  </a:lnTo>
                  <a:lnTo>
                    <a:pt x="401" y="51"/>
                  </a:lnTo>
                  <a:lnTo>
                    <a:pt x="402" y="45"/>
                  </a:lnTo>
                  <a:lnTo>
                    <a:pt x="403" y="39"/>
                  </a:lnTo>
                  <a:lnTo>
                    <a:pt x="406" y="34"/>
                  </a:lnTo>
                  <a:lnTo>
                    <a:pt x="409" y="29"/>
                  </a:lnTo>
                  <a:lnTo>
                    <a:pt x="413" y="25"/>
                  </a:lnTo>
                  <a:lnTo>
                    <a:pt x="417" y="20"/>
                  </a:lnTo>
                  <a:lnTo>
                    <a:pt x="422" y="17"/>
                  </a:lnTo>
                  <a:lnTo>
                    <a:pt x="427" y="13"/>
                  </a:lnTo>
                  <a:lnTo>
                    <a:pt x="433" y="10"/>
                  </a:lnTo>
                  <a:lnTo>
                    <a:pt x="439" y="7"/>
                  </a:lnTo>
                  <a:lnTo>
                    <a:pt x="446" y="5"/>
                  </a:lnTo>
                  <a:lnTo>
                    <a:pt x="452" y="3"/>
                  </a:lnTo>
                  <a:lnTo>
                    <a:pt x="459" y="1"/>
                  </a:lnTo>
                  <a:lnTo>
                    <a:pt x="467" y="0"/>
                  </a:lnTo>
                  <a:lnTo>
                    <a:pt x="474" y="0"/>
                  </a:lnTo>
                  <a:lnTo>
                    <a:pt x="481" y="0"/>
                  </a:lnTo>
                  <a:lnTo>
                    <a:pt x="489" y="0"/>
                  </a:lnTo>
                  <a:lnTo>
                    <a:pt x="496" y="1"/>
                  </a:lnTo>
                  <a:lnTo>
                    <a:pt x="504" y="2"/>
                  </a:lnTo>
                  <a:lnTo>
                    <a:pt x="511" y="4"/>
                  </a:lnTo>
                  <a:lnTo>
                    <a:pt x="518" y="6"/>
                  </a:lnTo>
                  <a:lnTo>
                    <a:pt x="521" y="8"/>
                  </a:lnTo>
                  <a:lnTo>
                    <a:pt x="524" y="9"/>
                  </a:lnTo>
                  <a:lnTo>
                    <a:pt x="531" y="12"/>
                  </a:lnTo>
                  <a:lnTo>
                    <a:pt x="537" y="16"/>
                  </a:lnTo>
                  <a:lnTo>
                    <a:pt x="542" y="21"/>
                  </a:lnTo>
                  <a:lnTo>
                    <a:pt x="545" y="24"/>
                  </a:lnTo>
                  <a:lnTo>
                    <a:pt x="547" y="26"/>
                  </a:lnTo>
                  <a:lnTo>
                    <a:pt x="551" y="32"/>
                  </a:lnTo>
                  <a:lnTo>
                    <a:pt x="554" y="37"/>
                  </a:lnTo>
                  <a:lnTo>
                    <a:pt x="556" y="42"/>
                  </a:lnTo>
                  <a:lnTo>
                    <a:pt x="557" y="47"/>
                  </a:lnTo>
                  <a:lnTo>
                    <a:pt x="557" y="54"/>
                  </a:lnTo>
                  <a:lnTo>
                    <a:pt x="557" y="60"/>
                  </a:lnTo>
                  <a:lnTo>
                    <a:pt x="556" y="63"/>
                  </a:lnTo>
                  <a:lnTo>
                    <a:pt x="555" y="67"/>
                  </a:lnTo>
                  <a:lnTo>
                    <a:pt x="551" y="74"/>
                  </a:lnTo>
                  <a:lnTo>
                    <a:pt x="549" y="78"/>
                  </a:lnTo>
                  <a:lnTo>
                    <a:pt x="547" y="83"/>
                  </a:lnTo>
                  <a:lnTo>
                    <a:pt x="537" y="96"/>
                  </a:lnTo>
                  <a:lnTo>
                    <a:pt x="530" y="106"/>
                  </a:lnTo>
                  <a:lnTo>
                    <a:pt x="528" y="110"/>
                  </a:lnTo>
                  <a:lnTo>
                    <a:pt x="525" y="114"/>
                  </a:lnTo>
                  <a:lnTo>
                    <a:pt x="524" y="118"/>
                  </a:lnTo>
                  <a:lnTo>
                    <a:pt x="523" y="122"/>
                  </a:lnTo>
                  <a:lnTo>
                    <a:pt x="523" y="126"/>
                  </a:lnTo>
                  <a:lnTo>
                    <a:pt x="524" y="128"/>
                  </a:lnTo>
                  <a:lnTo>
                    <a:pt x="525" y="129"/>
                  </a:lnTo>
                  <a:lnTo>
                    <a:pt x="526" y="131"/>
                  </a:lnTo>
                  <a:lnTo>
                    <a:pt x="528" y="133"/>
                  </a:lnTo>
                  <a:lnTo>
                    <a:pt x="532" y="136"/>
                  </a:lnTo>
                  <a:lnTo>
                    <a:pt x="534" y="137"/>
                  </a:lnTo>
                  <a:lnTo>
                    <a:pt x="537" y="138"/>
                  </a:lnTo>
                  <a:lnTo>
                    <a:pt x="545" y="141"/>
                  </a:lnTo>
                  <a:lnTo>
                    <a:pt x="817" y="141"/>
                  </a:lnTo>
                  <a:lnTo>
                    <a:pt x="817" y="662"/>
                  </a:lnTo>
                  <a:lnTo>
                    <a:pt x="545" y="662"/>
                  </a:lnTo>
                  <a:lnTo>
                    <a:pt x="535" y="666"/>
                  </a:lnTo>
                  <a:lnTo>
                    <a:pt x="531" y="668"/>
                  </a:lnTo>
                  <a:lnTo>
                    <a:pt x="528" y="670"/>
                  </a:lnTo>
                  <a:lnTo>
                    <a:pt x="526" y="673"/>
                  </a:lnTo>
                  <a:lnTo>
                    <a:pt x="524" y="675"/>
                  </a:lnTo>
                  <a:lnTo>
                    <a:pt x="524" y="678"/>
                  </a:lnTo>
                  <a:lnTo>
                    <a:pt x="523" y="680"/>
                  </a:lnTo>
                  <a:lnTo>
                    <a:pt x="524" y="683"/>
                  </a:lnTo>
                  <a:lnTo>
                    <a:pt x="524" y="686"/>
                  </a:lnTo>
                  <a:lnTo>
                    <a:pt x="527" y="692"/>
                  </a:lnTo>
                  <a:lnTo>
                    <a:pt x="531" y="699"/>
                  </a:lnTo>
                  <a:lnTo>
                    <a:pt x="536" y="706"/>
                  </a:lnTo>
                  <a:lnTo>
                    <a:pt x="542" y="713"/>
                  </a:lnTo>
                  <a:lnTo>
                    <a:pt x="547" y="720"/>
                  </a:lnTo>
                  <a:lnTo>
                    <a:pt x="551" y="728"/>
                  </a:lnTo>
                  <a:lnTo>
                    <a:pt x="555" y="737"/>
                  </a:lnTo>
                  <a:lnTo>
                    <a:pt x="558" y="745"/>
                  </a:lnTo>
                  <a:lnTo>
                    <a:pt x="558" y="750"/>
                  </a:lnTo>
                  <a:lnTo>
                    <a:pt x="558" y="754"/>
                  </a:lnTo>
                  <a:lnTo>
                    <a:pt x="557" y="758"/>
                  </a:lnTo>
                  <a:lnTo>
                    <a:pt x="556" y="762"/>
                  </a:lnTo>
                  <a:lnTo>
                    <a:pt x="554" y="767"/>
                  </a:lnTo>
                  <a:lnTo>
                    <a:pt x="552" y="771"/>
                  </a:lnTo>
                  <a:lnTo>
                    <a:pt x="545" y="779"/>
                  </a:lnTo>
                  <a:lnTo>
                    <a:pt x="541" y="783"/>
                  </a:lnTo>
                  <a:lnTo>
                    <a:pt x="537" y="786"/>
                  </a:lnTo>
                  <a:lnTo>
                    <a:pt x="529" y="792"/>
                  </a:lnTo>
                  <a:lnTo>
                    <a:pt x="524" y="794"/>
                  </a:lnTo>
                  <a:lnTo>
                    <a:pt x="520" y="796"/>
                  </a:lnTo>
                  <a:lnTo>
                    <a:pt x="510" y="800"/>
                  </a:lnTo>
                  <a:lnTo>
                    <a:pt x="504" y="801"/>
                  </a:lnTo>
                  <a:lnTo>
                    <a:pt x="498" y="802"/>
                  </a:lnTo>
                  <a:lnTo>
                    <a:pt x="488" y="803"/>
                  </a:lnTo>
                  <a:lnTo>
                    <a:pt x="477" y="804"/>
                  </a:lnTo>
                  <a:lnTo>
                    <a:pt x="466" y="803"/>
                  </a:lnTo>
                  <a:lnTo>
                    <a:pt x="456" y="801"/>
                  </a:lnTo>
                  <a:lnTo>
                    <a:pt x="446" y="798"/>
                  </a:lnTo>
                  <a:lnTo>
                    <a:pt x="441" y="796"/>
                  </a:lnTo>
                  <a:lnTo>
                    <a:pt x="436" y="794"/>
                  </a:lnTo>
                  <a:lnTo>
                    <a:pt x="427" y="790"/>
                  </a:lnTo>
                  <a:lnTo>
                    <a:pt x="423" y="787"/>
                  </a:lnTo>
                  <a:lnTo>
                    <a:pt x="419" y="784"/>
                  </a:lnTo>
                  <a:lnTo>
                    <a:pt x="412" y="778"/>
                  </a:lnTo>
                  <a:lnTo>
                    <a:pt x="409" y="774"/>
                  </a:lnTo>
                  <a:lnTo>
                    <a:pt x="407" y="770"/>
                  </a:lnTo>
                  <a:lnTo>
                    <a:pt x="404" y="765"/>
                  </a:lnTo>
                  <a:lnTo>
                    <a:pt x="402" y="761"/>
                  </a:lnTo>
                  <a:lnTo>
                    <a:pt x="401" y="756"/>
                  </a:lnTo>
                  <a:lnTo>
                    <a:pt x="400" y="752"/>
                  </a:lnTo>
                  <a:lnTo>
                    <a:pt x="400" y="748"/>
                  </a:lnTo>
                  <a:lnTo>
                    <a:pt x="400" y="743"/>
                  </a:lnTo>
                  <a:lnTo>
                    <a:pt x="401" y="739"/>
                  </a:lnTo>
                  <a:lnTo>
                    <a:pt x="402" y="735"/>
                  </a:lnTo>
                  <a:lnTo>
                    <a:pt x="406" y="726"/>
                  </a:lnTo>
                  <a:lnTo>
                    <a:pt x="410" y="719"/>
                  </a:lnTo>
                  <a:lnTo>
                    <a:pt x="415" y="711"/>
                  </a:lnTo>
                  <a:lnTo>
                    <a:pt x="420" y="704"/>
                  </a:lnTo>
                  <a:lnTo>
                    <a:pt x="424" y="698"/>
                  </a:lnTo>
                  <a:lnTo>
                    <a:pt x="428" y="692"/>
                  </a:lnTo>
                  <a:lnTo>
                    <a:pt x="431" y="686"/>
                  </a:lnTo>
                  <a:lnTo>
                    <a:pt x="432" y="683"/>
                  </a:lnTo>
                  <a:lnTo>
                    <a:pt x="432" y="680"/>
                  </a:lnTo>
                  <a:lnTo>
                    <a:pt x="432" y="678"/>
                  </a:lnTo>
                  <a:lnTo>
                    <a:pt x="431" y="675"/>
                  </a:lnTo>
                  <a:lnTo>
                    <a:pt x="430" y="673"/>
                  </a:lnTo>
                  <a:lnTo>
                    <a:pt x="428" y="671"/>
                  </a:lnTo>
                  <a:lnTo>
                    <a:pt x="425" y="668"/>
                  </a:lnTo>
                  <a:lnTo>
                    <a:pt x="421" y="666"/>
                  </a:lnTo>
                  <a:lnTo>
                    <a:pt x="417" y="664"/>
                  </a:lnTo>
                  <a:lnTo>
                    <a:pt x="412" y="662"/>
                  </a:lnTo>
                  <a:lnTo>
                    <a:pt x="141" y="662"/>
                  </a:lnTo>
                  <a:lnTo>
                    <a:pt x="141" y="466"/>
                  </a:lnTo>
                  <a:lnTo>
                    <a:pt x="137" y="456"/>
                  </a:lnTo>
                  <a:lnTo>
                    <a:pt x="135" y="452"/>
                  </a:lnTo>
                  <a:lnTo>
                    <a:pt x="133" y="449"/>
                  </a:lnTo>
                  <a:lnTo>
                    <a:pt x="130" y="447"/>
                  </a:lnTo>
                  <a:lnTo>
                    <a:pt x="128" y="446"/>
                  </a:lnTo>
                  <a:lnTo>
                    <a:pt x="125" y="445"/>
                  </a:lnTo>
                  <a:lnTo>
                    <a:pt x="123" y="445"/>
                  </a:lnTo>
                  <a:lnTo>
                    <a:pt x="120" y="446"/>
                  </a:lnTo>
                  <a:lnTo>
                    <a:pt x="116" y="447"/>
                  </a:lnTo>
                  <a:lnTo>
                    <a:pt x="110" y="450"/>
                  </a:lnTo>
                  <a:lnTo>
                    <a:pt x="103" y="454"/>
                  </a:lnTo>
                  <a:lnTo>
                    <a:pt x="96" y="459"/>
                  </a:lnTo>
                  <a:lnTo>
                    <a:pt x="82" y="469"/>
                  </a:lnTo>
                  <a:lnTo>
                    <a:pt x="74" y="475"/>
                  </a:lnTo>
                  <a:lnTo>
                    <a:pt x="70" y="477"/>
                  </a:lnTo>
                  <a:lnTo>
                    <a:pt x="66" y="478"/>
                  </a:lnTo>
                  <a:lnTo>
                    <a:pt x="58" y="481"/>
                  </a:lnTo>
                  <a:lnTo>
                    <a:pt x="54" y="481"/>
                  </a:lnTo>
                  <a:lnTo>
                    <a:pt x="50" y="481"/>
                  </a:lnTo>
                  <a:lnTo>
                    <a:pt x="45" y="480"/>
                  </a:lnTo>
                  <a:lnTo>
                    <a:pt x="41" y="479"/>
                  </a:lnTo>
                  <a:lnTo>
                    <a:pt x="37" y="477"/>
                  </a:lnTo>
                  <a:lnTo>
                    <a:pt x="32" y="475"/>
                  </a:lnTo>
                  <a:lnTo>
                    <a:pt x="24" y="467"/>
                  </a:lnTo>
                  <a:lnTo>
                    <a:pt x="21" y="463"/>
                  </a:lnTo>
                  <a:lnTo>
                    <a:pt x="17" y="459"/>
                  </a:lnTo>
                  <a:lnTo>
                    <a:pt x="12" y="451"/>
                  </a:lnTo>
                  <a:lnTo>
                    <a:pt x="9" y="446"/>
                  </a:lnTo>
                  <a:lnTo>
                    <a:pt x="7" y="442"/>
                  </a:lnTo>
                  <a:lnTo>
                    <a:pt x="4" y="432"/>
                  </a:lnTo>
                  <a:lnTo>
                    <a:pt x="2" y="426"/>
                  </a:lnTo>
                  <a:lnTo>
                    <a:pt x="1" y="421"/>
                  </a:lnTo>
                  <a:lnTo>
                    <a:pt x="0" y="411"/>
                  </a:lnTo>
                  <a:lnTo>
                    <a:pt x="0" y="400"/>
                  </a:lnTo>
                  <a:lnTo>
                    <a:pt x="1" y="389"/>
                  </a:lnTo>
                  <a:lnTo>
                    <a:pt x="2" y="379"/>
                  </a:lnTo>
                  <a:lnTo>
                    <a:pt x="5" y="369"/>
                  </a:lnTo>
                  <a:lnTo>
                    <a:pt x="7" y="364"/>
                  </a:lnTo>
                  <a:lnTo>
                    <a:pt x="9" y="359"/>
                  </a:lnTo>
                  <a:lnTo>
                    <a:pt x="14" y="350"/>
                  </a:lnTo>
                  <a:lnTo>
                    <a:pt x="16" y="346"/>
                  </a:lnTo>
                  <a:lnTo>
                    <a:pt x="19" y="342"/>
                  </a:lnTo>
                  <a:lnTo>
                    <a:pt x="26" y="334"/>
                  </a:lnTo>
                  <a:lnTo>
                    <a:pt x="29" y="331"/>
                  </a:lnTo>
                  <a:lnTo>
                    <a:pt x="33" y="329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8575" cmpd="sng">
              <a:solidFill>
                <a:srgbClr val="6699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140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5" name="Freeform 21"/>
            <p:cNvSpPr>
              <a:spLocks/>
            </p:cNvSpPr>
            <p:nvPr/>
          </p:nvSpPr>
          <p:spPr bwMode="auto">
            <a:xfrm>
              <a:off x="1449532" y="2165878"/>
              <a:ext cx="1028577" cy="1186631"/>
            </a:xfrm>
            <a:custGeom>
              <a:avLst/>
              <a:gdLst/>
              <a:ahLst/>
              <a:cxnLst>
                <a:cxn ang="0">
                  <a:pos x="11" y="448"/>
                </a:cxn>
                <a:cxn ang="0">
                  <a:pos x="27" y="447"/>
                </a:cxn>
                <a:cxn ang="0">
                  <a:pos x="60" y="469"/>
                </a:cxn>
                <a:cxn ang="0">
                  <a:pos x="85" y="481"/>
                </a:cxn>
                <a:cxn ang="0">
                  <a:pos x="109" y="475"/>
                </a:cxn>
                <a:cxn ang="0">
                  <a:pos x="132" y="446"/>
                </a:cxn>
                <a:cxn ang="0">
                  <a:pos x="142" y="411"/>
                </a:cxn>
                <a:cxn ang="0">
                  <a:pos x="135" y="364"/>
                </a:cxn>
                <a:cxn ang="0">
                  <a:pos x="116" y="334"/>
                </a:cxn>
                <a:cxn ang="0">
                  <a:pos x="92" y="322"/>
                </a:cxn>
                <a:cxn ang="0">
                  <a:pos x="67" y="327"/>
                </a:cxn>
                <a:cxn ang="0">
                  <a:pos x="26" y="354"/>
                </a:cxn>
                <a:cxn ang="0">
                  <a:pos x="11" y="352"/>
                </a:cxn>
                <a:cxn ang="0">
                  <a:pos x="0" y="333"/>
                </a:cxn>
                <a:cxn ang="0">
                  <a:pos x="283" y="135"/>
                </a:cxn>
                <a:cxn ang="0">
                  <a:pos x="290" y="123"/>
                </a:cxn>
                <a:cxn ang="0">
                  <a:pos x="278" y="99"/>
                </a:cxn>
                <a:cxn ang="0">
                  <a:pos x="258" y="64"/>
                </a:cxn>
                <a:cxn ang="0">
                  <a:pos x="259" y="43"/>
                </a:cxn>
                <a:cxn ang="0">
                  <a:pos x="274" y="22"/>
                </a:cxn>
                <a:cxn ang="0">
                  <a:pos x="304" y="5"/>
                </a:cxn>
                <a:cxn ang="0">
                  <a:pos x="356" y="1"/>
                </a:cxn>
                <a:cxn ang="0">
                  <a:pos x="390" y="14"/>
                </a:cxn>
                <a:cxn ang="0">
                  <a:pos x="410" y="32"/>
                </a:cxn>
                <a:cxn ang="0">
                  <a:pos x="416" y="54"/>
                </a:cxn>
                <a:cxn ang="0">
                  <a:pos x="394" y="98"/>
                </a:cxn>
                <a:cxn ang="0">
                  <a:pos x="381" y="123"/>
                </a:cxn>
                <a:cxn ang="0">
                  <a:pos x="388" y="135"/>
                </a:cxn>
                <a:cxn ang="0">
                  <a:pos x="673" y="333"/>
                </a:cxn>
                <a:cxn ang="0">
                  <a:pos x="662" y="353"/>
                </a:cxn>
                <a:cxn ang="0">
                  <a:pos x="648" y="354"/>
                </a:cxn>
                <a:cxn ang="0">
                  <a:pos x="615" y="332"/>
                </a:cxn>
                <a:cxn ang="0">
                  <a:pos x="587" y="322"/>
                </a:cxn>
                <a:cxn ang="0">
                  <a:pos x="565" y="329"/>
                </a:cxn>
                <a:cxn ang="0">
                  <a:pos x="545" y="350"/>
                </a:cxn>
                <a:cxn ang="0">
                  <a:pos x="532" y="389"/>
                </a:cxn>
                <a:cxn ang="0">
                  <a:pos x="535" y="432"/>
                </a:cxn>
                <a:cxn ang="0">
                  <a:pos x="549" y="459"/>
                </a:cxn>
                <a:cxn ang="0">
                  <a:pos x="568" y="477"/>
                </a:cxn>
                <a:cxn ang="0">
                  <a:pos x="590" y="481"/>
                </a:cxn>
                <a:cxn ang="0">
                  <a:pos x="628" y="458"/>
                </a:cxn>
                <a:cxn ang="0">
                  <a:pos x="652" y="446"/>
                </a:cxn>
                <a:cxn ang="0">
                  <a:pos x="665" y="450"/>
                </a:cxn>
                <a:cxn ang="0">
                  <a:pos x="673" y="662"/>
                </a:cxn>
                <a:cxn ang="0">
                  <a:pos x="383" y="652"/>
                </a:cxn>
                <a:cxn ang="0">
                  <a:pos x="382" y="638"/>
                </a:cxn>
                <a:cxn ang="0">
                  <a:pos x="405" y="604"/>
                </a:cxn>
                <a:cxn ang="0">
                  <a:pos x="416" y="570"/>
                </a:cxn>
                <a:cxn ang="0">
                  <a:pos x="403" y="545"/>
                </a:cxn>
                <a:cxn ang="0">
                  <a:pos x="377" y="528"/>
                </a:cxn>
                <a:cxn ang="0">
                  <a:pos x="335" y="521"/>
                </a:cxn>
                <a:cxn ang="0">
                  <a:pos x="294" y="530"/>
                </a:cxn>
                <a:cxn ang="0">
                  <a:pos x="267" y="550"/>
                </a:cxn>
                <a:cxn ang="0">
                  <a:pos x="257" y="572"/>
                </a:cxn>
                <a:cxn ang="0">
                  <a:pos x="263" y="597"/>
                </a:cxn>
                <a:cxn ang="0">
                  <a:pos x="287" y="633"/>
                </a:cxn>
                <a:cxn ang="0">
                  <a:pos x="289" y="649"/>
                </a:cxn>
                <a:cxn ang="0">
                  <a:pos x="275" y="660"/>
                </a:cxn>
              </a:cxnLst>
              <a:rect l="0" t="0" r="r" b="b"/>
              <a:pathLst>
                <a:path w="673" h="662">
                  <a:moveTo>
                    <a:pt x="1" y="466"/>
                  </a:moveTo>
                  <a:lnTo>
                    <a:pt x="4" y="456"/>
                  </a:lnTo>
                  <a:lnTo>
                    <a:pt x="7" y="453"/>
                  </a:lnTo>
                  <a:lnTo>
                    <a:pt x="9" y="450"/>
                  </a:lnTo>
                  <a:lnTo>
                    <a:pt x="11" y="448"/>
                  </a:lnTo>
                  <a:lnTo>
                    <a:pt x="13" y="446"/>
                  </a:lnTo>
                  <a:lnTo>
                    <a:pt x="16" y="446"/>
                  </a:lnTo>
                  <a:lnTo>
                    <a:pt x="20" y="445"/>
                  </a:lnTo>
                  <a:lnTo>
                    <a:pt x="23" y="446"/>
                  </a:lnTo>
                  <a:lnTo>
                    <a:pt x="27" y="447"/>
                  </a:lnTo>
                  <a:lnTo>
                    <a:pt x="30" y="449"/>
                  </a:lnTo>
                  <a:lnTo>
                    <a:pt x="34" y="451"/>
                  </a:lnTo>
                  <a:lnTo>
                    <a:pt x="42" y="456"/>
                  </a:lnTo>
                  <a:lnTo>
                    <a:pt x="51" y="463"/>
                  </a:lnTo>
                  <a:lnTo>
                    <a:pt x="60" y="469"/>
                  </a:lnTo>
                  <a:lnTo>
                    <a:pt x="65" y="473"/>
                  </a:lnTo>
                  <a:lnTo>
                    <a:pt x="70" y="476"/>
                  </a:lnTo>
                  <a:lnTo>
                    <a:pt x="75" y="478"/>
                  </a:lnTo>
                  <a:lnTo>
                    <a:pt x="80" y="480"/>
                  </a:lnTo>
                  <a:lnTo>
                    <a:pt x="85" y="481"/>
                  </a:lnTo>
                  <a:lnTo>
                    <a:pt x="90" y="481"/>
                  </a:lnTo>
                  <a:lnTo>
                    <a:pt x="95" y="481"/>
                  </a:lnTo>
                  <a:lnTo>
                    <a:pt x="100" y="480"/>
                  </a:lnTo>
                  <a:lnTo>
                    <a:pt x="104" y="478"/>
                  </a:lnTo>
                  <a:lnTo>
                    <a:pt x="109" y="475"/>
                  </a:lnTo>
                  <a:lnTo>
                    <a:pt x="117" y="467"/>
                  </a:lnTo>
                  <a:lnTo>
                    <a:pt x="121" y="463"/>
                  </a:lnTo>
                  <a:lnTo>
                    <a:pt x="124" y="459"/>
                  </a:lnTo>
                  <a:lnTo>
                    <a:pt x="130" y="451"/>
                  </a:lnTo>
                  <a:lnTo>
                    <a:pt x="132" y="446"/>
                  </a:lnTo>
                  <a:lnTo>
                    <a:pt x="134" y="442"/>
                  </a:lnTo>
                  <a:lnTo>
                    <a:pt x="138" y="432"/>
                  </a:lnTo>
                  <a:lnTo>
                    <a:pt x="139" y="426"/>
                  </a:lnTo>
                  <a:lnTo>
                    <a:pt x="140" y="421"/>
                  </a:lnTo>
                  <a:lnTo>
                    <a:pt x="142" y="411"/>
                  </a:lnTo>
                  <a:lnTo>
                    <a:pt x="142" y="400"/>
                  </a:lnTo>
                  <a:lnTo>
                    <a:pt x="141" y="389"/>
                  </a:lnTo>
                  <a:lnTo>
                    <a:pt x="139" y="379"/>
                  </a:lnTo>
                  <a:lnTo>
                    <a:pt x="136" y="369"/>
                  </a:lnTo>
                  <a:lnTo>
                    <a:pt x="135" y="364"/>
                  </a:lnTo>
                  <a:lnTo>
                    <a:pt x="133" y="359"/>
                  </a:lnTo>
                  <a:lnTo>
                    <a:pt x="128" y="350"/>
                  </a:lnTo>
                  <a:lnTo>
                    <a:pt x="125" y="346"/>
                  </a:lnTo>
                  <a:lnTo>
                    <a:pt x="122" y="342"/>
                  </a:lnTo>
                  <a:lnTo>
                    <a:pt x="116" y="334"/>
                  </a:lnTo>
                  <a:lnTo>
                    <a:pt x="112" y="331"/>
                  </a:lnTo>
                  <a:lnTo>
                    <a:pt x="108" y="329"/>
                  </a:lnTo>
                  <a:lnTo>
                    <a:pt x="103" y="326"/>
                  </a:lnTo>
                  <a:lnTo>
                    <a:pt x="98" y="324"/>
                  </a:lnTo>
                  <a:lnTo>
                    <a:pt x="92" y="322"/>
                  </a:lnTo>
                  <a:lnTo>
                    <a:pt x="87" y="322"/>
                  </a:lnTo>
                  <a:lnTo>
                    <a:pt x="82" y="322"/>
                  </a:lnTo>
                  <a:lnTo>
                    <a:pt x="77" y="323"/>
                  </a:lnTo>
                  <a:lnTo>
                    <a:pt x="72" y="325"/>
                  </a:lnTo>
                  <a:lnTo>
                    <a:pt x="67" y="327"/>
                  </a:lnTo>
                  <a:lnTo>
                    <a:pt x="58" y="332"/>
                  </a:lnTo>
                  <a:lnTo>
                    <a:pt x="49" y="338"/>
                  </a:lnTo>
                  <a:lnTo>
                    <a:pt x="41" y="345"/>
                  </a:lnTo>
                  <a:lnTo>
                    <a:pt x="33" y="350"/>
                  </a:lnTo>
                  <a:lnTo>
                    <a:pt x="26" y="354"/>
                  </a:lnTo>
                  <a:lnTo>
                    <a:pt x="23" y="355"/>
                  </a:lnTo>
                  <a:lnTo>
                    <a:pt x="20" y="355"/>
                  </a:lnTo>
                  <a:lnTo>
                    <a:pt x="16" y="355"/>
                  </a:lnTo>
                  <a:lnTo>
                    <a:pt x="14" y="354"/>
                  </a:lnTo>
                  <a:lnTo>
                    <a:pt x="11" y="352"/>
                  </a:lnTo>
                  <a:lnTo>
                    <a:pt x="9" y="350"/>
                  </a:lnTo>
                  <a:lnTo>
                    <a:pt x="7" y="347"/>
                  </a:lnTo>
                  <a:lnTo>
                    <a:pt x="4" y="344"/>
                  </a:lnTo>
                  <a:lnTo>
                    <a:pt x="2" y="338"/>
                  </a:lnTo>
                  <a:lnTo>
                    <a:pt x="0" y="333"/>
                  </a:lnTo>
                  <a:lnTo>
                    <a:pt x="1" y="141"/>
                  </a:lnTo>
                  <a:lnTo>
                    <a:pt x="269" y="141"/>
                  </a:lnTo>
                  <a:lnTo>
                    <a:pt x="276" y="139"/>
                  </a:lnTo>
                  <a:lnTo>
                    <a:pt x="280" y="137"/>
                  </a:lnTo>
                  <a:lnTo>
                    <a:pt x="283" y="135"/>
                  </a:lnTo>
                  <a:lnTo>
                    <a:pt x="286" y="133"/>
                  </a:lnTo>
                  <a:lnTo>
                    <a:pt x="288" y="130"/>
                  </a:lnTo>
                  <a:lnTo>
                    <a:pt x="289" y="128"/>
                  </a:lnTo>
                  <a:lnTo>
                    <a:pt x="290" y="125"/>
                  </a:lnTo>
                  <a:lnTo>
                    <a:pt x="290" y="123"/>
                  </a:lnTo>
                  <a:lnTo>
                    <a:pt x="290" y="120"/>
                  </a:lnTo>
                  <a:lnTo>
                    <a:pt x="289" y="117"/>
                  </a:lnTo>
                  <a:lnTo>
                    <a:pt x="286" y="112"/>
                  </a:lnTo>
                  <a:lnTo>
                    <a:pt x="283" y="105"/>
                  </a:lnTo>
                  <a:lnTo>
                    <a:pt x="278" y="99"/>
                  </a:lnTo>
                  <a:lnTo>
                    <a:pt x="267" y="85"/>
                  </a:lnTo>
                  <a:lnTo>
                    <a:pt x="263" y="76"/>
                  </a:lnTo>
                  <a:lnTo>
                    <a:pt x="261" y="72"/>
                  </a:lnTo>
                  <a:lnTo>
                    <a:pt x="260" y="68"/>
                  </a:lnTo>
                  <a:lnTo>
                    <a:pt x="258" y="64"/>
                  </a:lnTo>
                  <a:lnTo>
                    <a:pt x="258" y="60"/>
                  </a:lnTo>
                  <a:lnTo>
                    <a:pt x="257" y="56"/>
                  </a:lnTo>
                  <a:lnTo>
                    <a:pt x="257" y="51"/>
                  </a:lnTo>
                  <a:lnTo>
                    <a:pt x="258" y="47"/>
                  </a:lnTo>
                  <a:lnTo>
                    <a:pt x="259" y="43"/>
                  </a:lnTo>
                  <a:lnTo>
                    <a:pt x="261" y="38"/>
                  </a:lnTo>
                  <a:lnTo>
                    <a:pt x="264" y="33"/>
                  </a:lnTo>
                  <a:lnTo>
                    <a:pt x="267" y="29"/>
                  </a:lnTo>
                  <a:lnTo>
                    <a:pt x="270" y="26"/>
                  </a:lnTo>
                  <a:lnTo>
                    <a:pt x="274" y="22"/>
                  </a:lnTo>
                  <a:lnTo>
                    <a:pt x="277" y="19"/>
                  </a:lnTo>
                  <a:lnTo>
                    <a:pt x="285" y="14"/>
                  </a:lnTo>
                  <a:lnTo>
                    <a:pt x="294" y="9"/>
                  </a:lnTo>
                  <a:lnTo>
                    <a:pt x="299" y="7"/>
                  </a:lnTo>
                  <a:lnTo>
                    <a:pt x="304" y="5"/>
                  </a:lnTo>
                  <a:lnTo>
                    <a:pt x="314" y="2"/>
                  </a:lnTo>
                  <a:lnTo>
                    <a:pt x="324" y="1"/>
                  </a:lnTo>
                  <a:lnTo>
                    <a:pt x="335" y="0"/>
                  </a:lnTo>
                  <a:lnTo>
                    <a:pt x="346" y="0"/>
                  </a:lnTo>
                  <a:lnTo>
                    <a:pt x="356" y="1"/>
                  </a:lnTo>
                  <a:lnTo>
                    <a:pt x="367" y="4"/>
                  </a:lnTo>
                  <a:lnTo>
                    <a:pt x="377" y="7"/>
                  </a:lnTo>
                  <a:lnTo>
                    <a:pt x="381" y="9"/>
                  </a:lnTo>
                  <a:lnTo>
                    <a:pt x="386" y="12"/>
                  </a:lnTo>
                  <a:lnTo>
                    <a:pt x="390" y="14"/>
                  </a:lnTo>
                  <a:lnTo>
                    <a:pt x="395" y="17"/>
                  </a:lnTo>
                  <a:lnTo>
                    <a:pt x="400" y="21"/>
                  </a:lnTo>
                  <a:lnTo>
                    <a:pt x="403" y="24"/>
                  </a:lnTo>
                  <a:lnTo>
                    <a:pt x="407" y="28"/>
                  </a:lnTo>
                  <a:lnTo>
                    <a:pt x="410" y="32"/>
                  </a:lnTo>
                  <a:lnTo>
                    <a:pt x="412" y="37"/>
                  </a:lnTo>
                  <a:lnTo>
                    <a:pt x="414" y="41"/>
                  </a:lnTo>
                  <a:lnTo>
                    <a:pt x="416" y="45"/>
                  </a:lnTo>
                  <a:lnTo>
                    <a:pt x="416" y="50"/>
                  </a:lnTo>
                  <a:lnTo>
                    <a:pt x="416" y="54"/>
                  </a:lnTo>
                  <a:lnTo>
                    <a:pt x="416" y="58"/>
                  </a:lnTo>
                  <a:lnTo>
                    <a:pt x="413" y="66"/>
                  </a:lnTo>
                  <a:lnTo>
                    <a:pt x="410" y="74"/>
                  </a:lnTo>
                  <a:lnTo>
                    <a:pt x="405" y="83"/>
                  </a:lnTo>
                  <a:lnTo>
                    <a:pt x="394" y="98"/>
                  </a:lnTo>
                  <a:lnTo>
                    <a:pt x="389" y="104"/>
                  </a:lnTo>
                  <a:lnTo>
                    <a:pt x="385" y="111"/>
                  </a:lnTo>
                  <a:lnTo>
                    <a:pt x="382" y="117"/>
                  </a:lnTo>
                  <a:lnTo>
                    <a:pt x="381" y="120"/>
                  </a:lnTo>
                  <a:lnTo>
                    <a:pt x="381" y="123"/>
                  </a:lnTo>
                  <a:lnTo>
                    <a:pt x="381" y="125"/>
                  </a:lnTo>
                  <a:lnTo>
                    <a:pt x="381" y="128"/>
                  </a:lnTo>
                  <a:lnTo>
                    <a:pt x="383" y="130"/>
                  </a:lnTo>
                  <a:lnTo>
                    <a:pt x="385" y="133"/>
                  </a:lnTo>
                  <a:lnTo>
                    <a:pt x="388" y="135"/>
                  </a:lnTo>
                  <a:lnTo>
                    <a:pt x="391" y="137"/>
                  </a:lnTo>
                  <a:lnTo>
                    <a:pt x="396" y="139"/>
                  </a:lnTo>
                  <a:lnTo>
                    <a:pt x="402" y="141"/>
                  </a:lnTo>
                  <a:lnTo>
                    <a:pt x="673" y="141"/>
                  </a:lnTo>
                  <a:lnTo>
                    <a:pt x="673" y="333"/>
                  </a:lnTo>
                  <a:lnTo>
                    <a:pt x="671" y="339"/>
                  </a:lnTo>
                  <a:lnTo>
                    <a:pt x="669" y="344"/>
                  </a:lnTo>
                  <a:lnTo>
                    <a:pt x="667" y="348"/>
                  </a:lnTo>
                  <a:lnTo>
                    <a:pt x="665" y="350"/>
                  </a:lnTo>
                  <a:lnTo>
                    <a:pt x="662" y="353"/>
                  </a:lnTo>
                  <a:lnTo>
                    <a:pt x="660" y="354"/>
                  </a:lnTo>
                  <a:lnTo>
                    <a:pt x="657" y="355"/>
                  </a:lnTo>
                  <a:lnTo>
                    <a:pt x="655" y="355"/>
                  </a:lnTo>
                  <a:lnTo>
                    <a:pt x="652" y="355"/>
                  </a:lnTo>
                  <a:lnTo>
                    <a:pt x="648" y="354"/>
                  </a:lnTo>
                  <a:lnTo>
                    <a:pt x="642" y="351"/>
                  </a:lnTo>
                  <a:lnTo>
                    <a:pt x="636" y="348"/>
                  </a:lnTo>
                  <a:lnTo>
                    <a:pt x="630" y="343"/>
                  </a:lnTo>
                  <a:lnTo>
                    <a:pt x="623" y="337"/>
                  </a:lnTo>
                  <a:lnTo>
                    <a:pt x="615" y="332"/>
                  </a:lnTo>
                  <a:lnTo>
                    <a:pt x="608" y="328"/>
                  </a:lnTo>
                  <a:lnTo>
                    <a:pt x="600" y="325"/>
                  </a:lnTo>
                  <a:lnTo>
                    <a:pt x="596" y="323"/>
                  </a:lnTo>
                  <a:lnTo>
                    <a:pt x="592" y="322"/>
                  </a:lnTo>
                  <a:lnTo>
                    <a:pt x="587" y="322"/>
                  </a:lnTo>
                  <a:lnTo>
                    <a:pt x="583" y="322"/>
                  </a:lnTo>
                  <a:lnTo>
                    <a:pt x="579" y="323"/>
                  </a:lnTo>
                  <a:lnTo>
                    <a:pt x="574" y="324"/>
                  </a:lnTo>
                  <a:lnTo>
                    <a:pt x="570" y="326"/>
                  </a:lnTo>
                  <a:lnTo>
                    <a:pt x="565" y="329"/>
                  </a:lnTo>
                  <a:lnTo>
                    <a:pt x="561" y="331"/>
                  </a:lnTo>
                  <a:lnTo>
                    <a:pt x="557" y="334"/>
                  </a:lnTo>
                  <a:lnTo>
                    <a:pt x="554" y="338"/>
                  </a:lnTo>
                  <a:lnTo>
                    <a:pt x="551" y="342"/>
                  </a:lnTo>
                  <a:lnTo>
                    <a:pt x="545" y="350"/>
                  </a:lnTo>
                  <a:lnTo>
                    <a:pt x="540" y="359"/>
                  </a:lnTo>
                  <a:lnTo>
                    <a:pt x="538" y="364"/>
                  </a:lnTo>
                  <a:lnTo>
                    <a:pt x="537" y="369"/>
                  </a:lnTo>
                  <a:lnTo>
                    <a:pt x="534" y="379"/>
                  </a:lnTo>
                  <a:lnTo>
                    <a:pt x="532" y="389"/>
                  </a:lnTo>
                  <a:lnTo>
                    <a:pt x="532" y="394"/>
                  </a:lnTo>
                  <a:lnTo>
                    <a:pt x="531" y="400"/>
                  </a:lnTo>
                  <a:lnTo>
                    <a:pt x="532" y="411"/>
                  </a:lnTo>
                  <a:lnTo>
                    <a:pt x="533" y="421"/>
                  </a:lnTo>
                  <a:lnTo>
                    <a:pt x="535" y="432"/>
                  </a:lnTo>
                  <a:lnTo>
                    <a:pt x="539" y="442"/>
                  </a:lnTo>
                  <a:lnTo>
                    <a:pt x="541" y="446"/>
                  </a:lnTo>
                  <a:lnTo>
                    <a:pt x="543" y="451"/>
                  </a:lnTo>
                  <a:lnTo>
                    <a:pt x="546" y="455"/>
                  </a:lnTo>
                  <a:lnTo>
                    <a:pt x="549" y="459"/>
                  </a:lnTo>
                  <a:lnTo>
                    <a:pt x="552" y="463"/>
                  </a:lnTo>
                  <a:lnTo>
                    <a:pt x="556" y="467"/>
                  </a:lnTo>
                  <a:lnTo>
                    <a:pt x="560" y="472"/>
                  </a:lnTo>
                  <a:lnTo>
                    <a:pt x="564" y="475"/>
                  </a:lnTo>
                  <a:lnTo>
                    <a:pt x="568" y="477"/>
                  </a:lnTo>
                  <a:lnTo>
                    <a:pt x="573" y="479"/>
                  </a:lnTo>
                  <a:lnTo>
                    <a:pt x="577" y="480"/>
                  </a:lnTo>
                  <a:lnTo>
                    <a:pt x="581" y="481"/>
                  </a:lnTo>
                  <a:lnTo>
                    <a:pt x="585" y="481"/>
                  </a:lnTo>
                  <a:lnTo>
                    <a:pt x="590" y="481"/>
                  </a:lnTo>
                  <a:lnTo>
                    <a:pt x="598" y="478"/>
                  </a:lnTo>
                  <a:lnTo>
                    <a:pt x="602" y="476"/>
                  </a:lnTo>
                  <a:lnTo>
                    <a:pt x="606" y="474"/>
                  </a:lnTo>
                  <a:lnTo>
                    <a:pt x="614" y="469"/>
                  </a:lnTo>
                  <a:lnTo>
                    <a:pt x="628" y="458"/>
                  </a:lnTo>
                  <a:lnTo>
                    <a:pt x="635" y="453"/>
                  </a:lnTo>
                  <a:lnTo>
                    <a:pt x="642" y="449"/>
                  </a:lnTo>
                  <a:lnTo>
                    <a:pt x="645" y="448"/>
                  </a:lnTo>
                  <a:lnTo>
                    <a:pt x="648" y="446"/>
                  </a:lnTo>
                  <a:lnTo>
                    <a:pt x="652" y="446"/>
                  </a:lnTo>
                  <a:lnTo>
                    <a:pt x="655" y="445"/>
                  </a:lnTo>
                  <a:lnTo>
                    <a:pt x="657" y="446"/>
                  </a:lnTo>
                  <a:lnTo>
                    <a:pt x="660" y="446"/>
                  </a:lnTo>
                  <a:lnTo>
                    <a:pt x="662" y="448"/>
                  </a:lnTo>
                  <a:lnTo>
                    <a:pt x="665" y="450"/>
                  </a:lnTo>
                  <a:lnTo>
                    <a:pt x="667" y="453"/>
                  </a:lnTo>
                  <a:lnTo>
                    <a:pt x="669" y="457"/>
                  </a:lnTo>
                  <a:lnTo>
                    <a:pt x="671" y="461"/>
                  </a:lnTo>
                  <a:lnTo>
                    <a:pt x="673" y="467"/>
                  </a:lnTo>
                  <a:lnTo>
                    <a:pt x="673" y="662"/>
                  </a:lnTo>
                  <a:lnTo>
                    <a:pt x="403" y="662"/>
                  </a:lnTo>
                  <a:lnTo>
                    <a:pt x="392" y="658"/>
                  </a:lnTo>
                  <a:lnTo>
                    <a:pt x="388" y="656"/>
                  </a:lnTo>
                  <a:lnTo>
                    <a:pt x="385" y="654"/>
                  </a:lnTo>
                  <a:lnTo>
                    <a:pt x="383" y="652"/>
                  </a:lnTo>
                  <a:lnTo>
                    <a:pt x="382" y="649"/>
                  </a:lnTo>
                  <a:lnTo>
                    <a:pt x="381" y="647"/>
                  </a:lnTo>
                  <a:lnTo>
                    <a:pt x="380" y="644"/>
                  </a:lnTo>
                  <a:lnTo>
                    <a:pt x="381" y="641"/>
                  </a:lnTo>
                  <a:lnTo>
                    <a:pt x="382" y="638"/>
                  </a:lnTo>
                  <a:lnTo>
                    <a:pt x="384" y="632"/>
                  </a:lnTo>
                  <a:lnTo>
                    <a:pt x="388" y="625"/>
                  </a:lnTo>
                  <a:lnTo>
                    <a:pt x="393" y="619"/>
                  </a:lnTo>
                  <a:lnTo>
                    <a:pt x="400" y="611"/>
                  </a:lnTo>
                  <a:lnTo>
                    <a:pt x="405" y="604"/>
                  </a:lnTo>
                  <a:lnTo>
                    <a:pt x="410" y="595"/>
                  </a:lnTo>
                  <a:lnTo>
                    <a:pt x="413" y="587"/>
                  </a:lnTo>
                  <a:lnTo>
                    <a:pt x="416" y="579"/>
                  </a:lnTo>
                  <a:lnTo>
                    <a:pt x="416" y="575"/>
                  </a:lnTo>
                  <a:lnTo>
                    <a:pt x="416" y="570"/>
                  </a:lnTo>
                  <a:lnTo>
                    <a:pt x="416" y="566"/>
                  </a:lnTo>
                  <a:lnTo>
                    <a:pt x="414" y="562"/>
                  </a:lnTo>
                  <a:lnTo>
                    <a:pt x="413" y="557"/>
                  </a:lnTo>
                  <a:lnTo>
                    <a:pt x="410" y="553"/>
                  </a:lnTo>
                  <a:lnTo>
                    <a:pt x="403" y="545"/>
                  </a:lnTo>
                  <a:lnTo>
                    <a:pt x="400" y="541"/>
                  </a:lnTo>
                  <a:lnTo>
                    <a:pt x="395" y="538"/>
                  </a:lnTo>
                  <a:lnTo>
                    <a:pt x="386" y="532"/>
                  </a:lnTo>
                  <a:lnTo>
                    <a:pt x="381" y="530"/>
                  </a:lnTo>
                  <a:lnTo>
                    <a:pt x="377" y="528"/>
                  </a:lnTo>
                  <a:lnTo>
                    <a:pt x="367" y="524"/>
                  </a:lnTo>
                  <a:lnTo>
                    <a:pt x="362" y="523"/>
                  </a:lnTo>
                  <a:lnTo>
                    <a:pt x="356" y="522"/>
                  </a:lnTo>
                  <a:lnTo>
                    <a:pt x="346" y="521"/>
                  </a:lnTo>
                  <a:lnTo>
                    <a:pt x="335" y="521"/>
                  </a:lnTo>
                  <a:lnTo>
                    <a:pt x="324" y="521"/>
                  </a:lnTo>
                  <a:lnTo>
                    <a:pt x="314" y="523"/>
                  </a:lnTo>
                  <a:lnTo>
                    <a:pt x="304" y="526"/>
                  </a:lnTo>
                  <a:lnTo>
                    <a:pt x="299" y="528"/>
                  </a:lnTo>
                  <a:lnTo>
                    <a:pt x="294" y="530"/>
                  </a:lnTo>
                  <a:lnTo>
                    <a:pt x="285" y="534"/>
                  </a:lnTo>
                  <a:lnTo>
                    <a:pt x="281" y="537"/>
                  </a:lnTo>
                  <a:lnTo>
                    <a:pt x="277" y="540"/>
                  </a:lnTo>
                  <a:lnTo>
                    <a:pt x="270" y="547"/>
                  </a:lnTo>
                  <a:lnTo>
                    <a:pt x="267" y="550"/>
                  </a:lnTo>
                  <a:lnTo>
                    <a:pt x="264" y="554"/>
                  </a:lnTo>
                  <a:lnTo>
                    <a:pt x="261" y="559"/>
                  </a:lnTo>
                  <a:lnTo>
                    <a:pt x="259" y="563"/>
                  </a:lnTo>
                  <a:lnTo>
                    <a:pt x="258" y="568"/>
                  </a:lnTo>
                  <a:lnTo>
                    <a:pt x="257" y="572"/>
                  </a:lnTo>
                  <a:lnTo>
                    <a:pt x="257" y="577"/>
                  </a:lnTo>
                  <a:lnTo>
                    <a:pt x="258" y="581"/>
                  </a:lnTo>
                  <a:lnTo>
                    <a:pt x="258" y="585"/>
                  </a:lnTo>
                  <a:lnTo>
                    <a:pt x="260" y="589"/>
                  </a:lnTo>
                  <a:lnTo>
                    <a:pt x="263" y="597"/>
                  </a:lnTo>
                  <a:lnTo>
                    <a:pt x="267" y="606"/>
                  </a:lnTo>
                  <a:lnTo>
                    <a:pt x="273" y="613"/>
                  </a:lnTo>
                  <a:lnTo>
                    <a:pt x="278" y="620"/>
                  </a:lnTo>
                  <a:lnTo>
                    <a:pt x="283" y="626"/>
                  </a:lnTo>
                  <a:lnTo>
                    <a:pt x="287" y="633"/>
                  </a:lnTo>
                  <a:lnTo>
                    <a:pt x="289" y="638"/>
                  </a:lnTo>
                  <a:lnTo>
                    <a:pt x="290" y="641"/>
                  </a:lnTo>
                  <a:lnTo>
                    <a:pt x="290" y="644"/>
                  </a:lnTo>
                  <a:lnTo>
                    <a:pt x="290" y="646"/>
                  </a:lnTo>
                  <a:lnTo>
                    <a:pt x="289" y="649"/>
                  </a:lnTo>
                  <a:lnTo>
                    <a:pt x="288" y="651"/>
                  </a:lnTo>
                  <a:lnTo>
                    <a:pt x="286" y="654"/>
                  </a:lnTo>
                  <a:lnTo>
                    <a:pt x="283" y="656"/>
                  </a:lnTo>
                  <a:lnTo>
                    <a:pt x="279" y="658"/>
                  </a:lnTo>
                  <a:lnTo>
                    <a:pt x="275" y="660"/>
                  </a:lnTo>
                  <a:lnTo>
                    <a:pt x="268" y="662"/>
                  </a:lnTo>
                  <a:lnTo>
                    <a:pt x="1" y="662"/>
                  </a:lnTo>
                  <a:lnTo>
                    <a:pt x="1" y="466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8575" cmpd="sng">
              <a:solidFill>
                <a:srgbClr val="6699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140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416370" y="2164085"/>
              <a:ext cx="1250187" cy="1442958"/>
            </a:xfrm>
            <a:custGeom>
              <a:avLst/>
              <a:gdLst/>
              <a:ahLst/>
              <a:cxnLst>
                <a:cxn ang="0">
                  <a:pos x="388" y="671"/>
                </a:cxn>
                <a:cxn ang="0">
                  <a:pos x="383" y="681"/>
                </a:cxn>
                <a:cxn ang="0">
                  <a:pos x="391" y="700"/>
                </a:cxn>
                <a:cxn ang="0">
                  <a:pos x="411" y="729"/>
                </a:cxn>
                <a:cxn ang="0">
                  <a:pos x="417" y="755"/>
                </a:cxn>
                <a:cxn ang="0">
                  <a:pos x="411" y="772"/>
                </a:cxn>
                <a:cxn ang="0">
                  <a:pos x="388" y="793"/>
                </a:cxn>
                <a:cxn ang="0">
                  <a:pos x="364" y="802"/>
                </a:cxn>
                <a:cxn ang="0">
                  <a:pos x="327" y="804"/>
                </a:cxn>
                <a:cxn ang="0">
                  <a:pos x="295" y="796"/>
                </a:cxn>
                <a:cxn ang="0">
                  <a:pos x="272" y="779"/>
                </a:cxn>
                <a:cxn ang="0">
                  <a:pos x="261" y="762"/>
                </a:cxn>
                <a:cxn ang="0">
                  <a:pos x="260" y="744"/>
                </a:cxn>
                <a:cxn ang="0">
                  <a:pos x="275" y="712"/>
                </a:cxn>
                <a:cxn ang="0">
                  <a:pos x="290" y="687"/>
                </a:cxn>
                <a:cxn ang="0">
                  <a:pos x="290" y="676"/>
                </a:cxn>
                <a:cxn ang="0">
                  <a:pos x="280" y="667"/>
                </a:cxn>
                <a:cxn ang="0">
                  <a:pos x="0" y="142"/>
                </a:cxn>
                <a:cxn ang="0">
                  <a:pos x="284" y="136"/>
                </a:cxn>
                <a:cxn ang="0">
                  <a:pos x="291" y="126"/>
                </a:cxn>
                <a:cxn ang="0">
                  <a:pos x="289" y="115"/>
                </a:cxn>
                <a:cxn ang="0">
                  <a:pos x="275" y="93"/>
                </a:cxn>
                <a:cxn ang="0">
                  <a:pos x="261" y="65"/>
                </a:cxn>
                <a:cxn ang="0">
                  <a:pos x="260" y="48"/>
                </a:cxn>
                <a:cxn ang="0">
                  <a:pos x="269" y="30"/>
                </a:cxn>
                <a:cxn ang="0">
                  <a:pos x="287" y="14"/>
                </a:cxn>
                <a:cxn ang="0">
                  <a:pos x="316" y="3"/>
                </a:cxn>
                <a:cxn ang="0">
                  <a:pos x="359" y="2"/>
                </a:cxn>
                <a:cxn ang="0">
                  <a:pos x="388" y="12"/>
                </a:cxn>
                <a:cxn ang="0">
                  <a:pos x="404" y="25"/>
                </a:cxn>
                <a:cxn ang="0">
                  <a:pos x="416" y="42"/>
                </a:cxn>
                <a:cxn ang="0">
                  <a:pos x="417" y="59"/>
                </a:cxn>
                <a:cxn ang="0">
                  <a:pos x="406" y="84"/>
                </a:cxn>
                <a:cxn ang="0">
                  <a:pos x="385" y="115"/>
                </a:cxn>
                <a:cxn ang="0">
                  <a:pos x="383" y="127"/>
                </a:cxn>
                <a:cxn ang="0">
                  <a:pos x="391" y="136"/>
                </a:cxn>
                <a:cxn ang="0">
                  <a:pos x="677" y="142"/>
                </a:cxn>
                <a:cxn ang="0">
                  <a:pos x="683" y="349"/>
                </a:cxn>
                <a:cxn ang="0">
                  <a:pos x="692" y="356"/>
                </a:cxn>
                <a:cxn ang="0">
                  <a:pos x="707" y="352"/>
                </a:cxn>
                <a:cxn ang="0">
                  <a:pos x="742" y="329"/>
                </a:cxn>
                <a:cxn ang="0">
                  <a:pos x="762" y="323"/>
                </a:cxn>
                <a:cxn ang="0">
                  <a:pos x="780" y="327"/>
                </a:cxn>
                <a:cxn ang="0">
                  <a:pos x="795" y="339"/>
                </a:cxn>
                <a:cxn ang="0">
                  <a:pos x="811" y="365"/>
                </a:cxn>
                <a:cxn ang="0">
                  <a:pos x="818" y="395"/>
                </a:cxn>
                <a:cxn ang="0">
                  <a:pos x="814" y="433"/>
                </a:cxn>
                <a:cxn ang="0">
                  <a:pos x="803" y="456"/>
                </a:cxn>
                <a:cxn ang="0">
                  <a:pos x="790" y="473"/>
                </a:cxn>
                <a:cxn ang="0">
                  <a:pos x="773" y="481"/>
                </a:cxn>
                <a:cxn ang="0">
                  <a:pos x="752" y="479"/>
                </a:cxn>
                <a:cxn ang="0">
                  <a:pos x="714" y="454"/>
                </a:cxn>
                <a:cxn ang="0">
                  <a:pos x="699" y="447"/>
                </a:cxn>
                <a:cxn ang="0">
                  <a:pos x="687" y="449"/>
                </a:cxn>
                <a:cxn ang="0">
                  <a:pos x="679" y="462"/>
                </a:cxn>
              </a:cxnLst>
              <a:rect l="0" t="0" r="r" b="b"/>
              <a:pathLst>
                <a:path w="818" h="805">
                  <a:moveTo>
                    <a:pt x="405" y="663"/>
                  </a:moveTo>
                  <a:lnTo>
                    <a:pt x="395" y="667"/>
                  </a:lnTo>
                  <a:lnTo>
                    <a:pt x="391" y="669"/>
                  </a:lnTo>
                  <a:lnTo>
                    <a:pt x="388" y="671"/>
                  </a:lnTo>
                  <a:lnTo>
                    <a:pt x="385" y="674"/>
                  </a:lnTo>
                  <a:lnTo>
                    <a:pt x="384" y="676"/>
                  </a:lnTo>
                  <a:lnTo>
                    <a:pt x="383" y="679"/>
                  </a:lnTo>
                  <a:lnTo>
                    <a:pt x="383" y="681"/>
                  </a:lnTo>
                  <a:lnTo>
                    <a:pt x="383" y="684"/>
                  </a:lnTo>
                  <a:lnTo>
                    <a:pt x="384" y="687"/>
                  </a:lnTo>
                  <a:lnTo>
                    <a:pt x="387" y="693"/>
                  </a:lnTo>
                  <a:lnTo>
                    <a:pt x="391" y="700"/>
                  </a:lnTo>
                  <a:lnTo>
                    <a:pt x="395" y="707"/>
                  </a:lnTo>
                  <a:lnTo>
                    <a:pt x="401" y="714"/>
                  </a:lnTo>
                  <a:lnTo>
                    <a:pt x="406" y="721"/>
                  </a:lnTo>
                  <a:lnTo>
                    <a:pt x="411" y="729"/>
                  </a:lnTo>
                  <a:lnTo>
                    <a:pt x="415" y="738"/>
                  </a:lnTo>
                  <a:lnTo>
                    <a:pt x="417" y="746"/>
                  </a:lnTo>
                  <a:lnTo>
                    <a:pt x="417" y="751"/>
                  </a:lnTo>
                  <a:lnTo>
                    <a:pt x="417" y="755"/>
                  </a:lnTo>
                  <a:lnTo>
                    <a:pt x="417" y="759"/>
                  </a:lnTo>
                  <a:lnTo>
                    <a:pt x="416" y="764"/>
                  </a:lnTo>
                  <a:lnTo>
                    <a:pt x="414" y="768"/>
                  </a:lnTo>
                  <a:lnTo>
                    <a:pt x="411" y="772"/>
                  </a:lnTo>
                  <a:lnTo>
                    <a:pt x="404" y="780"/>
                  </a:lnTo>
                  <a:lnTo>
                    <a:pt x="401" y="784"/>
                  </a:lnTo>
                  <a:lnTo>
                    <a:pt x="397" y="787"/>
                  </a:lnTo>
                  <a:lnTo>
                    <a:pt x="388" y="793"/>
                  </a:lnTo>
                  <a:lnTo>
                    <a:pt x="384" y="795"/>
                  </a:lnTo>
                  <a:lnTo>
                    <a:pt x="379" y="797"/>
                  </a:lnTo>
                  <a:lnTo>
                    <a:pt x="369" y="801"/>
                  </a:lnTo>
                  <a:lnTo>
                    <a:pt x="364" y="802"/>
                  </a:lnTo>
                  <a:lnTo>
                    <a:pt x="359" y="803"/>
                  </a:lnTo>
                  <a:lnTo>
                    <a:pt x="348" y="805"/>
                  </a:lnTo>
                  <a:lnTo>
                    <a:pt x="337" y="805"/>
                  </a:lnTo>
                  <a:lnTo>
                    <a:pt x="327" y="804"/>
                  </a:lnTo>
                  <a:lnTo>
                    <a:pt x="316" y="802"/>
                  </a:lnTo>
                  <a:lnTo>
                    <a:pt x="305" y="799"/>
                  </a:lnTo>
                  <a:lnTo>
                    <a:pt x="300" y="798"/>
                  </a:lnTo>
                  <a:lnTo>
                    <a:pt x="295" y="796"/>
                  </a:lnTo>
                  <a:lnTo>
                    <a:pt x="287" y="791"/>
                  </a:lnTo>
                  <a:lnTo>
                    <a:pt x="282" y="788"/>
                  </a:lnTo>
                  <a:lnTo>
                    <a:pt x="279" y="785"/>
                  </a:lnTo>
                  <a:lnTo>
                    <a:pt x="272" y="779"/>
                  </a:lnTo>
                  <a:lnTo>
                    <a:pt x="269" y="775"/>
                  </a:lnTo>
                  <a:lnTo>
                    <a:pt x="266" y="771"/>
                  </a:lnTo>
                  <a:lnTo>
                    <a:pt x="263" y="767"/>
                  </a:lnTo>
                  <a:lnTo>
                    <a:pt x="261" y="762"/>
                  </a:lnTo>
                  <a:lnTo>
                    <a:pt x="260" y="757"/>
                  </a:lnTo>
                  <a:lnTo>
                    <a:pt x="260" y="753"/>
                  </a:lnTo>
                  <a:lnTo>
                    <a:pt x="259" y="749"/>
                  </a:lnTo>
                  <a:lnTo>
                    <a:pt x="260" y="744"/>
                  </a:lnTo>
                  <a:lnTo>
                    <a:pt x="262" y="736"/>
                  </a:lnTo>
                  <a:lnTo>
                    <a:pt x="265" y="727"/>
                  </a:lnTo>
                  <a:lnTo>
                    <a:pt x="270" y="720"/>
                  </a:lnTo>
                  <a:lnTo>
                    <a:pt x="275" y="712"/>
                  </a:lnTo>
                  <a:lnTo>
                    <a:pt x="279" y="705"/>
                  </a:lnTo>
                  <a:lnTo>
                    <a:pt x="284" y="699"/>
                  </a:lnTo>
                  <a:lnTo>
                    <a:pt x="288" y="693"/>
                  </a:lnTo>
                  <a:lnTo>
                    <a:pt x="290" y="687"/>
                  </a:lnTo>
                  <a:lnTo>
                    <a:pt x="291" y="684"/>
                  </a:lnTo>
                  <a:lnTo>
                    <a:pt x="291" y="681"/>
                  </a:lnTo>
                  <a:lnTo>
                    <a:pt x="291" y="679"/>
                  </a:lnTo>
                  <a:lnTo>
                    <a:pt x="290" y="676"/>
                  </a:lnTo>
                  <a:lnTo>
                    <a:pt x="289" y="674"/>
                  </a:lnTo>
                  <a:lnTo>
                    <a:pt x="287" y="671"/>
                  </a:lnTo>
                  <a:lnTo>
                    <a:pt x="284" y="669"/>
                  </a:lnTo>
                  <a:lnTo>
                    <a:pt x="280" y="667"/>
                  </a:lnTo>
                  <a:lnTo>
                    <a:pt x="276" y="665"/>
                  </a:lnTo>
                  <a:lnTo>
                    <a:pt x="270" y="663"/>
                  </a:lnTo>
                  <a:lnTo>
                    <a:pt x="0" y="663"/>
                  </a:lnTo>
                  <a:lnTo>
                    <a:pt x="0" y="142"/>
                  </a:lnTo>
                  <a:lnTo>
                    <a:pt x="270" y="142"/>
                  </a:lnTo>
                  <a:lnTo>
                    <a:pt x="276" y="140"/>
                  </a:lnTo>
                  <a:lnTo>
                    <a:pt x="280" y="138"/>
                  </a:lnTo>
                  <a:lnTo>
                    <a:pt x="284" y="136"/>
                  </a:lnTo>
                  <a:lnTo>
                    <a:pt x="287" y="134"/>
                  </a:lnTo>
                  <a:lnTo>
                    <a:pt x="289" y="131"/>
                  </a:lnTo>
                  <a:lnTo>
                    <a:pt x="290" y="129"/>
                  </a:lnTo>
                  <a:lnTo>
                    <a:pt x="291" y="126"/>
                  </a:lnTo>
                  <a:lnTo>
                    <a:pt x="291" y="124"/>
                  </a:lnTo>
                  <a:lnTo>
                    <a:pt x="291" y="121"/>
                  </a:lnTo>
                  <a:lnTo>
                    <a:pt x="290" y="118"/>
                  </a:lnTo>
                  <a:lnTo>
                    <a:pt x="289" y="115"/>
                  </a:lnTo>
                  <a:lnTo>
                    <a:pt x="288" y="112"/>
                  </a:lnTo>
                  <a:lnTo>
                    <a:pt x="284" y="106"/>
                  </a:lnTo>
                  <a:lnTo>
                    <a:pt x="279" y="100"/>
                  </a:lnTo>
                  <a:lnTo>
                    <a:pt x="275" y="93"/>
                  </a:lnTo>
                  <a:lnTo>
                    <a:pt x="270" y="86"/>
                  </a:lnTo>
                  <a:lnTo>
                    <a:pt x="265" y="77"/>
                  </a:lnTo>
                  <a:lnTo>
                    <a:pt x="262" y="69"/>
                  </a:lnTo>
                  <a:lnTo>
                    <a:pt x="261" y="65"/>
                  </a:lnTo>
                  <a:lnTo>
                    <a:pt x="260" y="61"/>
                  </a:lnTo>
                  <a:lnTo>
                    <a:pt x="259" y="56"/>
                  </a:lnTo>
                  <a:lnTo>
                    <a:pt x="260" y="52"/>
                  </a:lnTo>
                  <a:lnTo>
                    <a:pt x="260" y="48"/>
                  </a:lnTo>
                  <a:lnTo>
                    <a:pt x="261" y="43"/>
                  </a:lnTo>
                  <a:lnTo>
                    <a:pt x="263" y="39"/>
                  </a:lnTo>
                  <a:lnTo>
                    <a:pt x="266" y="34"/>
                  </a:lnTo>
                  <a:lnTo>
                    <a:pt x="269" y="30"/>
                  </a:lnTo>
                  <a:lnTo>
                    <a:pt x="272" y="26"/>
                  </a:lnTo>
                  <a:lnTo>
                    <a:pt x="275" y="23"/>
                  </a:lnTo>
                  <a:lnTo>
                    <a:pt x="279" y="20"/>
                  </a:lnTo>
                  <a:lnTo>
                    <a:pt x="287" y="14"/>
                  </a:lnTo>
                  <a:lnTo>
                    <a:pt x="295" y="9"/>
                  </a:lnTo>
                  <a:lnTo>
                    <a:pt x="300" y="7"/>
                  </a:lnTo>
                  <a:lnTo>
                    <a:pt x="305" y="6"/>
                  </a:lnTo>
                  <a:lnTo>
                    <a:pt x="316" y="3"/>
                  </a:lnTo>
                  <a:lnTo>
                    <a:pt x="327" y="1"/>
                  </a:lnTo>
                  <a:lnTo>
                    <a:pt x="337" y="0"/>
                  </a:lnTo>
                  <a:lnTo>
                    <a:pt x="348" y="1"/>
                  </a:lnTo>
                  <a:lnTo>
                    <a:pt x="359" y="2"/>
                  </a:lnTo>
                  <a:lnTo>
                    <a:pt x="369" y="4"/>
                  </a:lnTo>
                  <a:lnTo>
                    <a:pt x="379" y="8"/>
                  </a:lnTo>
                  <a:lnTo>
                    <a:pt x="384" y="10"/>
                  </a:lnTo>
                  <a:lnTo>
                    <a:pt x="388" y="12"/>
                  </a:lnTo>
                  <a:lnTo>
                    <a:pt x="393" y="15"/>
                  </a:lnTo>
                  <a:lnTo>
                    <a:pt x="397" y="18"/>
                  </a:lnTo>
                  <a:lnTo>
                    <a:pt x="401" y="21"/>
                  </a:lnTo>
                  <a:lnTo>
                    <a:pt x="404" y="25"/>
                  </a:lnTo>
                  <a:lnTo>
                    <a:pt x="408" y="29"/>
                  </a:lnTo>
                  <a:lnTo>
                    <a:pt x="411" y="33"/>
                  </a:lnTo>
                  <a:lnTo>
                    <a:pt x="414" y="37"/>
                  </a:lnTo>
                  <a:lnTo>
                    <a:pt x="416" y="42"/>
                  </a:lnTo>
                  <a:lnTo>
                    <a:pt x="417" y="46"/>
                  </a:lnTo>
                  <a:lnTo>
                    <a:pt x="417" y="50"/>
                  </a:lnTo>
                  <a:lnTo>
                    <a:pt x="417" y="55"/>
                  </a:lnTo>
                  <a:lnTo>
                    <a:pt x="417" y="59"/>
                  </a:lnTo>
                  <a:lnTo>
                    <a:pt x="415" y="67"/>
                  </a:lnTo>
                  <a:lnTo>
                    <a:pt x="413" y="71"/>
                  </a:lnTo>
                  <a:lnTo>
                    <a:pt x="411" y="75"/>
                  </a:lnTo>
                  <a:lnTo>
                    <a:pt x="406" y="84"/>
                  </a:lnTo>
                  <a:lnTo>
                    <a:pt x="395" y="99"/>
                  </a:lnTo>
                  <a:lnTo>
                    <a:pt x="391" y="105"/>
                  </a:lnTo>
                  <a:lnTo>
                    <a:pt x="387" y="112"/>
                  </a:lnTo>
                  <a:lnTo>
                    <a:pt x="385" y="115"/>
                  </a:lnTo>
                  <a:lnTo>
                    <a:pt x="384" y="118"/>
                  </a:lnTo>
                  <a:lnTo>
                    <a:pt x="383" y="121"/>
                  </a:lnTo>
                  <a:lnTo>
                    <a:pt x="383" y="124"/>
                  </a:lnTo>
                  <a:lnTo>
                    <a:pt x="383" y="127"/>
                  </a:lnTo>
                  <a:lnTo>
                    <a:pt x="384" y="129"/>
                  </a:lnTo>
                  <a:lnTo>
                    <a:pt x="385" y="132"/>
                  </a:lnTo>
                  <a:lnTo>
                    <a:pt x="388" y="134"/>
                  </a:lnTo>
                  <a:lnTo>
                    <a:pt x="391" y="136"/>
                  </a:lnTo>
                  <a:lnTo>
                    <a:pt x="395" y="138"/>
                  </a:lnTo>
                  <a:lnTo>
                    <a:pt x="399" y="140"/>
                  </a:lnTo>
                  <a:lnTo>
                    <a:pt x="405" y="142"/>
                  </a:lnTo>
                  <a:lnTo>
                    <a:pt x="677" y="142"/>
                  </a:lnTo>
                  <a:lnTo>
                    <a:pt x="677" y="335"/>
                  </a:lnTo>
                  <a:lnTo>
                    <a:pt x="679" y="340"/>
                  </a:lnTo>
                  <a:lnTo>
                    <a:pt x="681" y="345"/>
                  </a:lnTo>
                  <a:lnTo>
                    <a:pt x="683" y="349"/>
                  </a:lnTo>
                  <a:lnTo>
                    <a:pt x="685" y="352"/>
                  </a:lnTo>
                  <a:lnTo>
                    <a:pt x="687" y="354"/>
                  </a:lnTo>
                  <a:lnTo>
                    <a:pt x="690" y="355"/>
                  </a:lnTo>
                  <a:lnTo>
                    <a:pt x="692" y="356"/>
                  </a:lnTo>
                  <a:lnTo>
                    <a:pt x="696" y="356"/>
                  </a:lnTo>
                  <a:lnTo>
                    <a:pt x="699" y="356"/>
                  </a:lnTo>
                  <a:lnTo>
                    <a:pt x="701" y="355"/>
                  </a:lnTo>
                  <a:lnTo>
                    <a:pt x="707" y="352"/>
                  </a:lnTo>
                  <a:lnTo>
                    <a:pt x="713" y="348"/>
                  </a:lnTo>
                  <a:lnTo>
                    <a:pt x="720" y="344"/>
                  </a:lnTo>
                  <a:lnTo>
                    <a:pt x="734" y="333"/>
                  </a:lnTo>
                  <a:lnTo>
                    <a:pt x="742" y="329"/>
                  </a:lnTo>
                  <a:lnTo>
                    <a:pt x="750" y="325"/>
                  </a:lnTo>
                  <a:lnTo>
                    <a:pt x="754" y="324"/>
                  </a:lnTo>
                  <a:lnTo>
                    <a:pt x="758" y="323"/>
                  </a:lnTo>
                  <a:lnTo>
                    <a:pt x="762" y="323"/>
                  </a:lnTo>
                  <a:lnTo>
                    <a:pt x="766" y="323"/>
                  </a:lnTo>
                  <a:lnTo>
                    <a:pt x="771" y="324"/>
                  </a:lnTo>
                  <a:lnTo>
                    <a:pt x="775" y="325"/>
                  </a:lnTo>
                  <a:lnTo>
                    <a:pt x="780" y="327"/>
                  </a:lnTo>
                  <a:lnTo>
                    <a:pt x="785" y="330"/>
                  </a:lnTo>
                  <a:lnTo>
                    <a:pt x="788" y="332"/>
                  </a:lnTo>
                  <a:lnTo>
                    <a:pt x="792" y="335"/>
                  </a:lnTo>
                  <a:lnTo>
                    <a:pt x="795" y="339"/>
                  </a:lnTo>
                  <a:lnTo>
                    <a:pt x="799" y="343"/>
                  </a:lnTo>
                  <a:lnTo>
                    <a:pt x="804" y="351"/>
                  </a:lnTo>
                  <a:lnTo>
                    <a:pt x="809" y="360"/>
                  </a:lnTo>
                  <a:lnTo>
                    <a:pt x="811" y="365"/>
                  </a:lnTo>
                  <a:lnTo>
                    <a:pt x="813" y="370"/>
                  </a:lnTo>
                  <a:lnTo>
                    <a:pt x="815" y="380"/>
                  </a:lnTo>
                  <a:lnTo>
                    <a:pt x="817" y="390"/>
                  </a:lnTo>
                  <a:lnTo>
                    <a:pt x="818" y="395"/>
                  </a:lnTo>
                  <a:lnTo>
                    <a:pt x="818" y="401"/>
                  </a:lnTo>
                  <a:lnTo>
                    <a:pt x="818" y="412"/>
                  </a:lnTo>
                  <a:lnTo>
                    <a:pt x="816" y="422"/>
                  </a:lnTo>
                  <a:lnTo>
                    <a:pt x="814" y="433"/>
                  </a:lnTo>
                  <a:lnTo>
                    <a:pt x="811" y="443"/>
                  </a:lnTo>
                  <a:lnTo>
                    <a:pt x="809" y="447"/>
                  </a:lnTo>
                  <a:lnTo>
                    <a:pt x="806" y="452"/>
                  </a:lnTo>
                  <a:lnTo>
                    <a:pt x="803" y="456"/>
                  </a:lnTo>
                  <a:lnTo>
                    <a:pt x="800" y="460"/>
                  </a:lnTo>
                  <a:lnTo>
                    <a:pt x="797" y="464"/>
                  </a:lnTo>
                  <a:lnTo>
                    <a:pt x="794" y="468"/>
                  </a:lnTo>
                  <a:lnTo>
                    <a:pt x="790" y="473"/>
                  </a:lnTo>
                  <a:lnTo>
                    <a:pt x="786" y="476"/>
                  </a:lnTo>
                  <a:lnTo>
                    <a:pt x="781" y="478"/>
                  </a:lnTo>
                  <a:lnTo>
                    <a:pt x="777" y="480"/>
                  </a:lnTo>
                  <a:lnTo>
                    <a:pt x="773" y="481"/>
                  </a:lnTo>
                  <a:lnTo>
                    <a:pt x="768" y="482"/>
                  </a:lnTo>
                  <a:lnTo>
                    <a:pt x="764" y="482"/>
                  </a:lnTo>
                  <a:lnTo>
                    <a:pt x="760" y="482"/>
                  </a:lnTo>
                  <a:lnTo>
                    <a:pt x="752" y="479"/>
                  </a:lnTo>
                  <a:lnTo>
                    <a:pt x="744" y="476"/>
                  </a:lnTo>
                  <a:lnTo>
                    <a:pt x="736" y="470"/>
                  </a:lnTo>
                  <a:lnTo>
                    <a:pt x="721" y="459"/>
                  </a:lnTo>
                  <a:lnTo>
                    <a:pt x="714" y="454"/>
                  </a:lnTo>
                  <a:lnTo>
                    <a:pt x="708" y="450"/>
                  </a:lnTo>
                  <a:lnTo>
                    <a:pt x="705" y="449"/>
                  </a:lnTo>
                  <a:lnTo>
                    <a:pt x="702" y="447"/>
                  </a:lnTo>
                  <a:lnTo>
                    <a:pt x="699" y="447"/>
                  </a:lnTo>
                  <a:lnTo>
                    <a:pt x="696" y="446"/>
                  </a:lnTo>
                  <a:lnTo>
                    <a:pt x="692" y="446"/>
                  </a:lnTo>
                  <a:lnTo>
                    <a:pt x="690" y="447"/>
                  </a:lnTo>
                  <a:lnTo>
                    <a:pt x="687" y="449"/>
                  </a:lnTo>
                  <a:lnTo>
                    <a:pt x="685" y="451"/>
                  </a:lnTo>
                  <a:lnTo>
                    <a:pt x="683" y="454"/>
                  </a:lnTo>
                  <a:lnTo>
                    <a:pt x="681" y="457"/>
                  </a:lnTo>
                  <a:lnTo>
                    <a:pt x="679" y="462"/>
                  </a:lnTo>
                  <a:lnTo>
                    <a:pt x="677" y="467"/>
                  </a:lnTo>
                  <a:lnTo>
                    <a:pt x="677" y="663"/>
                  </a:lnTo>
                  <a:lnTo>
                    <a:pt x="405" y="6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8575" cmpd="sng">
              <a:solidFill>
                <a:srgbClr val="6699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140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7" name="Freeform 23"/>
            <p:cNvSpPr>
              <a:spLocks/>
            </p:cNvSpPr>
            <p:nvPr/>
          </p:nvSpPr>
          <p:spPr bwMode="auto">
            <a:xfrm>
              <a:off x="2262613" y="1484730"/>
              <a:ext cx="1248659" cy="933890"/>
            </a:xfrm>
            <a:custGeom>
              <a:avLst/>
              <a:gdLst/>
              <a:ahLst/>
              <a:cxnLst>
                <a:cxn ang="0">
                  <a:pos x="538" y="518"/>
                </a:cxn>
                <a:cxn ang="0">
                  <a:pos x="527" y="511"/>
                </a:cxn>
                <a:cxn ang="0">
                  <a:pos x="524" y="502"/>
                </a:cxn>
                <a:cxn ang="0">
                  <a:pos x="530" y="486"/>
                </a:cxn>
                <a:cxn ang="0">
                  <a:pos x="551" y="454"/>
                </a:cxn>
                <a:cxn ang="0">
                  <a:pos x="557" y="438"/>
                </a:cxn>
                <a:cxn ang="0">
                  <a:pos x="556" y="422"/>
                </a:cxn>
                <a:cxn ang="0">
                  <a:pos x="553" y="413"/>
                </a:cxn>
                <a:cxn ang="0">
                  <a:pos x="545" y="402"/>
                </a:cxn>
                <a:cxn ang="0">
                  <a:pos x="528" y="390"/>
                </a:cxn>
                <a:cxn ang="0">
                  <a:pos x="513" y="384"/>
                </a:cxn>
                <a:cxn ang="0">
                  <a:pos x="489" y="380"/>
                </a:cxn>
                <a:cxn ang="0">
                  <a:pos x="453" y="382"/>
                </a:cxn>
                <a:cxn ang="0">
                  <a:pos x="432" y="390"/>
                </a:cxn>
                <a:cxn ang="0">
                  <a:pos x="418" y="400"/>
                </a:cxn>
                <a:cxn ang="0">
                  <a:pos x="406" y="413"/>
                </a:cxn>
                <a:cxn ang="0">
                  <a:pos x="401" y="427"/>
                </a:cxn>
                <a:cxn ang="0">
                  <a:pos x="400" y="440"/>
                </a:cxn>
                <a:cxn ang="0">
                  <a:pos x="406" y="456"/>
                </a:cxn>
                <a:cxn ang="0">
                  <a:pos x="420" y="479"/>
                </a:cxn>
                <a:cxn ang="0">
                  <a:pos x="431" y="497"/>
                </a:cxn>
                <a:cxn ang="0">
                  <a:pos x="431" y="505"/>
                </a:cxn>
                <a:cxn ang="0">
                  <a:pos x="427" y="513"/>
                </a:cxn>
                <a:cxn ang="0">
                  <a:pos x="416" y="519"/>
                </a:cxn>
                <a:cxn ang="0">
                  <a:pos x="141" y="324"/>
                </a:cxn>
                <a:cxn ang="0">
                  <a:pos x="130" y="306"/>
                </a:cxn>
                <a:cxn ang="0">
                  <a:pos x="123" y="304"/>
                </a:cxn>
                <a:cxn ang="0">
                  <a:pos x="110" y="309"/>
                </a:cxn>
                <a:cxn ang="0">
                  <a:pos x="82" y="329"/>
                </a:cxn>
                <a:cxn ang="0">
                  <a:pos x="70" y="336"/>
                </a:cxn>
                <a:cxn ang="0">
                  <a:pos x="54" y="340"/>
                </a:cxn>
                <a:cxn ang="0">
                  <a:pos x="41" y="338"/>
                </a:cxn>
                <a:cxn ang="0">
                  <a:pos x="24" y="326"/>
                </a:cxn>
                <a:cxn ang="0">
                  <a:pos x="12" y="310"/>
                </a:cxn>
                <a:cxn ang="0">
                  <a:pos x="4" y="291"/>
                </a:cxn>
                <a:cxn ang="0">
                  <a:pos x="0" y="270"/>
                </a:cxn>
                <a:cxn ang="0">
                  <a:pos x="3" y="238"/>
                </a:cxn>
                <a:cxn ang="0">
                  <a:pos x="9" y="218"/>
                </a:cxn>
                <a:cxn ang="0">
                  <a:pos x="19" y="201"/>
                </a:cxn>
                <a:cxn ang="0">
                  <a:pos x="33" y="188"/>
                </a:cxn>
                <a:cxn ang="0">
                  <a:pos x="47" y="182"/>
                </a:cxn>
                <a:cxn ang="0">
                  <a:pos x="60" y="181"/>
                </a:cxn>
                <a:cxn ang="0">
                  <a:pos x="76" y="187"/>
                </a:cxn>
                <a:cxn ang="0">
                  <a:pos x="98" y="202"/>
                </a:cxn>
                <a:cxn ang="0">
                  <a:pos x="116" y="213"/>
                </a:cxn>
                <a:cxn ang="0">
                  <a:pos x="125" y="214"/>
                </a:cxn>
                <a:cxn ang="0">
                  <a:pos x="132" y="210"/>
                </a:cxn>
                <a:cxn ang="0">
                  <a:pos x="141" y="194"/>
                </a:cxn>
                <a:cxn ang="0">
                  <a:pos x="817" y="521"/>
                </a:cxn>
              </a:cxnLst>
              <a:rect l="0" t="0" r="r" b="b"/>
              <a:pathLst>
                <a:path w="817" h="521">
                  <a:moveTo>
                    <a:pt x="817" y="521"/>
                  </a:moveTo>
                  <a:lnTo>
                    <a:pt x="546" y="521"/>
                  </a:lnTo>
                  <a:lnTo>
                    <a:pt x="538" y="518"/>
                  </a:lnTo>
                  <a:lnTo>
                    <a:pt x="533" y="516"/>
                  </a:lnTo>
                  <a:lnTo>
                    <a:pt x="528" y="512"/>
                  </a:lnTo>
                  <a:lnTo>
                    <a:pt x="527" y="511"/>
                  </a:lnTo>
                  <a:lnTo>
                    <a:pt x="526" y="509"/>
                  </a:lnTo>
                  <a:lnTo>
                    <a:pt x="524" y="506"/>
                  </a:lnTo>
                  <a:lnTo>
                    <a:pt x="524" y="502"/>
                  </a:lnTo>
                  <a:lnTo>
                    <a:pt x="524" y="498"/>
                  </a:lnTo>
                  <a:lnTo>
                    <a:pt x="525" y="494"/>
                  </a:lnTo>
                  <a:lnTo>
                    <a:pt x="530" y="486"/>
                  </a:lnTo>
                  <a:lnTo>
                    <a:pt x="537" y="476"/>
                  </a:lnTo>
                  <a:lnTo>
                    <a:pt x="547" y="463"/>
                  </a:lnTo>
                  <a:lnTo>
                    <a:pt x="551" y="454"/>
                  </a:lnTo>
                  <a:lnTo>
                    <a:pt x="555" y="447"/>
                  </a:lnTo>
                  <a:lnTo>
                    <a:pt x="557" y="441"/>
                  </a:lnTo>
                  <a:lnTo>
                    <a:pt x="557" y="438"/>
                  </a:lnTo>
                  <a:lnTo>
                    <a:pt x="558" y="434"/>
                  </a:lnTo>
                  <a:lnTo>
                    <a:pt x="558" y="428"/>
                  </a:lnTo>
                  <a:lnTo>
                    <a:pt x="556" y="422"/>
                  </a:lnTo>
                  <a:lnTo>
                    <a:pt x="556" y="419"/>
                  </a:lnTo>
                  <a:lnTo>
                    <a:pt x="555" y="417"/>
                  </a:lnTo>
                  <a:lnTo>
                    <a:pt x="553" y="413"/>
                  </a:lnTo>
                  <a:lnTo>
                    <a:pt x="551" y="409"/>
                  </a:lnTo>
                  <a:lnTo>
                    <a:pt x="548" y="405"/>
                  </a:lnTo>
                  <a:lnTo>
                    <a:pt x="545" y="402"/>
                  </a:lnTo>
                  <a:lnTo>
                    <a:pt x="541" y="399"/>
                  </a:lnTo>
                  <a:lnTo>
                    <a:pt x="533" y="393"/>
                  </a:lnTo>
                  <a:lnTo>
                    <a:pt x="528" y="390"/>
                  </a:lnTo>
                  <a:lnTo>
                    <a:pt x="523" y="388"/>
                  </a:lnTo>
                  <a:lnTo>
                    <a:pt x="518" y="386"/>
                  </a:lnTo>
                  <a:lnTo>
                    <a:pt x="513" y="384"/>
                  </a:lnTo>
                  <a:lnTo>
                    <a:pt x="501" y="381"/>
                  </a:lnTo>
                  <a:lnTo>
                    <a:pt x="495" y="380"/>
                  </a:lnTo>
                  <a:lnTo>
                    <a:pt x="489" y="380"/>
                  </a:lnTo>
                  <a:lnTo>
                    <a:pt x="477" y="379"/>
                  </a:lnTo>
                  <a:lnTo>
                    <a:pt x="465" y="380"/>
                  </a:lnTo>
                  <a:lnTo>
                    <a:pt x="453" y="382"/>
                  </a:lnTo>
                  <a:lnTo>
                    <a:pt x="442" y="385"/>
                  </a:lnTo>
                  <a:lnTo>
                    <a:pt x="437" y="388"/>
                  </a:lnTo>
                  <a:lnTo>
                    <a:pt x="432" y="390"/>
                  </a:lnTo>
                  <a:lnTo>
                    <a:pt x="427" y="393"/>
                  </a:lnTo>
                  <a:lnTo>
                    <a:pt x="422" y="396"/>
                  </a:lnTo>
                  <a:lnTo>
                    <a:pt x="418" y="400"/>
                  </a:lnTo>
                  <a:lnTo>
                    <a:pt x="413" y="404"/>
                  </a:lnTo>
                  <a:lnTo>
                    <a:pt x="410" y="408"/>
                  </a:lnTo>
                  <a:lnTo>
                    <a:pt x="406" y="413"/>
                  </a:lnTo>
                  <a:lnTo>
                    <a:pt x="404" y="417"/>
                  </a:lnTo>
                  <a:lnTo>
                    <a:pt x="402" y="422"/>
                  </a:lnTo>
                  <a:lnTo>
                    <a:pt x="401" y="427"/>
                  </a:lnTo>
                  <a:lnTo>
                    <a:pt x="400" y="431"/>
                  </a:lnTo>
                  <a:lnTo>
                    <a:pt x="400" y="435"/>
                  </a:lnTo>
                  <a:lnTo>
                    <a:pt x="400" y="440"/>
                  </a:lnTo>
                  <a:lnTo>
                    <a:pt x="401" y="444"/>
                  </a:lnTo>
                  <a:lnTo>
                    <a:pt x="402" y="448"/>
                  </a:lnTo>
                  <a:lnTo>
                    <a:pt x="406" y="456"/>
                  </a:lnTo>
                  <a:lnTo>
                    <a:pt x="410" y="464"/>
                  </a:lnTo>
                  <a:lnTo>
                    <a:pt x="415" y="472"/>
                  </a:lnTo>
                  <a:lnTo>
                    <a:pt x="420" y="479"/>
                  </a:lnTo>
                  <a:lnTo>
                    <a:pt x="424" y="485"/>
                  </a:lnTo>
                  <a:lnTo>
                    <a:pt x="428" y="491"/>
                  </a:lnTo>
                  <a:lnTo>
                    <a:pt x="431" y="497"/>
                  </a:lnTo>
                  <a:lnTo>
                    <a:pt x="431" y="500"/>
                  </a:lnTo>
                  <a:lnTo>
                    <a:pt x="432" y="503"/>
                  </a:lnTo>
                  <a:lnTo>
                    <a:pt x="431" y="505"/>
                  </a:lnTo>
                  <a:lnTo>
                    <a:pt x="431" y="508"/>
                  </a:lnTo>
                  <a:lnTo>
                    <a:pt x="429" y="510"/>
                  </a:lnTo>
                  <a:lnTo>
                    <a:pt x="427" y="513"/>
                  </a:lnTo>
                  <a:lnTo>
                    <a:pt x="424" y="515"/>
                  </a:lnTo>
                  <a:lnTo>
                    <a:pt x="421" y="517"/>
                  </a:lnTo>
                  <a:lnTo>
                    <a:pt x="416" y="519"/>
                  </a:lnTo>
                  <a:lnTo>
                    <a:pt x="411" y="521"/>
                  </a:lnTo>
                  <a:lnTo>
                    <a:pt x="141" y="521"/>
                  </a:lnTo>
                  <a:lnTo>
                    <a:pt x="141" y="324"/>
                  </a:lnTo>
                  <a:lnTo>
                    <a:pt x="137" y="314"/>
                  </a:lnTo>
                  <a:lnTo>
                    <a:pt x="133" y="308"/>
                  </a:lnTo>
                  <a:lnTo>
                    <a:pt x="130" y="306"/>
                  </a:lnTo>
                  <a:lnTo>
                    <a:pt x="128" y="305"/>
                  </a:lnTo>
                  <a:lnTo>
                    <a:pt x="125" y="304"/>
                  </a:lnTo>
                  <a:lnTo>
                    <a:pt x="123" y="304"/>
                  </a:lnTo>
                  <a:lnTo>
                    <a:pt x="120" y="305"/>
                  </a:lnTo>
                  <a:lnTo>
                    <a:pt x="116" y="306"/>
                  </a:lnTo>
                  <a:lnTo>
                    <a:pt x="110" y="309"/>
                  </a:lnTo>
                  <a:lnTo>
                    <a:pt x="103" y="313"/>
                  </a:lnTo>
                  <a:lnTo>
                    <a:pt x="96" y="318"/>
                  </a:lnTo>
                  <a:lnTo>
                    <a:pt x="82" y="329"/>
                  </a:lnTo>
                  <a:lnTo>
                    <a:pt x="78" y="331"/>
                  </a:lnTo>
                  <a:lnTo>
                    <a:pt x="74" y="334"/>
                  </a:lnTo>
                  <a:lnTo>
                    <a:pt x="70" y="336"/>
                  </a:lnTo>
                  <a:lnTo>
                    <a:pt x="66" y="337"/>
                  </a:lnTo>
                  <a:lnTo>
                    <a:pt x="58" y="340"/>
                  </a:lnTo>
                  <a:lnTo>
                    <a:pt x="54" y="340"/>
                  </a:lnTo>
                  <a:lnTo>
                    <a:pt x="50" y="340"/>
                  </a:lnTo>
                  <a:lnTo>
                    <a:pt x="45" y="339"/>
                  </a:lnTo>
                  <a:lnTo>
                    <a:pt x="41" y="338"/>
                  </a:lnTo>
                  <a:lnTo>
                    <a:pt x="37" y="336"/>
                  </a:lnTo>
                  <a:lnTo>
                    <a:pt x="32" y="334"/>
                  </a:lnTo>
                  <a:lnTo>
                    <a:pt x="24" y="326"/>
                  </a:lnTo>
                  <a:lnTo>
                    <a:pt x="21" y="322"/>
                  </a:lnTo>
                  <a:lnTo>
                    <a:pt x="18" y="318"/>
                  </a:lnTo>
                  <a:lnTo>
                    <a:pt x="12" y="310"/>
                  </a:lnTo>
                  <a:lnTo>
                    <a:pt x="10" y="305"/>
                  </a:lnTo>
                  <a:lnTo>
                    <a:pt x="7" y="300"/>
                  </a:lnTo>
                  <a:lnTo>
                    <a:pt x="4" y="291"/>
                  </a:lnTo>
                  <a:lnTo>
                    <a:pt x="3" y="285"/>
                  </a:lnTo>
                  <a:lnTo>
                    <a:pt x="2" y="280"/>
                  </a:lnTo>
                  <a:lnTo>
                    <a:pt x="0" y="270"/>
                  </a:lnTo>
                  <a:lnTo>
                    <a:pt x="0" y="259"/>
                  </a:lnTo>
                  <a:lnTo>
                    <a:pt x="1" y="248"/>
                  </a:lnTo>
                  <a:lnTo>
                    <a:pt x="3" y="238"/>
                  </a:lnTo>
                  <a:lnTo>
                    <a:pt x="5" y="228"/>
                  </a:lnTo>
                  <a:lnTo>
                    <a:pt x="7" y="223"/>
                  </a:lnTo>
                  <a:lnTo>
                    <a:pt x="9" y="218"/>
                  </a:lnTo>
                  <a:lnTo>
                    <a:pt x="14" y="209"/>
                  </a:lnTo>
                  <a:lnTo>
                    <a:pt x="17" y="205"/>
                  </a:lnTo>
                  <a:lnTo>
                    <a:pt x="19" y="201"/>
                  </a:lnTo>
                  <a:lnTo>
                    <a:pt x="26" y="193"/>
                  </a:lnTo>
                  <a:lnTo>
                    <a:pt x="30" y="190"/>
                  </a:lnTo>
                  <a:lnTo>
                    <a:pt x="33" y="188"/>
                  </a:lnTo>
                  <a:lnTo>
                    <a:pt x="38" y="185"/>
                  </a:lnTo>
                  <a:lnTo>
                    <a:pt x="43" y="183"/>
                  </a:lnTo>
                  <a:lnTo>
                    <a:pt x="47" y="182"/>
                  </a:lnTo>
                  <a:lnTo>
                    <a:pt x="52" y="181"/>
                  </a:lnTo>
                  <a:lnTo>
                    <a:pt x="56" y="181"/>
                  </a:lnTo>
                  <a:lnTo>
                    <a:pt x="60" y="181"/>
                  </a:lnTo>
                  <a:lnTo>
                    <a:pt x="64" y="182"/>
                  </a:lnTo>
                  <a:lnTo>
                    <a:pt x="68" y="183"/>
                  </a:lnTo>
                  <a:lnTo>
                    <a:pt x="76" y="187"/>
                  </a:lnTo>
                  <a:lnTo>
                    <a:pt x="84" y="191"/>
                  </a:lnTo>
                  <a:lnTo>
                    <a:pt x="91" y="196"/>
                  </a:lnTo>
                  <a:lnTo>
                    <a:pt x="98" y="202"/>
                  </a:lnTo>
                  <a:lnTo>
                    <a:pt x="104" y="206"/>
                  </a:lnTo>
                  <a:lnTo>
                    <a:pt x="110" y="210"/>
                  </a:lnTo>
                  <a:lnTo>
                    <a:pt x="116" y="213"/>
                  </a:lnTo>
                  <a:lnTo>
                    <a:pt x="120" y="214"/>
                  </a:lnTo>
                  <a:lnTo>
                    <a:pt x="123" y="214"/>
                  </a:lnTo>
                  <a:lnTo>
                    <a:pt x="125" y="214"/>
                  </a:lnTo>
                  <a:lnTo>
                    <a:pt x="128" y="213"/>
                  </a:lnTo>
                  <a:lnTo>
                    <a:pt x="130" y="212"/>
                  </a:lnTo>
                  <a:lnTo>
                    <a:pt x="132" y="210"/>
                  </a:lnTo>
                  <a:lnTo>
                    <a:pt x="137" y="204"/>
                  </a:lnTo>
                  <a:lnTo>
                    <a:pt x="139" y="200"/>
                  </a:lnTo>
                  <a:lnTo>
                    <a:pt x="141" y="194"/>
                  </a:lnTo>
                  <a:lnTo>
                    <a:pt x="141" y="0"/>
                  </a:lnTo>
                  <a:lnTo>
                    <a:pt x="817" y="0"/>
                  </a:lnTo>
                  <a:lnTo>
                    <a:pt x="817" y="521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8575" cmpd="sng">
              <a:solidFill>
                <a:srgbClr val="6699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140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8" name="Freeform 24"/>
            <p:cNvSpPr>
              <a:spLocks/>
            </p:cNvSpPr>
            <p:nvPr/>
          </p:nvSpPr>
          <p:spPr bwMode="auto">
            <a:xfrm>
              <a:off x="2478110" y="3352509"/>
              <a:ext cx="1033162" cy="1190216"/>
            </a:xfrm>
            <a:custGeom>
              <a:avLst/>
              <a:gdLst/>
              <a:ahLst/>
              <a:cxnLst>
                <a:cxn ang="0">
                  <a:pos x="283" y="6"/>
                </a:cxn>
                <a:cxn ang="0">
                  <a:pos x="290" y="15"/>
                </a:cxn>
                <a:cxn ang="0">
                  <a:pos x="287" y="30"/>
                </a:cxn>
                <a:cxn ang="0">
                  <a:pos x="269" y="55"/>
                </a:cxn>
                <a:cxn ang="0">
                  <a:pos x="260" y="79"/>
                </a:cxn>
                <a:cxn ang="0">
                  <a:pos x="260" y="93"/>
                </a:cxn>
                <a:cxn ang="0">
                  <a:pos x="276" y="120"/>
                </a:cxn>
                <a:cxn ang="0">
                  <a:pos x="291" y="130"/>
                </a:cxn>
                <a:cxn ang="0">
                  <a:pos x="319" y="139"/>
                </a:cxn>
                <a:cxn ang="0">
                  <a:pos x="361" y="139"/>
                </a:cxn>
                <a:cxn ang="0">
                  <a:pos x="390" y="128"/>
                </a:cxn>
                <a:cxn ang="0">
                  <a:pos x="411" y="108"/>
                </a:cxn>
                <a:cxn ang="0">
                  <a:pos x="417" y="91"/>
                </a:cxn>
                <a:cxn ang="0">
                  <a:pos x="411" y="65"/>
                </a:cxn>
                <a:cxn ang="0">
                  <a:pos x="387" y="30"/>
                </a:cxn>
                <a:cxn ang="0">
                  <a:pos x="383" y="16"/>
                </a:cxn>
                <a:cxn ang="0">
                  <a:pos x="389" y="6"/>
                </a:cxn>
                <a:cxn ang="0">
                  <a:pos x="676" y="0"/>
                </a:cxn>
                <a:cxn ang="0">
                  <a:pos x="389" y="529"/>
                </a:cxn>
                <a:cxn ang="0">
                  <a:pos x="383" y="539"/>
                </a:cxn>
                <a:cxn ang="0">
                  <a:pos x="387" y="554"/>
                </a:cxn>
                <a:cxn ang="0">
                  <a:pos x="406" y="581"/>
                </a:cxn>
                <a:cxn ang="0">
                  <a:pos x="417" y="609"/>
                </a:cxn>
                <a:cxn ang="0">
                  <a:pos x="412" y="631"/>
                </a:cxn>
                <a:cxn ang="0">
                  <a:pos x="396" y="647"/>
                </a:cxn>
                <a:cxn ang="0">
                  <a:pos x="372" y="659"/>
                </a:cxn>
                <a:cxn ang="0">
                  <a:pos x="341" y="664"/>
                </a:cxn>
                <a:cxn ang="0">
                  <a:pos x="307" y="659"/>
                </a:cxn>
                <a:cxn ang="0">
                  <a:pos x="291" y="653"/>
                </a:cxn>
                <a:cxn ang="0">
                  <a:pos x="277" y="643"/>
                </a:cxn>
                <a:cxn ang="0">
                  <a:pos x="267" y="630"/>
                </a:cxn>
                <a:cxn ang="0">
                  <a:pos x="260" y="614"/>
                </a:cxn>
                <a:cxn ang="0">
                  <a:pos x="263" y="594"/>
                </a:cxn>
                <a:cxn ang="0">
                  <a:pos x="274" y="572"/>
                </a:cxn>
                <a:cxn ang="0">
                  <a:pos x="288" y="553"/>
                </a:cxn>
                <a:cxn ang="0">
                  <a:pos x="292" y="538"/>
                </a:cxn>
                <a:cxn ang="0">
                  <a:pos x="281" y="526"/>
                </a:cxn>
                <a:cxn ang="0">
                  <a:pos x="2" y="320"/>
                </a:cxn>
                <a:cxn ang="0">
                  <a:pos x="12" y="308"/>
                </a:cxn>
                <a:cxn ang="0">
                  <a:pos x="27" y="308"/>
                </a:cxn>
                <a:cxn ang="0">
                  <a:pos x="66" y="335"/>
                </a:cxn>
                <a:cxn ang="0">
                  <a:pos x="85" y="341"/>
                </a:cxn>
                <a:cxn ang="0">
                  <a:pos x="108" y="336"/>
                </a:cxn>
                <a:cxn ang="0">
                  <a:pos x="122" y="323"/>
                </a:cxn>
                <a:cxn ang="0">
                  <a:pos x="133" y="305"/>
                </a:cxn>
                <a:cxn ang="0">
                  <a:pos x="140" y="278"/>
                </a:cxn>
                <a:cxn ang="0">
                  <a:pos x="139" y="237"/>
                </a:cxn>
                <a:cxn ang="0">
                  <a:pos x="128" y="210"/>
                </a:cxn>
                <a:cxn ang="0">
                  <a:pos x="113" y="192"/>
                </a:cxn>
                <a:cxn ang="0">
                  <a:pos x="93" y="183"/>
                </a:cxn>
                <a:cxn ang="0">
                  <a:pos x="76" y="183"/>
                </a:cxn>
                <a:cxn ang="0">
                  <a:pos x="49" y="197"/>
                </a:cxn>
                <a:cxn ang="0">
                  <a:pos x="24" y="214"/>
                </a:cxn>
                <a:cxn ang="0">
                  <a:pos x="13" y="214"/>
                </a:cxn>
                <a:cxn ang="0">
                  <a:pos x="4" y="204"/>
                </a:cxn>
              </a:cxnLst>
              <a:rect l="0" t="0" r="r" b="b"/>
              <a:pathLst>
                <a:path w="676" h="664">
                  <a:moveTo>
                    <a:pt x="0" y="0"/>
                  </a:moveTo>
                  <a:lnTo>
                    <a:pt x="273" y="0"/>
                  </a:lnTo>
                  <a:lnTo>
                    <a:pt x="279" y="3"/>
                  </a:lnTo>
                  <a:lnTo>
                    <a:pt x="283" y="6"/>
                  </a:lnTo>
                  <a:lnTo>
                    <a:pt x="287" y="9"/>
                  </a:lnTo>
                  <a:lnTo>
                    <a:pt x="288" y="10"/>
                  </a:lnTo>
                  <a:lnTo>
                    <a:pt x="289" y="12"/>
                  </a:lnTo>
                  <a:lnTo>
                    <a:pt x="290" y="15"/>
                  </a:lnTo>
                  <a:lnTo>
                    <a:pt x="290" y="19"/>
                  </a:lnTo>
                  <a:lnTo>
                    <a:pt x="290" y="22"/>
                  </a:lnTo>
                  <a:lnTo>
                    <a:pt x="289" y="26"/>
                  </a:lnTo>
                  <a:lnTo>
                    <a:pt x="287" y="30"/>
                  </a:lnTo>
                  <a:lnTo>
                    <a:pt x="285" y="33"/>
                  </a:lnTo>
                  <a:lnTo>
                    <a:pt x="279" y="41"/>
                  </a:lnTo>
                  <a:lnTo>
                    <a:pt x="274" y="49"/>
                  </a:lnTo>
                  <a:lnTo>
                    <a:pt x="269" y="55"/>
                  </a:lnTo>
                  <a:lnTo>
                    <a:pt x="264" y="65"/>
                  </a:lnTo>
                  <a:lnTo>
                    <a:pt x="262" y="71"/>
                  </a:lnTo>
                  <a:lnTo>
                    <a:pt x="261" y="75"/>
                  </a:lnTo>
                  <a:lnTo>
                    <a:pt x="260" y="79"/>
                  </a:lnTo>
                  <a:lnTo>
                    <a:pt x="259" y="83"/>
                  </a:lnTo>
                  <a:lnTo>
                    <a:pt x="259" y="87"/>
                  </a:lnTo>
                  <a:lnTo>
                    <a:pt x="259" y="91"/>
                  </a:lnTo>
                  <a:lnTo>
                    <a:pt x="260" y="93"/>
                  </a:lnTo>
                  <a:lnTo>
                    <a:pt x="262" y="101"/>
                  </a:lnTo>
                  <a:lnTo>
                    <a:pt x="265" y="108"/>
                  </a:lnTo>
                  <a:lnTo>
                    <a:pt x="270" y="114"/>
                  </a:lnTo>
                  <a:lnTo>
                    <a:pt x="276" y="120"/>
                  </a:lnTo>
                  <a:lnTo>
                    <a:pt x="280" y="123"/>
                  </a:lnTo>
                  <a:lnTo>
                    <a:pt x="283" y="126"/>
                  </a:lnTo>
                  <a:lnTo>
                    <a:pt x="287" y="128"/>
                  </a:lnTo>
                  <a:lnTo>
                    <a:pt x="291" y="130"/>
                  </a:lnTo>
                  <a:lnTo>
                    <a:pt x="296" y="132"/>
                  </a:lnTo>
                  <a:lnTo>
                    <a:pt x="300" y="134"/>
                  </a:lnTo>
                  <a:lnTo>
                    <a:pt x="309" y="137"/>
                  </a:lnTo>
                  <a:lnTo>
                    <a:pt x="319" y="139"/>
                  </a:lnTo>
                  <a:lnTo>
                    <a:pt x="329" y="141"/>
                  </a:lnTo>
                  <a:lnTo>
                    <a:pt x="340" y="141"/>
                  </a:lnTo>
                  <a:lnTo>
                    <a:pt x="350" y="141"/>
                  </a:lnTo>
                  <a:lnTo>
                    <a:pt x="361" y="139"/>
                  </a:lnTo>
                  <a:lnTo>
                    <a:pt x="371" y="137"/>
                  </a:lnTo>
                  <a:lnTo>
                    <a:pt x="381" y="133"/>
                  </a:lnTo>
                  <a:lnTo>
                    <a:pt x="385" y="131"/>
                  </a:lnTo>
                  <a:lnTo>
                    <a:pt x="390" y="128"/>
                  </a:lnTo>
                  <a:lnTo>
                    <a:pt x="396" y="124"/>
                  </a:lnTo>
                  <a:lnTo>
                    <a:pt x="402" y="119"/>
                  </a:lnTo>
                  <a:lnTo>
                    <a:pt x="407" y="114"/>
                  </a:lnTo>
                  <a:lnTo>
                    <a:pt x="411" y="108"/>
                  </a:lnTo>
                  <a:lnTo>
                    <a:pt x="414" y="104"/>
                  </a:lnTo>
                  <a:lnTo>
                    <a:pt x="416" y="99"/>
                  </a:lnTo>
                  <a:lnTo>
                    <a:pt x="417" y="95"/>
                  </a:lnTo>
                  <a:lnTo>
                    <a:pt x="417" y="91"/>
                  </a:lnTo>
                  <a:lnTo>
                    <a:pt x="417" y="87"/>
                  </a:lnTo>
                  <a:lnTo>
                    <a:pt x="417" y="83"/>
                  </a:lnTo>
                  <a:lnTo>
                    <a:pt x="415" y="74"/>
                  </a:lnTo>
                  <a:lnTo>
                    <a:pt x="411" y="65"/>
                  </a:lnTo>
                  <a:lnTo>
                    <a:pt x="406" y="58"/>
                  </a:lnTo>
                  <a:lnTo>
                    <a:pt x="396" y="43"/>
                  </a:lnTo>
                  <a:lnTo>
                    <a:pt x="391" y="36"/>
                  </a:lnTo>
                  <a:lnTo>
                    <a:pt x="387" y="30"/>
                  </a:lnTo>
                  <a:lnTo>
                    <a:pt x="384" y="24"/>
                  </a:lnTo>
                  <a:lnTo>
                    <a:pt x="383" y="21"/>
                  </a:lnTo>
                  <a:lnTo>
                    <a:pt x="383" y="18"/>
                  </a:lnTo>
                  <a:lnTo>
                    <a:pt x="383" y="16"/>
                  </a:lnTo>
                  <a:lnTo>
                    <a:pt x="384" y="13"/>
                  </a:lnTo>
                  <a:lnTo>
                    <a:pt x="385" y="11"/>
                  </a:lnTo>
                  <a:lnTo>
                    <a:pt x="387" y="8"/>
                  </a:lnTo>
                  <a:lnTo>
                    <a:pt x="389" y="6"/>
                  </a:lnTo>
                  <a:lnTo>
                    <a:pt x="393" y="4"/>
                  </a:lnTo>
                  <a:lnTo>
                    <a:pt x="397" y="2"/>
                  </a:lnTo>
                  <a:lnTo>
                    <a:pt x="402" y="0"/>
                  </a:lnTo>
                  <a:lnTo>
                    <a:pt x="676" y="0"/>
                  </a:lnTo>
                  <a:lnTo>
                    <a:pt x="676" y="524"/>
                  </a:lnTo>
                  <a:lnTo>
                    <a:pt x="400" y="524"/>
                  </a:lnTo>
                  <a:lnTo>
                    <a:pt x="394" y="526"/>
                  </a:lnTo>
                  <a:lnTo>
                    <a:pt x="389" y="529"/>
                  </a:lnTo>
                  <a:lnTo>
                    <a:pt x="386" y="532"/>
                  </a:lnTo>
                  <a:lnTo>
                    <a:pt x="385" y="534"/>
                  </a:lnTo>
                  <a:lnTo>
                    <a:pt x="384" y="535"/>
                  </a:lnTo>
                  <a:lnTo>
                    <a:pt x="383" y="539"/>
                  </a:lnTo>
                  <a:lnTo>
                    <a:pt x="383" y="542"/>
                  </a:lnTo>
                  <a:lnTo>
                    <a:pt x="384" y="546"/>
                  </a:lnTo>
                  <a:lnTo>
                    <a:pt x="385" y="550"/>
                  </a:lnTo>
                  <a:lnTo>
                    <a:pt x="387" y="554"/>
                  </a:lnTo>
                  <a:lnTo>
                    <a:pt x="389" y="558"/>
                  </a:lnTo>
                  <a:lnTo>
                    <a:pt x="395" y="565"/>
                  </a:lnTo>
                  <a:lnTo>
                    <a:pt x="401" y="573"/>
                  </a:lnTo>
                  <a:lnTo>
                    <a:pt x="406" y="581"/>
                  </a:lnTo>
                  <a:lnTo>
                    <a:pt x="410" y="588"/>
                  </a:lnTo>
                  <a:lnTo>
                    <a:pt x="414" y="596"/>
                  </a:lnTo>
                  <a:lnTo>
                    <a:pt x="416" y="602"/>
                  </a:lnTo>
                  <a:lnTo>
                    <a:pt x="417" y="609"/>
                  </a:lnTo>
                  <a:lnTo>
                    <a:pt x="417" y="615"/>
                  </a:lnTo>
                  <a:lnTo>
                    <a:pt x="416" y="621"/>
                  </a:lnTo>
                  <a:lnTo>
                    <a:pt x="414" y="626"/>
                  </a:lnTo>
                  <a:lnTo>
                    <a:pt x="412" y="631"/>
                  </a:lnTo>
                  <a:lnTo>
                    <a:pt x="409" y="634"/>
                  </a:lnTo>
                  <a:lnTo>
                    <a:pt x="407" y="637"/>
                  </a:lnTo>
                  <a:lnTo>
                    <a:pt x="402" y="643"/>
                  </a:lnTo>
                  <a:lnTo>
                    <a:pt x="396" y="647"/>
                  </a:lnTo>
                  <a:lnTo>
                    <a:pt x="390" y="651"/>
                  </a:lnTo>
                  <a:lnTo>
                    <a:pt x="383" y="655"/>
                  </a:lnTo>
                  <a:lnTo>
                    <a:pt x="376" y="658"/>
                  </a:lnTo>
                  <a:lnTo>
                    <a:pt x="372" y="659"/>
                  </a:lnTo>
                  <a:lnTo>
                    <a:pt x="368" y="660"/>
                  </a:lnTo>
                  <a:lnTo>
                    <a:pt x="359" y="662"/>
                  </a:lnTo>
                  <a:lnTo>
                    <a:pt x="350" y="663"/>
                  </a:lnTo>
                  <a:lnTo>
                    <a:pt x="341" y="664"/>
                  </a:lnTo>
                  <a:lnTo>
                    <a:pt x="332" y="663"/>
                  </a:lnTo>
                  <a:lnTo>
                    <a:pt x="323" y="663"/>
                  </a:lnTo>
                  <a:lnTo>
                    <a:pt x="315" y="661"/>
                  </a:lnTo>
                  <a:lnTo>
                    <a:pt x="307" y="659"/>
                  </a:lnTo>
                  <a:lnTo>
                    <a:pt x="302" y="658"/>
                  </a:lnTo>
                  <a:lnTo>
                    <a:pt x="298" y="656"/>
                  </a:lnTo>
                  <a:lnTo>
                    <a:pt x="295" y="654"/>
                  </a:lnTo>
                  <a:lnTo>
                    <a:pt x="291" y="653"/>
                  </a:lnTo>
                  <a:lnTo>
                    <a:pt x="287" y="650"/>
                  </a:lnTo>
                  <a:lnTo>
                    <a:pt x="284" y="648"/>
                  </a:lnTo>
                  <a:lnTo>
                    <a:pt x="280" y="646"/>
                  </a:lnTo>
                  <a:lnTo>
                    <a:pt x="277" y="643"/>
                  </a:lnTo>
                  <a:lnTo>
                    <a:pt x="274" y="640"/>
                  </a:lnTo>
                  <a:lnTo>
                    <a:pt x="272" y="637"/>
                  </a:lnTo>
                  <a:lnTo>
                    <a:pt x="269" y="634"/>
                  </a:lnTo>
                  <a:lnTo>
                    <a:pt x="267" y="630"/>
                  </a:lnTo>
                  <a:lnTo>
                    <a:pt x="264" y="626"/>
                  </a:lnTo>
                  <a:lnTo>
                    <a:pt x="262" y="622"/>
                  </a:lnTo>
                  <a:lnTo>
                    <a:pt x="261" y="618"/>
                  </a:lnTo>
                  <a:lnTo>
                    <a:pt x="260" y="614"/>
                  </a:lnTo>
                  <a:lnTo>
                    <a:pt x="260" y="607"/>
                  </a:lnTo>
                  <a:lnTo>
                    <a:pt x="261" y="603"/>
                  </a:lnTo>
                  <a:lnTo>
                    <a:pt x="261" y="599"/>
                  </a:lnTo>
                  <a:lnTo>
                    <a:pt x="263" y="594"/>
                  </a:lnTo>
                  <a:lnTo>
                    <a:pt x="265" y="589"/>
                  </a:lnTo>
                  <a:lnTo>
                    <a:pt x="267" y="585"/>
                  </a:lnTo>
                  <a:lnTo>
                    <a:pt x="269" y="580"/>
                  </a:lnTo>
                  <a:lnTo>
                    <a:pt x="274" y="572"/>
                  </a:lnTo>
                  <a:lnTo>
                    <a:pt x="280" y="565"/>
                  </a:lnTo>
                  <a:lnTo>
                    <a:pt x="283" y="561"/>
                  </a:lnTo>
                  <a:lnTo>
                    <a:pt x="285" y="557"/>
                  </a:lnTo>
                  <a:lnTo>
                    <a:pt x="288" y="553"/>
                  </a:lnTo>
                  <a:lnTo>
                    <a:pt x="290" y="549"/>
                  </a:lnTo>
                  <a:lnTo>
                    <a:pt x="291" y="545"/>
                  </a:lnTo>
                  <a:lnTo>
                    <a:pt x="292" y="542"/>
                  </a:lnTo>
                  <a:lnTo>
                    <a:pt x="292" y="538"/>
                  </a:lnTo>
                  <a:lnTo>
                    <a:pt x="291" y="535"/>
                  </a:lnTo>
                  <a:lnTo>
                    <a:pt x="289" y="532"/>
                  </a:lnTo>
                  <a:lnTo>
                    <a:pt x="286" y="529"/>
                  </a:lnTo>
                  <a:lnTo>
                    <a:pt x="281" y="526"/>
                  </a:lnTo>
                  <a:lnTo>
                    <a:pt x="275" y="524"/>
                  </a:lnTo>
                  <a:lnTo>
                    <a:pt x="0" y="524"/>
                  </a:lnTo>
                  <a:lnTo>
                    <a:pt x="0" y="328"/>
                  </a:lnTo>
                  <a:lnTo>
                    <a:pt x="2" y="320"/>
                  </a:lnTo>
                  <a:lnTo>
                    <a:pt x="5" y="315"/>
                  </a:lnTo>
                  <a:lnTo>
                    <a:pt x="8" y="311"/>
                  </a:lnTo>
                  <a:lnTo>
                    <a:pt x="10" y="309"/>
                  </a:lnTo>
                  <a:lnTo>
                    <a:pt x="12" y="308"/>
                  </a:lnTo>
                  <a:lnTo>
                    <a:pt x="15" y="306"/>
                  </a:lnTo>
                  <a:lnTo>
                    <a:pt x="19" y="306"/>
                  </a:lnTo>
                  <a:lnTo>
                    <a:pt x="23" y="306"/>
                  </a:lnTo>
                  <a:lnTo>
                    <a:pt x="27" y="308"/>
                  </a:lnTo>
                  <a:lnTo>
                    <a:pt x="35" y="313"/>
                  </a:lnTo>
                  <a:lnTo>
                    <a:pt x="44" y="319"/>
                  </a:lnTo>
                  <a:lnTo>
                    <a:pt x="58" y="329"/>
                  </a:lnTo>
                  <a:lnTo>
                    <a:pt x="66" y="335"/>
                  </a:lnTo>
                  <a:lnTo>
                    <a:pt x="73" y="338"/>
                  </a:lnTo>
                  <a:lnTo>
                    <a:pt x="79" y="340"/>
                  </a:lnTo>
                  <a:lnTo>
                    <a:pt x="82" y="341"/>
                  </a:lnTo>
                  <a:lnTo>
                    <a:pt x="85" y="341"/>
                  </a:lnTo>
                  <a:lnTo>
                    <a:pt x="92" y="341"/>
                  </a:lnTo>
                  <a:lnTo>
                    <a:pt x="98" y="340"/>
                  </a:lnTo>
                  <a:lnTo>
                    <a:pt x="103" y="338"/>
                  </a:lnTo>
                  <a:lnTo>
                    <a:pt x="108" y="336"/>
                  </a:lnTo>
                  <a:lnTo>
                    <a:pt x="112" y="334"/>
                  </a:lnTo>
                  <a:lnTo>
                    <a:pt x="115" y="331"/>
                  </a:lnTo>
                  <a:lnTo>
                    <a:pt x="119" y="327"/>
                  </a:lnTo>
                  <a:lnTo>
                    <a:pt x="122" y="323"/>
                  </a:lnTo>
                  <a:lnTo>
                    <a:pt x="125" y="319"/>
                  </a:lnTo>
                  <a:lnTo>
                    <a:pt x="128" y="315"/>
                  </a:lnTo>
                  <a:lnTo>
                    <a:pt x="131" y="310"/>
                  </a:lnTo>
                  <a:lnTo>
                    <a:pt x="133" y="305"/>
                  </a:lnTo>
                  <a:lnTo>
                    <a:pt x="135" y="300"/>
                  </a:lnTo>
                  <a:lnTo>
                    <a:pt x="137" y="295"/>
                  </a:lnTo>
                  <a:lnTo>
                    <a:pt x="139" y="284"/>
                  </a:lnTo>
                  <a:lnTo>
                    <a:pt x="140" y="278"/>
                  </a:lnTo>
                  <a:lnTo>
                    <a:pt x="141" y="272"/>
                  </a:lnTo>
                  <a:lnTo>
                    <a:pt x="141" y="260"/>
                  </a:lnTo>
                  <a:lnTo>
                    <a:pt x="141" y="248"/>
                  </a:lnTo>
                  <a:lnTo>
                    <a:pt x="139" y="237"/>
                  </a:lnTo>
                  <a:lnTo>
                    <a:pt x="135" y="225"/>
                  </a:lnTo>
                  <a:lnTo>
                    <a:pt x="133" y="220"/>
                  </a:lnTo>
                  <a:lnTo>
                    <a:pt x="131" y="215"/>
                  </a:lnTo>
                  <a:lnTo>
                    <a:pt x="128" y="210"/>
                  </a:lnTo>
                  <a:lnTo>
                    <a:pt x="125" y="205"/>
                  </a:lnTo>
                  <a:lnTo>
                    <a:pt x="121" y="201"/>
                  </a:lnTo>
                  <a:lnTo>
                    <a:pt x="117" y="196"/>
                  </a:lnTo>
                  <a:lnTo>
                    <a:pt x="113" y="192"/>
                  </a:lnTo>
                  <a:lnTo>
                    <a:pt x="108" y="189"/>
                  </a:lnTo>
                  <a:lnTo>
                    <a:pt x="102" y="186"/>
                  </a:lnTo>
                  <a:lnTo>
                    <a:pt x="98" y="184"/>
                  </a:lnTo>
                  <a:lnTo>
                    <a:pt x="93" y="183"/>
                  </a:lnTo>
                  <a:lnTo>
                    <a:pt x="89" y="182"/>
                  </a:lnTo>
                  <a:lnTo>
                    <a:pt x="84" y="182"/>
                  </a:lnTo>
                  <a:lnTo>
                    <a:pt x="80" y="183"/>
                  </a:lnTo>
                  <a:lnTo>
                    <a:pt x="76" y="183"/>
                  </a:lnTo>
                  <a:lnTo>
                    <a:pt x="72" y="185"/>
                  </a:lnTo>
                  <a:lnTo>
                    <a:pt x="64" y="188"/>
                  </a:lnTo>
                  <a:lnTo>
                    <a:pt x="56" y="192"/>
                  </a:lnTo>
                  <a:lnTo>
                    <a:pt x="49" y="197"/>
                  </a:lnTo>
                  <a:lnTo>
                    <a:pt x="42" y="203"/>
                  </a:lnTo>
                  <a:lnTo>
                    <a:pt x="36" y="208"/>
                  </a:lnTo>
                  <a:lnTo>
                    <a:pt x="29" y="211"/>
                  </a:lnTo>
                  <a:lnTo>
                    <a:pt x="24" y="214"/>
                  </a:lnTo>
                  <a:lnTo>
                    <a:pt x="21" y="215"/>
                  </a:lnTo>
                  <a:lnTo>
                    <a:pt x="18" y="215"/>
                  </a:lnTo>
                  <a:lnTo>
                    <a:pt x="15" y="215"/>
                  </a:lnTo>
                  <a:lnTo>
                    <a:pt x="13" y="214"/>
                  </a:lnTo>
                  <a:lnTo>
                    <a:pt x="11" y="213"/>
                  </a:lnTo>
                  <a:lnTo>
                    <a:pt x="8" y="210"/>
                  </a:lnTo>
                  <a:lnTo>
                    <a:pt x="6" y="208"/>
                  </a:lnTo>
                  <a:lnTo>
                    <a:pt x="4" y="204"/>
                  </a:lnTo>
                  <a:lnTo>
                    <a:pt x="2" y="199"/>
                  </a:lnTo>
                  <a:lnTo>
                    <a:pt x="0" y="1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8575" cmpd="sng">
              <a:solidFill>
                <a:srgbClr val="6699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140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9" name="Freeform 25"/>
            <p:cNvSpPr>
              <a:spLocks/>
            </p:cNvSpPr>
            <p:nvPr/>
          </p:nvSpPr>
          <p:spPr bwMode="auto">
            <a:xfrm>
              <a:off x="417898" y="3354302"/>
              <a:ext cx="1033162" cy="937474"/>
            </a:xfrm>
            <a:custGeom>
              <a:avLst/>
              <a:gdLst/>
              <a:ahLst/>
              <a:cxnLst>
                <a:cxn ang="0">
                  <a:pos x="395" y="517"/>
                </a:cxn>
                <a:cxn ang="0">
                  <a:pos x="388" y="508"/>
                </a:cxn>
                <a:cxn ang="0">
                  <a:pos x="395" y="488"/>
                </a:cxn>
                <a:cxn ang="0">
                  <a:pos x="419" y="450"/>
                </a:cxn>
                <a:cxn ang="0">
                  <a:pos x="422" y="431"/>
                </a:cxn>
                <a:cxn ang="0">
                  <a:pos x="417" y="416"/>
                </a:cxn>
                <a:cxn ang="0">
                  <a:pos x="405" y="401"/>
                </a:cxn>
                <a:cxn ang="0">
                  <a:pos x="382" y="389"/>
                </a:cxn>
                <a:cxn ang="0">
                  <a:pos x="354" y="382"/>
                </a:cxn>
                <a:cxn ang="0">
                  <a:pos x="306" y="388"/>
                </a:cxn>
                <a:cxn ang="0">
                  <a:pos x="286" y="399"/>
                </a:cxn>
                <a:cxn ang="0">
                  <a:pos x="271" y="416"/>
                </a:cxn>
                <a:cxn ang="0">
                  <a:pos x="264" y="434"/>
                </a:cxn>
                <a:cxn ang="0">
                  <a:pos x="267" y="450"/>
                </a:cxn>
                <a:cxn ang="0">
                  <a:pos x="284" y="481"/>
                </a:cxn>
                <a:cxn ang="0">
                  <a:pos x="296" y="502"/>
                </a:cxn>
                <a:cxn ang="0">
                  <a:pos x="294" y="512"/>
                </a:cxn>
                <a:cxn ang="0">
                  <a:pos x="283" y="521"/>
                </a:cxn>
                <a:cxn ang="0">
                  <a:pos x="273" y="0"/>
                </a:cxn>
                <a:cxn ang="0">
                  <a:pos x="287" y="8"/>
                </a:cxn>
                <a:cxn ang="0">
                  <a:pos x="291" y="18"/>
                </a:cxn>
                <a:cxn ang="0">
                  <a:pos x="283" y="35"/>
                </a:cxn>
                <a:cxn ang="0">
                  <a:pos x="264" y="63"/>
                </a:cxn>
                <a:cxn ang="0">
                  <a:pos x="259" y="84"/>
                </a:cxn>
                <a:cxn ang="0">
                  <a:pos x="261" y="97"/>
                </a:cxn>
                <a:cxn ang="0">
                  <a:pos x="271" y="114"/>
                </a:cxn>
                <a:cxn ang="0">
                  <a:pos x="295" y="131"/>
                </a:cxn>
                <a:cxn ang="0">
                  <a:pos x="326" y="139"/>
                </a:cxn>
                <a:cxn ang="0">
                  <a:pos x="368" y="136"/>
                </a:cxn>
                <a:cxn ang="0">
                  <a:pos x="392" y="125"/>
                </a:cxn>
                <a:cxn ang="0">
                  <a:pos x="407" y="112"/>
                </a:cxn>
                <a:cxn ang="0">
                  <a:pos x="416" y="95"/>
                </a:cxn>
                <a:cxn ang="0">
                  <a:pos x="416" y="78"/>
                </a:cxn>
                <a:cxn ang="0">
                  <a:pos x="396" y="43"/>
                </a:cxn>
                <a:cxn ang="0">
                  <a:pos x="382" y="18"/>
                </a:cxn>
                <a:cxn ang="0">
                  <a:pos x="386" y="8"/>
                </a:cxn>
                <a:cxn ang="0">
                  <a:pos x="401" y="0"/>
                </a:cxn>
                <a:cxn ang="0">
                  <a:pos x="670" y="207"/>
                </a:cxn>
                <a:cxn ang="0">
                  <a:pos x="658" y="214"/>
                </a:cxn>
                <a:cxn ang="0">
                  <a:pos x="640" y="206"/>
                </a:cxn>
                <a:cxn ang="0">
                  <a:pos x="612" y="186"/>
                </a:cxn>
                <a:cxn ang="0">
                  <a:pos x="592" y="181"/>
                </a:cxn>
                <a:cxn ang="0">
                  <a:pos x="574" y="185"/>
                </a:cxn>
                <a:cxn ang="0">
                  <a:pos x="558" y="196"/>
                </a:cxn>
                <a:cxn ang="0">
                  <a:pos x="542" y="222"/>
                </a:cxn>
                <a:cxn ang="0">
                  <a:pos x="536" y="253"/>
                </a:cxn>
                <a:cxn ang="0">
                  <a:pos x="539" y="290"/>
                </a:cxn>
                <a:cxn ang="0">
                  <a:pos x="550" y="314"/>
                </a:cxn>
                <a:cxn ang="0">
                  <a:pos x="564" y="330"/>
                </a:cxn>
                <a:cxn ang="0">
                  <a:pos x="582" y="339"/>
                </a:cxn>
                <a:cxn ang="0">
                  <a:pos x="602" y="337"/>
                </a:cxn>
                <a:cxn ang="0">
                  <a:pos x="639" y="313"/>
                </a:cxn>
                <a:cxn ang="0">
                  <a:pos x="660" y="304"/>
                </a:cxn>
                <a:cxn ang="0">
                  <a:pos x="670" y="310"/>
                </a:cxn>
                <a:cxn ang="0">
                  <a:pos x="676" y="522"/>
                </a:cxn>
              </a:cxnLst>
              <a:rect l="0" t="0" r="r" b="b"/>
              <a:pathLst>
                <a:path w="676" h="523">
                  <a:moveTo>
                    <a:pt x="676" y="522"/>
                  </a:moveTo>
                  <a:lnTo>
                    <a:pt x="407" y="523"/>
                  </a:lnTo>
                  <a:lnTo>
                    <a:pt x="400" y="520"/>
                  </a:lnTo>
                  <a:lnTo>
                    <a:pt x="395" y="517"/>
                  </a:lnTo>
                  <a:lnTo>
                    <a:pt x="392" y="514"/>
                  </a:lnTo>
                  <a:lnTo>
                    <a:pt x="391" y="513"/>
                  </a:lnTo>
                  <a:lnTo>
                    <a:pt x="390" y="511"/>
                  </a:lnTo>
                  <a:lnTo>
                    <a:pt x="388" y="508"/>
                  </a:lnTo>
                  <a:lnTo>
                    <a:pt x="388" y="504"/>
                  </a:lnTo>
                  <a:lnTo>
                    <a:pt x="389" y="501"/>
                  </a:lnTo>
                  <a:lnTo>
                    <a:pt x="390" y="497"/>
                  </a:lnTo>
                  <a:lnTo>
                    <a:pt x="395" y="488"/>
                  </a:lnTo>
                  <a:lnTo>
                    <a:pt x="401" y="479"/>
                  </a:lnTo>
                  <a:lnTo>
                    <a:pt x="411" y="466"/>
                  </a:lnTo>
                  <a:lnTo>
                    <a:pt x="416" y="457"/>
                  </a:lnTo>
                  <a:lnTo>
                    <a:pt x="419" y="450"/>
                  </a:lnTo>
                  <a:lnTo>
                    <a:pt x="421" y="443"/>
                  </a:lnTo>
                  <a:lnTo>
                    <a:pt x="422" y="440"/>
                  </a:lnTo>
                  <a:lnTo>
                    <a:pt x="422" y="437"/>
                  </a:lnTo>
                  <a:lnTo>
                    <a:pt x="422" y="431"/>
                  </a:lnTo>
                  <a:lnTo>
                    <a:pt x="421" y="424"/>
                  </a:lnTo>
                  <a:lnTo>
                    <a:pt x="420" y="422"/>
                  </a:lnTo>
                  <a:lnTo>
                    <a:pt x="419" y="420"/>
                  </a:lnTo>
                  <a:lnTo>
                    <a:pt x="417" y="416"/>
                  </a:lnTo>
                  <a:lnTo>
                    <a:pt x="415" y="412"/>
                  </a:lnTo>
                  <a:lnTo>
                    <a:pt x="412" y="408"/>
                  </a:lnTo>
                  <a:lnTo>
                    <a:pt x="409" y="405"/>
                  </a:lnTo>
                  <a:lnTo>
                    <a:pt x="405" y="401"/>
                  </a:lnTo>
                  <a:lnTo>
                    <a:pt x="397" y="395"/>
                  </a:lnTo>
                  <a:lnTo>
                    <a:pt x="392" y="393"/>
                  </a:lnTo>
                  <a:lnTo>
                    <a:pt x="387" y="391"/>
                  </a:lnTo>
                  <a:lnTo>
                    <a:pt x="382" y="389"/>
                  </a:lnTo>
                  <a:lnTo>
                    <a:pt x="377" y="387"/>
                  </a:lnTo>
                  <a:lnTo>
                    <a:pt x="366" y="384"/>
                  </a:lnTo>
                  <a:lnTo>
                    <a:pt x="360" y="383"/>
                  </a:lnTo>
                  <a:lnTo>
                    <a:pt x="354" y="382"/>
                  </a:lnTo>
                  <a:lnTo>
                    <a:pt x="342" y="382"/>
                  </a:lnTo>
                  <a:lnTo>
                    <a:pt x="330" y="383"/>
                  </a:lnTo>
                  <a:lnTo>
                    <a:pt x="319" y="385"/>
                  </a:lnTo>
                  <a:lnTo>
                    <a:pt x="306" y="388"/>
                  </a:lnTo>
                  <a:lnTo>
                    <a:pt x="301" y="390"/>
                  </a:lnTo>
                  <a:lnTo>
                    <a:pt x="296" y="393"/>
                  </a:lnTo>
                  <a:lnTo>
                    <a:pt x="291" y="396"/>
                  </a:lnTo>
                  <a:lnTo>
                    <a:pt x="286" y="399"/>
                  </a:lnTo>
                  <a:lnTo>
                    <a:pt x="282" y="403"/>
                  </a:lnTo>
                  <a:lnTo>
                    <a:pt x="278" y="406"/>
                  </a:lnTo>
                  <a:lnTo>
                    <a:pt x="274" y="411"/>
                  </a:lnTo>
                  <a:lnTo>
                    <a:pt x="271" y="416"/>
                  </a:lnTo>
                  <a:lnTo>
                    <a:pt x="268" y="420"/>
                  </a:lnTo>
                  <a:lnTo>
                    <a:pt x="266" y="425"/>
                  </a:lnTo>
                  <a:lnTo>
                    <a:pt x="265" y="429"/>
                  </a:lnTo>
                  <a:lnTo>
                    <a:pt x="264" y="434"/>
                  </a:lnTo>
                  <a:lnTo>
                    <a:pt x="264" y="438"/>
                  </a:lnTo>
                  <a:lnTo>
                    <a:pt x="265" y="442"/>
                  </a:lnTo>
                  <a:lnTo>
                    <a:pt x="265" y="446"/>
                  </a:lnTo>
                  <a:lnTo>
                    <a:pt x="267" y="450"/>
                  </a:lnTo>
                  <a:lnTo>
                    <a:pt x="270" y="458"/>
                  </a:lnTo>
                  <a:lnTo>
                    <a:pt x="274" y="467"/>
                  </a:lnTo>
                  <a:lnTo>
                    <a:pt x="279" y="474"/>
                  </a:lnTo>
                  <a:lnTo>
                    <a:pt x="284" y="481"/>
                  </a:lnTo>
                  <a:lnTo>
                    <a:pt x="288" y="487"/>
                  </a:lnTo>
                  <a:lnTo>
                    <a:pt x="292" y="493"/>
                  </a:lnTo>
                  <a:lnTo>
                    <a:pt x="295" y="499"/>
                  </a:lnTo>
                  <a:lnTo>
                    <a:pt x="296" y="502"/>
                  </a:lnTo>
                  <a:lnTo>
                    <a:pt x="296" y="505"/>
                  </a:lnTo>
                  <a:lnTo>
                    <a:pt x="296" y="507"/>
                  </a:lnTo>
                  <a:lnTo>
                    <a:pt x="295" y="510"/>
                  </a:lnTo>
                  <a:lnTo>
                    <a:pt x="294" y="512"/>
                  </a:lnTo>
                  <a:lnTo>
                    <a:pt x="292" y="514"/>
                  </a:lnTo>
                  <a:lnTo>
                    <a:pt x="290" y="517"/>
                  </a:lnTo>
                  <a:lnTo>
                    <a:pt x="287" y="519"/>
                  </a:lnTo>
                  <a:lnTo>
                    <a:pt x="283" y="521"/>
                  </a:lnTo>
                  <a:lnTo>
                    <a:pt x="278" y="523"/>
                  </a:lnTo>
                  <a:lnTo>
                    <a:pt x="0" y="523"/>
                  </a:lnTo>
                  <a:lnTo>
                    <a:pt x="0" y="0"/>
                  </a:lnTo>
                  <a:lnTo>
                    <a:pt x="273" y="0"/>
                  </a:lnTo>
                  <a:lnTo>
                    <a:pt x="278" y="2"/>
                  </a:lnTo>
                  <a:lnTo>
                    <a:pt x="282" y="4"/>
                  </a:lnTo>
                  <a:lnTo>
                    <a:pt x="285" y="6"/>
                  </a:lnTo>
                  <a:lnTo>
                    <a:pt x="287" y="8"/>
                  </a:lnTo>
                  <a:lnTo>
                    <a:pt x="289" y="10"/>
                  </a:lnTo>
                  <a:lnTo>
                    <a:pt x="290" y="13"/>
                  </a:lnTo>
                  <a:lnTo>
                    <a:pt x="291" y="15"/>
                  </a:lnTo>
                  <a:lnTo>
                    <a:pt x="291" y="18"/>
                  </a:lnTo>
                  <a:lnTo>
                    <a:pt x="290" y="21"/>
                  </a:lnTo>
                  <a:lnTo>
                    <a:pt x="289" y="23"/>
                  </a:lnTo>
                  <a:lnTo>
                    <a:pt x="287" y="29"/>
                  </a:lnTo>
                  <a:lnTo>
                    <a:pt x="283" y="35"/>
                  </a:lnTo>
                  <a:lnTo>
                    <a:pt x="278" y="42"/>
                  </a:lnTo>
                  <a:lnTo>
                    <a:pt x="273" y="49"/>
                  </a:lnTo>
                  <a:lnTo>
                    <a:pt x="269" y="56"/>
                  </a:lnTo>
                  <a:lnTo>
                    <a:pt x="264" y="63"/>
                  </a:lnTo>
                  <a:lnTo>
                    <a:pt x="261" y="72"/>
                  </a:lnTo>
                  <a:lnTo>
                    <a:pt x="260" y="76"/>
                  </a:lnTo>
                  <a:lnTo>
                    <a:pt x="259" y="80"/>
                  </a:lnTo>
                  <a:lnTo>
                    <a:pt x="259" y="84"/>
                  </a:lnTo>
                  <a:lnTo>
                    <a:pt x="259" y="89"/>
                  </a:lnTo>
                  <a:lnTo>
                    <a:pt x="259" y="91"/>
                  </a:lnTo>
                  <a:lnTo>
                    <a:pt x="260" y="93"/>
                  </a:lnTo>
                  <a:lnTo>
                    <a:pt x="261" y="97"/>
                  </a:lnTo>
                  <a:lnTo>
                    <a:pt x="263" y="102"/>
                  </a:lnTo>
                  <a:lnTo>
                    <a:pt x="265" y="107"/>
                  </a:lnTo>
                  <a:lnTo>
                    <a:pt x="268" y="110"/>
                  </a:lnTo>
                  <a:lnTo>
                    <a:pt x="271" y="114"/>
                  </a:lnTo>
                  <a:lnTo>
                    <a:pt x="275" y="117"/>
                  </a:lnTo>
                  <a:lnTo>
                    <a:pt x="278" y="121"/>
                  </a:lnTo>
                  <a:lnTo>
                    <a:pt x="286" y="126"/>
                  </a:lnTo>
                  <a:lnTo>
                    <a:pt x="295" y="131"/>
                  </a:lnTo>
                  <a:lnTo>
                    <a:pt x="300" y="133"/>
                  </a:lnTo>
                  <a:lnTo>
                    <a:pt x="304" y="135"/>
                  </a:lnTo>
                  <a:lnTo>
                    <a:pt x="315" y="138"/>
                  </a:lnTo>
                  <a:lnTo>
                    <a:pt x="326" y="139"/>
                  </a:lnTo>
                  <a:lnTo>
                    <a:pt x="337" y="140"/>
                  </a:lnTo>
                  <a:lnTo>
                    <a:pt x="347" y="140"/>
                  </a:lnTo>
                  <a:lnTo>
                    <a:pt x="358" y="139"/>
                  </a:lnTo>
                  <a:lnTo>
                    <a:pt x="368" y="136"/>
                  </a:lnTo>
                  <a:lnTo>
                    <a:pt x="378" y="133"/>
                  </a:lnTo>
                  <a:lnTo>
                    <a:pt x="383" y="131"/>
                  </a:lnTo>
                  <a:lnTo>
                    <a:pt x="388" y="128"/>
                  </a:lnTo>
                  <a:lnTo>
                    <a:pt x="392" y="125"/>
                  </a:lnTo>
                  <a:lnTo>
                    <a:pt x="396" y="122"/>
                  </a:lnTo>
                  <a:lnTo>
                    <a:pt x="400" y="119"/>
                  </a:lnTo>
                  <a:lnTo>
                    <a:pt x="404" y="116"/>
                  </a:lnTo>
                  <a:lnTo>
                    <a:pt x="407" y="112"/>
                  </a:lnTo>
                  <a:lnTo>
                    <a:pt x="410" y="108"/>
                  </a:lnTo>
                  <a:lnTo>
                    <a:pt x="413" y="103"/>
                  </a:lnTo>
                  <a:lnTo>
                    <a:pt x="415" y="99"/>
                  </a:lnTo>
                  <a:lnTo>
                    <a:pt x="416" y="95"/>
                  </a:lnTo>
                  <a:lnTo>
                    <a:pt x="417" y="91"/>
                  </a:lnTo>
                  <a:lnTo>
                    <a:pt x="417" y="86"/>
                  </a:lnTo>
                  <a:lnTo>
                    <a:pt x="416" y="82"/>
                  </a:lnTo>
                  <a:lnTo>
                    <a:pt x="416" y="78"/>
                  </a:lnTo>
                  <a:lnTo>
                    <a:pt x="414" y="74"/>
                  </a:lnTo>
                  <a:lnTo>
                    <a:pt x="411" y="65"/>
                  </a:lnTo>
                  <a:lnTo>
                    <a:pt x="406" y="58"/>
                  </a:lnTo>
                  <a:lnTo>
                    <a:pt x="396" y="43"/>
                  </a:lnTo>
                  <a:lnTo>
                    <a:pt x="391" y="36"/>
                  </a:lnTo>
                  <a:lnTo>
                    <a:pt x="387" y="30"/>
                  </a:lnTo>
                  <a:lnTo>
                    <a:pt x="384" y="24"/>
                  </a:lnTo>
                  <a:lnTo>
                    <a:pt x="382" y="18"/>
                  </a:lnTo>
                  <a:lnTo>
                    <a:pt x="382" y="15"/>
                  </a:lnTo>
                  <a:lnTo>
                    <a:pt x="383" y="13"/>
                  </a:lnTo>
                  <a:lnTo>
                    <a:pt x="384" y="10"/>
                  </a:lnTo>
                  <a:lnTo>
                    <a:pt x="386" y="8"/>
                  </a:lnTo>
                  <a:lnTo>
                    <a:pt x="388" y="6"/>
                  </a:lnTo>
                  <a:lnTo>
                    <a:pt x="391" y="4"/>
                  </a:lnTo>
                  <a:lnTo>
                    <a:pt x="396" y="1"/>
                  </a:lnTo>
                  <a:lnTo>
                    <a:pt x="401" y="0"/>
                  </a:lnTo>
                  <a:lnTo>
                    <a:pt x="676" y="0"/>
                  </a:lnTo>
                  <a:lnTo>
                    <a:pt x="676" y="194"/>
                  </a:lnTo>
                  <a:lnTo>
                    <a:pt x="672" y="204"/>
                  </a:lnTo>
                  <a:lnTo>
                    <a:pt x="670" y="207"/>
                  </a:lnTo>
                  <a:lnTo>
                    <a:pt x="668" y="210"/>
                  </a:lnTo>
                  <a:lnTo>
                    <a:pt x="665" y="212"/>
                  </a:lnTo>
                  <a:lnTo>
                    <a:pt x="663" y="213"/>
                  </a:lnTo>
                  <a:lnTo>
                    <a:pt x="658" y="214"/>
                  </a:lnTo>
                  <a:lnTo>
                    <a:pt x="655" y="213"/>
                  </a:lnTo>
                  <a:lnTo>
                    <a:pt x="652" y="212"/>
                  </a:lnTo>
                  <a:lnTo>
                    <a:pt x="647" y="210"/>
                  </a:lnTo>
                  <a:lnTo>
                    <a:pt x="640" y="206"/>
                  </a:lnTo>
                  <a:lnTo>
                    <a:pt x="634" y="201"/>
                  </a:lnTo>
                  <a:lnTo>
                    <a:pt x="627" y="195"/>
                  </a:lnTo>
                  <a:lnTo>
                    <a:pt x="620" y="191"/>
                  </a:lnTo>
                  <a:lnTo>
                    <a:pt x="612" y="186"/>
                  </a:lnTo>
                  <a:lnTo>
                    <a:pt x="605" y="183"/>
                  </a:lnTo>
                  <a:lnTo>
                    <a:pt x="600" y="182"/>
                  </a:lnTo>
                  <a:lnTo>
                    <a:pt x="596" y="181"/>
                  </a:lnTo>
                  <a:lnTo>
                    <a:pt x="592" y="181"/>
                  </a:lnTo>
                  <a:lnTo>
                    <a:pt x="588" y="181"/>
                  </a:lnTo>
                  <a:lnTo>
                    <a:pt x="583" y="182"/>
                  </a:lnTo>
                  <a:lnTo>
                    <a:pt x="579" y="183"/>
                  </a:lnTo>
                  <a:lnTo>
                    <a:pt x="574" y="185"/>
                  </a:lnTo>
                  <a:lnTo>
                    <a:pt x="570" y="187"/>
                  </a:lnTo>
                  <a:lnTo>
                    <a:pt x="565" y="190"/>
                  </a:lnTo>
                  <a:lnTo>
                    <a:pt x="561" y="193"/>
                  </a:lnTo>
                  <a:lnTo>
                    <a:pt x="558" y="196"/>
                  </a:lnTo>
                  <a:lnTo>
                    <a:pt x="555" y="201"/>
                  </a:lnTo>
                  <a:lnTo>
                    <a:pt x="549" y="209"/>
                  </a:lnTo>
                  <a:lnTo>
                    <a:pt x="544" y="218"/>
                  </a:lnTo>
                  <a:lnTo>
                    <a:pt x="542" y="222"/>
                  </a:lnTo>
                  <a:lnTo>
                    <a:pt x="541" y="227"/>
                  </a:lnTo>
                  <a:lnTo>
                    <a:pt x="538" y="237"/>
                  </a:lnTo>
                  <a:lnTo>
                    <a:pt x="536" y="248"/>
                  </a:lnTo>
                  <a:lnTo>
                    <a:pt x="536" y="253"/>
                  </a:lnTo>
                  <a:lnTo>
                    <a:pt x="535" y="258"/>
                  </a:lnTo>
                  <a:lnTo>
                    <a:pt x="536" y="269"/>
                  </a:lnTo>
                  <a:lnTo>
                    <a:pt x="537" y="280"/>
                  </a:lnTo>
                  <a:lnTo>
                    <a:pt x="539" y="290"/>
                  </a:lnTo>
                  <a:lnTo>
                    <a:pt x="543" y="300"/>
                  </a:lnTo>
                  <a:lnTo>
                    <a:pt x="545" y="305"/>
                  </a:lnTo>
                  <a:lnTo>
                    <a:pt x="547" y="310"/>
                  </a:lnTo>
                  <a:lnTo>
                    <a:pt x="550" y="314"/>
                  </a:lnTo>
                  <a:lnTo>
                    <a:pt x="553" y="318"/>
                  </a:lnTo>
                  <a:lnTo>
                    <a:pt x="556" y="322"/>
                  </a:lnTo>
                  <a:lnTo>
                    <a:pt x="560" y="326"/>
                  </a:lnTo>
                  <a:lnTo>
                    <a:pt x="564" y="330"/>
                  </a:lnTo>
                  <a:lnTo>
                    <a:pt x="569" y="333"/>
                  </a:lnTo>
                  <a:lnTo>
                    <a:pt x="573" y="336"/>
                  </a:lnTo>
                  <a:lnTo>
                    <a:pt x="577" y="338"/>
                  </a:lnTo>
                  <a:lnTo>
                    <a:pt x="582" y="339"/>
                  </a:lnTo>
                  <a:lnTo>
                    <a:pt x="586" y="340"/>
                  </a:lnTo>
                  <a:lnTo>
                    <a:pt x="590" y="340"/>
                  </a:lnTo>
                  <a:lnTo>
                    <a:pt x="594" y="339"/>
                  </a:lnTo>
                  <a:lnTo>
                    <a:pt x="602" y="337"/>
                  </a:lnTo>
                  <a:lnTo>
                    <a:pt x="610" y="333"/>
                  </a:lnTo>
                  <a:lnTo>
                    <a:pt x="618" y="328"/>
                  </a:lnTo>
                  <a:lnTo>
                    <a:pt x="633" y="317"/>
                  </a:lnTo>
                  <a:lnTo>
                    <a:pt x="639" y="313"/>
                  </a:lnTo>
                  <a:lnTo>
                    <a:pt x="646" y="308"/>
                  </a:lnTo>
                  <a:lnTo>
                    <a:pt x="652" y="305"/>
                  </a:lnTo>
                  <a:lnTo>
                    <a:pt x="658" y="304"/>
                  </a:lnTo>
                  <a:lnTo>
                    <a:pt x="660" y="304"/>
                  </a:lnTo>
                  <a:lnTo>
                    <a:pt x="663" y="305"/>
                  </a:lnTo>
                  <a:lnTo>
                    <a:pt x="665" y="306"/>
                  </a:lnTo>
                  <a:lnTo>
                    <a:pt x="668" y="308"/>
                  </a:lnTo>
                  <a:lnTo>
                    <a:pt x="670" y="310"/>
                  </a:lnTo>
                  <a:lnTo>
                    <a:pt x="672" y="314"/>
                  </a:lnTo>
                  <a:lnTo>
                    <a:pt x="674" y="318"/>
                  </a:lnTo>
                  <a:lnTo>
                    <a:pt x="676" y="323"/>
                  </a:lnTo>
                  <a:lnTo>
                    <a:pt x="676" y="522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8575" cmpd="sng">
              <a:solidFill>
                <a:srgbClr val="6699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140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0" name="Freeform 26"/>
            <p:cNvSpPr>
              <a:spLocks/>
            </p:cNvSpPr>
            <p:nvPr/>
          </p:nvSpPr>
          <p:spPr bwMode="auto">
            <a:xfrm>
              <a:off x="1234035" y="3099767"/>
              <a:ext cx="1459571" cy="1192008"/>
            </a:xfrm>
            <a:custGeom>
              <a:avLst/>
              <a:gdLst/>
              <a:ahLst/>
              <a:cxnLst>
                <a:cxn ang="0">
                  <a:pos x="529" y="659"/>
                </a:cxn>
                <a:cxn ang="0">
                  <a:pos x="523" y="643"/>
                </a:cxn>
                <a:cxn ang="0">
                  <a:pos x="551" y="600"/>
                </a:cxn>
                <a:cxn ang="0">
                  <a:pos x="558" y="573"/>
                </a:cxn>
                <a:cxn ang="0">
                  <a:pos x="551" y="554"/>
                </a:cxn>
                <a:cxn ang="0">
                  <a:pos x="527" y="536"/>
                </a:cxn>
                <a:cxn ang="0">
                  <a:pos x="495" y="526"/>
                </a:cxn>
                <a:cxn ang="0">
                  <a:pos x="442" y="531"/>
                </a:cxn>
                <a:cxn ang="0">
                  <a:pos x="417" y="545"/>
                </a:cxn>
                <a:cxn ang="0">
                  <a:pos x="401" y="567"/>
                </a:cxn>
                <a:cxn ang="0">
                  <a:pos x="400" y="589"/>
                </a:cxn>
                <a:cxn ang="0">
                  <a:pos x="419" y="623"/>
                </a:cxn>
                <a:cxn ang="0">
                  <a:pos x="432" y="649"/>
                </a:cxn>
                <a:cxn ang="0">
                  <a:pos x="423" y="661"/>
                </a:cxn>
                <a:cxn ang="0">
                  <a:pos x="138" y="458"/>
                </a:cxn>
                <a:cxn ang="0">
                  <a:pos x="126" y="447"/>
                </a:cxn>
                <a:cxn ang="0">
                  <a:pos x="105" y="455"/>
                </a:cxn>
                <a:cxn ang="0">
                  <a:pos x="68" y="480"/>
                </a:cxn>
                <a:cxn ang="0">
                  <a:pos x="42" y="481"/>
                </a:cxn>
                <a:cxn ang="0">
                  <a:pos x="18" y="461"/>
                </a:cxn>
                <a:cxn ang="0">
                  <a:pos x="3" y="428"/>
                </a:cxn>
                <a:cxn ang="0">
                  <a:pos x="3" y="380"/>
                </a:cxn>
                <a:cxn ang="0">
                  <a:pos x="17" y="347"/>
                </a:cxn>
                <a:cxn ang="0">
                  <a:pos x="39" y="327"/>
                </a:cxn>
                <a:cxn ang="0">
                  <a:pos x="61" y="324"/>
                </a:cxn>
                <a:cxn ang="0">
                  <a:pos x="99" y="344"/>
                </a:cxn>
                <a:cxn ang="0">
                  <a:pos x="123" y="356"/>
                </a:cxn>
                <a:cxn ang="0">
                  <a:pos x="136" y="349"/>
                </a:cxn>
                <a:cxn ang="0">
                  <a:pos x="412" y="141"/>
                </a:cxn>
                <a:cxn ang="0">
                  <a:pos x="429" y="130"/>
                </a:cxn>
                <a:cxn ang="0">
                  <a:pos x="427" y="112"/>
                </a:cxn>
                <a:cxn ang="0">
                  <a:pos x="404" y="76"/>
                </a:cxn>
                <a:cxn ang="0">
                  <a:pos x="398" y="52"/>
                </a:cxn>
                <a:cxn ang="0">
                  <a:pos x="405" y="34"/>
                </a:cxn>
                <a:cxn ang="0">
                  <a:pos x="426" y="14"/>
                </a:cxn>
                <a:cxn ang="0">
                  <a:pos x="465" y="1"/>
                </a:cxn>
                <a:cxn ang="0">
                  <a:pos x="518" y="8"/>
                </a:cxn>
                <a:cxn ang="0">
                  <a:pos x="541" y="21"/>
                </a:cxn>
                <a:cxn ang="0">
                  <a:pos x="555" y="42"/>
                </a:cxn>
                <a:cxn ang="0">
                  <a:pos x="555" y="66"/>
                </a:cxn>
                <a:cxn ang="0">
                  <a:pos x="526" y="111"/>
                </a:cxn>
                <a:cxn ang="0">
                  <a:pos x="523" y="130"/>
                </a:cxn>
                <a:cxn ang="0">
                  <a:pos x="541" y="141"/>
                </a:cxn>
                <a:cxn ang="0">
                  <a:pos x="820" y="349"/>
                </a:cxn>
                <a:cxn ang="0">
                  <a:pos x="832" y="356"/>
                </a:cxn>
                <a:cxn ang="0">
                  <a:pos x="856" y="344"/>
                </a:cxn>
                <a:cxn ang="0">
                  <a:pos x="890" y="325"/>
                </a:cxn>
                <a:cxn ang="0">
                  <a:pos x="911" y="325"/>
                </a:cxn>
                <a:cxn ang="0">
                  <a:pos x="932" y="339"/>
                </a:cxn>
                <a:cxn ang="0">
                  <a:pos x="950" y="370"/>
                </a:cxn>
                <a:cxn ang="0">
                  <a:pos x="955" y="412"/>
                </a:cxn>
                <a:cxn ang="0">
                  <a:pos x="943" y="452"/>
                </a:cxn>
                <a:cxn ang="0">
                  <a:pos x="927" y="473"/>
                </a:cxn>
                <a:cxn ang="0">
                  <a:pos x="904" y="482"/>
                </a:cxn>
                <a:cxn ang="0">
                  <a:pos x="872" y="470"/>
                </a:cxn>
                <a:cxn ang="0">
                  <a:pos x="835" y="447"/>
                </a:cxn>
                <a:cxn ang="0">
                  <a:pos x="822" y="451"/>
                </a:cxn>
                <a:cxn ang="0">
                  <a:pos x="814" y="665"/>
                </a:cxn>
              </a:cxnLst>
              <a:rect l="0" t="0" r="r" b="b"/>
              <a:pathLst>
                <a:path w="955" h="665">
                  <a:moveTo>
                    <a:pt x="814" y="665"/>
                  </a:moveTo>
                  <a:lnTo>
                    <a:pt x="541" y="665"/>
                  </a:lnTo>
                  <a:lnTo>
                    <a:pt x="537" y="664"/>
                  </a:lnTo>
                  <a:lnTo>
                    <a:pt x="534" y="662"/>
                  </a:lnTo>
                  <a:lnTo>
                    <a:pt x="529" y="659"/>
                  </a:lnTo>
                  <a:lnTo>
                    <a:pt x="526" y="657"/>
                  </a:lnTo>
                  <a:lnTo>
                    <a:pt x="524" y="653"/>
                  </a:lnTo>
                  <a:lnTo>
                    <a:pt x="523" y="650"/>
                  </a:lnTo>
                  <a:lnTo>
                    <a:pt x="523" y="647"/>
                  </a:lnTo>
                  <a:lnTo>
                    <a:pt x="523" y="643"/>
                  </a:lnTo>
                  <a:lnTo>
                    <a:pt x="524" y="639"/>
                  </a:lnTo>
                  <a:lnTo>
                    <a:pt x="529" y="631"/>
                  </a:lnTo>
                  <a:lnTo>
                    <a:pt x="536" y="622"/>
                  </a:lnTo>
                  <a:lnTo>
                    <a:pt x="547" y="608"/>
                  </a:lnTo>
                  <a:lnTo>
                    <a:pt x="551" y="600"/>
                  </a:lnTo>
                  <a:lnTo>
                    <a:pt x="554" y="592"/>
                  </a:lnTo>
                  <a:lnTo>
                    <a:pt x="557" y="586"/>
                  </a:lnTo>
                  <a:lnTo>
                    <a:pt x="557" y="583"/>
                  </a:lnTo>
                  <a:lnTo>
                    <a:pt x="558" y="580"/>
                  </a:lnTo>
                  <a:lnTo>
                    <a:pt x="558" y="573"/>
                  </a:lnTo>
                  <a:lnTo>
                    <a:pt x="556" y="567"/>
                  </a:lnTo>
                  <a:lnTo>
                    <a:pt x="556" y="565"/>
                  </a:lnTo>
                  <a:lnTo>
                    <a:pt x="555" y="563"/>
                  </a:lnTo>
                  <a:lnTo>
                    <a:pt x="553" y="558"/>
                  </a:lnTo>
                  <a:lnTo>
                    <a:pt x="551" y="554"/>
                  </a:lnTo>
                  <a:lnTo>
                    <a:pt x="548" y="551"/>
                  </a:lnTo>
                  <a:lnTo>
                    <a:pt x="544" y="547"/>
                  </a:lnTo>
                  <a:lnTo>
                    <a:pt x="541" y="544"/>
                  </a:lnTo>
                  <a:lnTo>
                    <a:pt x="531" y="538"/>
                  </a:lnTo>
                  <a:lnTo>
                    <a:pt x="527" y="536"/>
                  </a:lnTo>
                  <a:lnTo>
                    <a:pt x="522" y="533"/>
                  </a:lnTo>
                  <a:lnTo>
                    <a:pt x="517" y="531"/>
                  </a:lnTo>
                  <a:lnTo>
                    <a:pt x="512" y="529"/>
                  </a:lnTo>
                  <a:lnTo>
                    <a:pt x="500" y="527"/>
                  </a:lnTo>
                  <a:lnTo>
                    <a:pt x="495" y="526"/>
                  </a:lnTo>
                  <a:lnTo>
                    <a:pt x="489" y="525"/>
                  </a:lnTo>
                  <a:lnTo>
                    <a:pt x="477" y="525"/>
                  </a:lnTo>
                  <a:lnTo>
                    <a:pt x="465" y="525"/>
                  </a:lnTo>
                  <a:lnTo>
                    <a:pt x="453" y="527"/>
                  </a:lnTo>
                  <a:lnTo>
                    <a:pt x="442" y="531"/>
                  </a:lnTo>
                  <a:lnTo>
                    <a:pt x="437" y="533"/>
                  </a:lnTo>
                  <a:lnTo>
                    <a:pt x="431" y="536"/>
                  </a:lnTo>
                  <a:lnTo>
                    <a:pt x="426" y="538"/>
                  </a:lnTo>
                  <a:lnTo>
                    <a:pt x="422" y="542"/>
                  </a:lnTo>
                  <a:lnTo>
                    <a:pt x="417" y="545"/>
                  </a:lnTo>
                  <a:lnTo>
                    <a:pt x="412" y="549"/>
                  </a:lnTo>
                  <a:lnTo>
                    <a:pt x="409" y="553"/>
                  </a:lnTo>
                  <a:lnTo>
                    <a:pt x="405" y="558"/>
                  </a:lnTo>
                  <a:lnTo>
                    <a:pt x="403" y="563"/>
                  </a:lnTo>
                  <a:lnTo>
                    <a:pt x="401" y="567"/>
                  </a:lnTo>
                  <a:lnTo>
                    <a:pt x="400" y="572"/>
                  </a:lnTo>
                  <a:lnTo>
                    <a:pt x="399" y="576"/>
                  </a:lnTo>
                  <a:lnTo>
                    <a:pt x="399" y="580"/>
                  </a:lnTo>
                  <a:lnTo>
                    <a:pt x="399" y="584"/>
                  </a:lnTo>
                  <a:lnTo>
                    <a:pt x="400" y="589"/>
                  </a:lnTo>
                  <a:lnTo>
                    <a:pt x="401" y="593"/>
                  </a:lnTo>
                  <a:lnTo>
                    <a:pt x="402" y="596"/>
                  </a:lnTo>
                  <a:lnTo>
                    <a:pt x="404" y="600"/>
                  </a:lnTo>
                  <a:lnTo>
                    <a:pt x="408" y="609"/>
                  </a:lnTo>
                  <a:lnTo>
                    <a:pt x="419" y="623"/>
                  </a:lnTo>
                  <a:lnTo>
                    <a:pt x="423" y="629"/>
                  </a:lnTo>
                  <a:lnTo>
                    <a:pt x="427" y="635"/>
                  </a:lnTo>
                  <a:lnTo>
                    <a:pt x="430" y="641"/>
                  </a:lnTo>
                  <a:lnTo>
                    <a:pt x="432" y="647"/>
                  </a:lnTo>
                  <a:lnTo>
                    <a:pt x="432" y="649"/>
                  </a:lnTo>
                  <a:lnTo>
                    <a:pt x="431" y="652"/>
                  </a:lnTo>
                  <a:lnTo>
                    <a:pt x="430" y="654"/>
                  </a:lnTo>
                  <a:lnTo>
                    <a:pt x="429" y="656"/>
                  </a:lnTo>
                  <a:lnTo>
                    <a:pt x="426" y="659"/>
                  </a:lnTo>
                  <a:lnTo>
                    <a:pt x="423" y="661"/>
                  </a:lnTo>
                  <a:lnTo>
                    <a:pt x="420" y="663"/>
                  </a:lnTo>
                  <a:lnTo>
                    <a:pt x="415" y="665"/>
                  </a:lnTo>
                  <a:lnTo>
                    <a:pt x="142" y="665"/>
                  </a:lnTo>
                  <a:lnTo>
                    <a:pt x="142" y="469"/>
                  </a:lnTo>
                  <a:lnTo>
                    <a:pt x="138" y="458"/>
                  </a:lnTo>
                  <a:lnTo>
                    <a:pt x="136" y="455"/>
                  </a:lnTo>
                  <a:lnTo>
                    <a:pt x="134" y="452"/>
                  </a:lnTo>
                  <a:lnTo>
                    <a:pt x="131" y="449"/>
                  </a:lnTo>
                  <a:lnTo>
                    <a:pt x="129" y="448"/>
                  </a:lnTo>
                  <a:lnTo>
                    <a:pt x="126" y="447"/>
                  </a:lnTo>
                  <a:lnTo>
                    <a:pt x="123" y="447"/>
                  </a:lnTo>
                  <a:lnTo>
                    <a:pt x="121" y="447"/>
                  </a:lnTo>
                  <a:lnTo>
                    <a:pt x="118" y="448"/>
                  </a:lnTo>
                  <a:lnTo>
                    <a:pt x="112" y="450"/>
                  </a:lnTo>
                  <a:lnTo>
                    <a:pt x="105" y="455"/>
                  </a:lnTo>
                  <a:lnTo>
                    <a:pt x="98" y="459"/>
                  </a:lnTo>
                  <a:lnTo>
                    <a:pt x="91" y="465"/>
                  </a:lnTo>
                  <a:lnTo>
                    <a:pt x="83" y="470"/>
                  </a:lnTo>
                  <a:lnTo>
                    <a:pt x="76" y="476"/>
                  </a:lnTo>
                  <a:lnTo>
                    <a:pt x="68" y="480"/>
                  </a:lnTo>
                  <a:lnTo>
                    <a:pt x="59" y="482"/>
                  </a:lnTo>
                  <a:lnTo>
                    <a:pt x="55" y="482"/>
                  </a:lnTo>
                  <a:lnTo>
                    <a:pt x="51" y="482"/>
                  </a:lnTo>
                  <a:lnTo>
                    <a:pt x="47" y="482"/>
                  </a:lnTo>
                  <a:lnTo>
                    <a:pt x="42" y="481"/>
                  </a:lnTo>
                  <a:lnTo>
                    <a:pt x="38" y="479"/>
                  </a:lnTo>
                  <a:lnTo>
                    <a:pt x="34" y="476"/>
                  </a:lnTo>
                  <a:lnTo>
                    <a:pt x="25" y="468"/>
                  </a:lnTo>
                  <a:lnTo>
                    <a:pt x="21" y="465"/>
                  </a:lnTo>
                  <a:lnTo>
                    <a:pt x="18" y="461"/>
                  </a:lnTo>
                  <a:lnTo>
                    <a:pt x="12" y="452"/>
                  </a:lnTo>
                  <a:lnTo>
                    <a:pt x="10" y="448"/>
                  </a:lnTo>
                  <a:lnTo>
                    <a:pt x="7" y="443"/>
                  </a:lnTo>
                  <a:lnTo>
                    <a:pt x="4" y="433"/>
                  </a:lnTo>
                  <a:lnTo>
                    <a:pt x="3" y="428"/>
                  </a:lnTo>
                  <a:lnTo>
                    <a:pt x="2" y="423"/>
                  </a:lnTo>
                  <a:lnTo>
                    <a:pt x="0" y="412"/>
                  </a:lnTo>
                  <a:lnTo>
                    <a:pt x="0" y="401"/>
                  </a:lnTo>
                  <a:lnTo>
                    <a:pt x="1" y="390"/>
                  </a:lnTo>
                  <a:lnTo>
                    <a:pt x="3" y="380"/>
                  </a:lnTo>
                  <a:lnTo>
                    <a:pt x="5" y="370"/>
                  </a:lnTo>
                  <a:lnTo>
                    <a:pt x="7" y="365"/>
                  </a:lnTo>
                  <a:lnTo>
                    <a:pt x="9" y="360"/>
                  </a:lnTo>
                  <a:lnTo>
                    <a:pt x="14" y="352"/>
                  </a:lnTo>
                  <a:lnTo>
                    <a:pt x="17" y="347"/>
                  </a:lnTo>
                  <a:lnTo>
                    <a:pt x="19" y="344"/>
                  </a:lnTo>
                  <a:lnTo>
                    <a:pt x="26" y="336"/>
                  </a:lnTo>
                  <a:lnTo>
                    <a:pt x="30" y="333"/>
                  </a:lnTo>
                  <a:lnTo>
                    <a:pt x="35" y="330"/>
                  </a:lnTo>
                  <a:lnTo>
                    <a:pt x="39" y="327"/>
                  </a:lnTo>
                  <a:lnTo>
                    <a:pt x="44" y="325"/>
                  </a:lnTo>
                  <a:lnTo>
                    <a:pt x="48" y="324"/>
                  </a:lnTo>
                  <a:lnTo>
                    <a:pt x="53" y="324"/>
                  </a:lnTo>
                  <a:lnTo>
                    <a:pt x="57" y="323"/>
                  </a:lnTo>
                  <a:lnTo>
                    <a:pt x="61" y="324"/>
                  </a:lnTo>
                  <a:lnTo>
                    <a:pt x="70" y="326"/>
                  </a:lnTo>
                  <a:lnTo>
                    <a:pt x="78" y="329"/>
                  </a:lnTo>
                  <a:lnTo>
                    <a:pt x="85" y="334"/>
                  </a:lnTo>
                  <a:lnTo>
                    <a:pt x="92" y="338"/>
                  </a:lnTo>
                  <a:lnTo>
                    <a:pt x="99" y="344"/>
                  </a:lnTo>
                  <a:lnTo>
                    <a:pt x="106" y="349"/>
                  </a:lnTo>
                  <a:lnTo>
                    <a:pt x="112" y="353"/>
                  </a:lnTo>
                  <a:lnTo>
                    <a:pt x="118" y="355"/>
                  </a:lnTo>
                  <a:lnTo>
                    <a:pt x="121" y="356"/>
                  </a:lnTo>
                  <a:lnTo>
                    <a:pt x="123" y="356"/>
                  </a:lnTo>
                  <a:lnTo>
                    <a:pt x="126" y="356"/>
                  </a:lnTo>
                  <a:lnTo>
                    <a:pt x="129" y="355"/>
                  </a:lnTo>
                  <a:lnTo>
                    <a:pt x="131" y="354"/>
                  </a:lnTo>
                  <a:lnTo>
                    <a:pt x="133" y="352"/>
                  </a:lnTo>
                  <a:lnTo>
                    <a:pt x="136" y="349"/>
                  </a:lnTo>
                  <a:lnTo>
                    <a:pt x="138" y="345"/>
                  </a:lnTo>
                  <a:lnTo>
                    <a:pt x="140" y="340"/>
                  </a:lnTo>
                  <a:lnTo>
                    <a:pt x="142" y="334"/>
                  </a:lnTo>
                  <a:lnTo>
                    <a:pt x="142" y="141"/>
                  </a:lnTo>
                  <a:lnTo>
                    <a:pt x="412" y="141"/>
                  </a:lnTo>
                  <a:lnTo>
                    <a:pt x="418" y="139"/>
                  </a:lnTo>
                  <a:lnTo>
                    <a:pt x="422" y="137"/>
                  </a:lnTo>
                  <a:lnTo>
                    <a:pt x="425" y="135"/>
                  </a:lnTo>
                  <a:lnTo>
                    <a:pt x="428" y="133"/>
                  </a:lnTo>
                  <a:lnTo>
                    <a:pt x="429" y="130"/>
                  </a:lnTo>
                  <a:lnTo>
                    <a:pt x="430" y="128"/>
                  </a:lnTo>
                  <a:lnTo>
                    <a:pt x="431" y="123"/>
                  </a:lnTo>
                  <a:lnTo>
                    <a:pt x="431" y="120"/>
                  </a:lnTo>
                  <a:lnTo>
                    <a:pt x="430" y="117"/>
                  </a:lnTo>
                  <a:lnTo>
                    <a:pt x="427" y="112"/>
                  </a:lnTo>
                  <a:lnTo>
                    <a:pt x="423" y="105"/>
                  </a:lnTo>
                  <a:lnTo>
                    <a:pt x="419" y="99"/>
                  </a:lnTo>
                  <a:lnTo>
                    <a:pt x="414" y="92"/>
                  </a:lnTo>
                  <a:lnTo>
                    <a:pt x="408" y="85"/>
                  </a:lnTo>
                  <a:lnTo>
                    <a:pt x="404" y="76"/>
                  </a:lnTo>
                  <a:lnTo>
                    <a:pt x="401" y="69"/>
                  </a:lnTo>
                  <a:lnTo>
                    <a:pt x="399" y="65"/>
                  </a:lnTo>
                  <a:lnTo>
                    <a:pt x="399" y="60"/>
                  </a:lnTo>
                  <a:lnTo>
                    <a:pt x="398" y="56"/>
                  </a:lnTo>
                  <a:lnTo>
                    <a:pt x="398" y="52"/>
                  </a:lnTo>
                  <a:lnTo>
                    <a:pt x="399" y="50"/>
                  </a:lnTo>
                  <a:lnTo>
                    <a:pt x="399" y="48"/>
                  </a:lnTo>
                  <a:lnTo>
                    <a:pt x="400" y="43"/>
                  </a:lnTo>
                  <a:lnTo>
                    <a:pt x="402" y="39"/>
                  </a:lnTo>
                  <a:lnTo>
                    <a:pt x="405" y="34"/>
                  </a:lnTo>
                  <a:lnTo>
                    <a:pt x="408" y="30"/>
                  </a:lnTo>
                  <a:lnTo>
                    <a:pt x="411" y="26"/>
                  </a:lnTo>
                  <a:lnTo>
                    <a:pt x="415" y="23"/>
                  </a:lnTo>
                  <a:lnTo>
                    <a:pt x="418" y="20"/>
                  </a:lnTo>
                  <a:lnTo>
                    <a:pt x="426" y="14"/>
                  </a:lnTo>
                  <a:lnTo>
                    <a:pt x="435" y="10"/>
                  </a:lnTo>
                  <a:lnTo>
                    <a:pt x="440" y="8"/>
                  </a:lnTo>
                  <a:lnTo>
                    <a:pt x="445" y="6"/>
                  </a:lnTo>
                  <a:lnTo>
                    <a:pt x="455" y="3"/>
                  </a:lnTo>
                  <a:lnTo>
                    <a:pt x="465" y="1"/>
                  </a:lnTo>
                  <a:lnTo>
                    <a:pt x="476" y="0"/>
                  </a:lnTo>
                  <a:lnTo>
                    <a:pt x="487" y="1"/>
                  </a:lnTo>
                  <a:lnTo>
                    <a:pt x="497" y="2"/>
                  </a:lnTo>
                  <a:lnTo>
                    <a:pt x="508" y="4"/>
                  </a:lnTo>
                  <a:lnTo>
                    <a:pt x="518" y="8"/>
                  </a:lnTo>
                  <a:lnTo>
                    <a:pt x="522" y="10"/>
                  </a:lnTo>
                  <a:lnTo>
                    <a:pt x="527" y="12"/>
                  </a:lnTo>
                  <a:lnTo>
                    <a:pt x="531" y="15"/>
                  </a:lnTo>
                  <a:lnTo>
                    <a:pt x="536" y="18"/>
                  </a:lnTo>
                  <a:lnTo>
                    <a:pt x="541" y="21"/>
                  </a:lnTo>
                  <a:lnTo>
                    <a:pt x="544" y="25"/>
                  </a:lnTo>
                  <a:lnTo>
                    <a:pt x="548" y="29"/>
                  </a:lnTo>
                  <a:lnTo>
                    <a:pt x="551" y="33"/>
                  </a:lnTo>
                  <a:lnTo>
                    <a:pt x="553" y="37"/>
                  </a:lnTo>
                  <a:lnTo>
                    <a:pt x="555" y="42"/>
                  </a:lnTo>
                  <a:lnTo>
                    <a:pt x="557" y="46"/>
                  </a:lnTo>
                  <a:lnTo>
                    <a:pt x="557" y="50"/>
                  </a:lnTo>
                  <a:lnTo>
                    <a:pt x="557" y="54"/>
                  </a:lnTo>
                  <a:lnTo>
                    <a:pt x="557" y="58"/>
                  </a:lnTo>
                  <a:lnTo>
                    <a:pt x="555" y="66"/>
                  </a:lnTo>
                  <a:lnTo>
                    <a:pt x="551" y="74"/>
                  </a:lnTo>
                  <a:lnTo>
                    <a:pt x="546" y="83"/>
                  </a:lnTo>
                  <a:lnTo>
                    <a:pt x="535" y="98"/>
                  </a:lnTo>
                  <a:lnTo>
                    <a:pt x="530" y="104"/>
                  </a:lnTo>
                  <a:lnTo>
                    <a:pt x="526" y="111"/>
                  </a:lnTo>
                  <a:lnTo>
                    <a:pt x="523" y="117"/>
                  </a:lnTo>
                  <a:lnTo>
                    <a:pt x="522" y="123"/>
                  </a:lnTo>
                  <a:lnTo>
                    <a:pt x="522" y="125"/>
                  </a:lnTo>
                  <a:lnTo>
                    <a:pt x="522" y="128"/>
                  </a:lnTo>
                  <a:lnTo>
                    <a:pt x="523" y="130"/>
                  </a:lnTo>
                  <a:lnTo>
                    <a:pt x="525" y="133"/>
                  </a:lnTo>
                  <a:lnTo>
                    <a:pt x="528" y="135"/>
                  </a:lnTo>
                  <a:lnTo>
                    <a:pt x="531" y="137"/>
                  </a:lnTo>
                  <a:lnTo>
                    <a:pt x="535" y="139"/>
                  </a:lnTo>
                  <a:lnTo>
                    <a:pt x="541" y="141"/>
                  </a:lnTo>
                  <a:lnTo>
                    <a:pt x="814" y="141"/>
                  </a:lnTo>
                  <a:lnTo>
                    <a:pt x="814" y="336"/>
                  </a:lnTo>
                  <a:lnTo>
                    <a:pt x="816" y="342"/>
                  </a:lnTo>
                  <a:lnTo>
                    <a:pt x="818" y="346"/>
                  </a:lnTo>
                  <a:lnTo>
                    <a:pt x="820" y="349"/>
                  </a:lnTo>
                  <a:lnTo>
                    <a:pt x="822" y="352"/>
                  </a:lnTo>
                  <a:lnTo>
                    <a:pt x="825" y="354"/>
                  </a:lnTo>
                  <a:lnTo>
                    <a:pt x="827" y="355"/>
                  </a:lnTo>
                  <a:lnTo>
                    <a:pt x="830" y="356"/>
                  </a:lnTo>
                  <a:lnTo>
                    <a:pt x="832" y="356"/>
                  </a:lnTo>
                  <a:lnTo>
                    <a:pt x="835" y="356"/>
                  </a:lnTo>
                  <a:lnTo>
                    <a:pt x="838" y="355"/>
                  </a:lnTo>
                  <a:lnTo>
                    <a:pt x="843" y="353"/>
                  </a:lnTo>
                  <a:lnTo>
                    <a:pt x="850" y="349"/>
                  </a:lnTo>
                  <a:lnTo>
                    <a:pt x="856" y="344"/>
                  </a:lnTo>
                  <a:lnTo>
                    <a:pt x="870" y="333"/>
                  </a:lnTo>
                  <a:lnTo>
                    <a:pt x="878" y="329"/>
                  </a:lnTo>
                  <a:lnTo>
                    <a:pt x="882" y="327"/>
                  </a:lnTo>
                  <a:lnTo>
                    <a:pt x="886" y="326"/>
                  </a:lnTo>
                  <a:lnTo>
                    <a:pt x="890" y="325"/>
                  </a:lnTo>
                  <a:lnTo>
                    <a:pt x="894" y="324"/>
                  </a:lnTo>
                  <a:lnTo>
                    <a:pt x="898" y="323"/>
                  </a:lnTo>
                  <a:lnTo>
                    <a:pt x="903" y="324"/>
                  </a:lnTo>
                  <a:lnTo>
                    <a:pt x="907" y="324"/>
                  </a:lnTo>
                  <a:lnTo>
                    <a:pt x="911" y="325"/>
                  </a:lnTo>
                  <a:lnTo>
                    <a:pt x="916" y="327"/>
                  </a:lnTo>
                  <a:lnTo>
                    <a:pt x="922" y="330"/>
                  </a:lnTo>
                  <a:lnTo>
                    <a:pt x="925" y="333"/>
                  </a:lnTo>
                  <a:lnTo>
                    <a:pt x="929" y="336"/>
                  </a:lnTo>
                  <a:lnTo>
                    <a:pt x="932" y="339"/>
                  </a:lnTo>
                  <a:lnTo>
                    <a:pt x="936" y="344"/>
                  </a:lnTo>
                  <a:lnTo>
                    <a:pt x="941" y="352"/>
                  </a:lnTo>
                  <a:lnTo>
                    <a:pt x="946" y="360"/>
                  </a:lnTo>
                  <a:lnTo>
                    <a:pt x="948" y="365"/>
                  </a:lnTo>
                  <a:lnTo>
                    <a:pt x="950" y="370"/>
                  </a:lnTo>
                  <a:lnTo>
                    <a:pt x="953" y="380"/>
                  </a:lnTo>
                  <a:lnTo>
                    <a:pt x="954" y="390"/>
                  </a:lnTo>
                  <a:lnTo>
                    <a:pt x="955" y="396"/>
                  </a:lnTo>
                  <a:lnTo>
                    <a:pt x="955" y="401"/>
                  </a:lnTo>
                  <a:lnTo>
                    <a:pt x="955" y="412"/>
                  </a:lnTo>
                  <a:lnTo>
                    <a:pt x="954" y="423"/>
                  </a:lnTo>
                  <a:lnTo>
                    <a:pt x="951" y="433"/>
                  </a:lnTo>
                  <a:lnTo>
                    <a:pt x="948" y="443"/>
                  </a:lnTo>
                  <a:lnTo>
                    <a:pt x="946" y="448"/>
                  </a:lnTo>
                  <a:lnTo>
                    <a:pt x="943" y="452"/>
                  </a:lnTo>
                  <a:lnTo>
                    <a:pt x="940" y="457"/>
                  </a:lnTo>
                  <a:lnTo>
                    <a:pt x="937" y="461"/>
                  </a:lnTo>
                  <a:lnTo>
                    <a:pt x="934" y="465"/>
                  </a:lnTo>
                  <a:lnTo>
                    <a:pt x="931" y="468"/>
                  </a:lnTo>
                  <a:lnTo>
                    <a:pt x="927" y="473"/>
                  </a:lnTo>
                  <a:lnTo>
                    <a:pt x="923" y="476"/>
                  </a:lnTo>
                  <a:lnTo>
                    <a:pt x="917" y="479"/>
                  </a:lnTo>
                  <a:lnTo>
                    <a:pt x="913" y="481"/>
                  </a:lnTo>
                  <a:lnTo>
                    <a:pt x="909" y="482"/>
                  </a:lnTo>
                  <a:lnTo>
                    <a:pt x="904" y="482"/>
                  </a:lnTo>
                  <a:lnTo>
                    <a:pt x="900" y="482"/>
                  </a:lnTo>
                  <a:lnTo>
                    <a:pt x="896" y="482"/>
                  </a:lnTo>
                  <a:lnTo>
                    <a:pt x="888" y="480"/>
                  </a:lnTo>
                  <a:lnTo>
                    <a:pt x="880" y="476"/>
                  </a:lnTo>
                  <a:lnTo>
                    <a:pt x="872" y="470"/>
                  </a:lnTo>
                  <a:lnTo>
                    <a:pt x="857" y="460"/>
                  </a:lnTo>
                  <a:lnTo>
                    <a:pt x="851" y="455"/>
                  </a:lnTo>
                  <a:lnTo>
                    <a:pt x="844" y="451"/>
                  </a:lnTo>
                  <a:lnTo>
                    <a:pt x="838" y="448"/>
                  </a:lnTo>
                  <a:lnTo>
                    <a:pt x="835" y="447"/>
                  </a:lnTo>
                  <a:lnTo>
                    <a:pt x="832" y="447"/>
                  </a:lnTo>
                  <a:lnTo>
                    <a:pt x="830" y="447"/>
                  </a:lnTo>
                  <a:lnTo>
                    <a:pt x="827" y="448"/>
                  </a:lnTo>
                  <a:lnTo>
                    <a:pt x="824" y="449"/>
                  </a:lnTo>
                  <a:lnTo>
                    <a:pt x="822" y="451"/>
                  </a:lnTo>
                  <a:lnTo>
                    <a:pt x="820" y="454"/>
                  </a:lnTo>
                  <a:lnTo>
                    <a:pt x="818" y="457"/>
                  </a:lnTo>
                  <a:lnTo>
                    <a:pt x="816" y="462"/>
                  </a:lnTo>
                  <a:lnTo>
                    <a:pt x="814" y="467"/>
                  </a:lnTo>
                  <a:lnTo>
                    <a:pt x="814" y="66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8575" cmpd="sng">
              <a:solidFill>
                <a:srgbClr val="6699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140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00057" y="1547139"/>
              <a:ext cx="7531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人力资源规划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8380" y="2724859"/>
              <a:ext cx="8368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招聘与配置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587992" y="2608086"/>
              <a:ext cx="7531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劳动关系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462461" y="1547139"/>
              <a:ext cx="79502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人力资源政策与程序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92240" y="1609547"/>
              <a:ext cx="7531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组织架构设计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50396" y="2662450"/>
              <a:ext cx="8787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培训与发展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675927" y="3723398"/>
              <a:ext cx="7950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退出和安置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587992" y="3598580"/>
              <a:ext cx="7531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绩效管理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58214" y="3544217"/>
              <a:ext cx="7531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薪酬福利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546149" y="4542755"/>
              <a:ext cx="7531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企业文化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8214" y="4480346"/>
              <a:ext cx="7531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人力资源外包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592240" y="4542755"/>
              <a:ext cx="753186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人力资源并购整合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33847" y="1462617"/>
            <a:ext cx="3004476" cy="3767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anchor="ctr"/>
          <a:lstStyle/>
          <a:p>
            <a:pPr algn="ctr">
              <a:defRPr/>
            </a:pPr>
            <a:r>
              <a:rPr lang="zh-CN" alt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黑体" pitchFamily="49" charset="-122"/>
                <a:ea typeface="黑体" pitchFamily="49" charset="-122"/>
              </a:rPr>
              <a:t>在此输入文字</a:t>
            </a:r>
            <a:r>
              <a:rPr lang="en-US" altLang="zh-CN" dirty="0">
                <a:solidFill>
                  <a:schemeClr val="accent3">
                    <a:lumMod val="20000"/>
                    <a:lumOff val="80000"/>
                  </a:schemeClr>
                </a:solidFill>
                <a:latin typeface="黑体" pitchFamily="49" charset="-122"/>
                <a:ea typeface="黑体" pitchFamily="49" charset="-122"/>
              </a:rPr>
              <a:t>XXXXXXXXXXXXXXXXXXXXXXXXXXXXXXXXXXXXXXXXXXXXXXXXXXXXXX</a:t>
            </a:r>
            <a:endParaRPr lang="zh-CN" altLang="en-US" dirty="0">
              <a:solidFill>
                <a:schemeClr val="accent3">
                  <a:lumMod val="20000"/>
                  <a:lumOff val="8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496" y="1196690"/>
            <a:ext cx="4127404" cy="3600500"/>
          </a:xfrm>
          <a:prstGeom prst="rect">
            <a:avLst/>
          </a:prstGeom>
        </p:spPr>
      </p:pic>
      <p:sp>
        <p:nvSpPr>
          <p:cNvPr id="7" name="矩形 3"/>
          <p:cNvSpPr>
            <a:spLocks noChangeArrowheads="1"/>
          </p:cNvSpPr>
          <p:nvPr/>
        </p:nvSpPr>
        <p:spPr bwMode="auto">
          <a:xfrm>
            <a:off x="4808980" y="2708900"/>
            <a:ext cx="4687442" cy="540322"/>
          </a:xfrm>
          <a:prstGeom prst="rect">
            <a:avLst/>
          </a:prstGeom>
          <a:noFill/>
          <a:ln w="25400" algn="ctr">
            <a:solidFill>
              <a:srgbClr val="366B7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 bwMode="auto">
          <a:xfrm>
            <a:off x="4953000" y="1412720"/>
            <a:ext cx="453663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250000"/>
              </a:lnSpc>
              <a:spcBef>
                <a:spcPct val="0"/>
              </a:spcBef>
              <a:buNone/>
            </a:pPr>
            <a:r>
              <a:rPr lang="zh-CN" altLang="en-US" sz="2400" b="1" dirty="0" smtClean="0"/>
              <a:t>人力资源风险管理释义</a:t>
            </a:r>
            <a:endParaRPr lang="en-US" altLang="zh-CN" sz="2400" b="1" dirty="0" smtClean="0"/>
          </a:p>
          <a:p>
            <a:pPr marL="0" indent="0">
              <a:lnSpc>
                <a:spcPct val="250000"/>
              </a:lnSpc>
              <a:spcBef>
                <a:spcPct val="0"/>
              </a:spcBef>
              <a:buNone/>
            </a:pPr>
            <a:r>
              <a:rPr lang="zh-CN" altLang="en-US" sz="2400" b="1" dirty="0" smtClean="0"/>
              <a:t>人力资源风险管理阶段演变</a:t>
            </a:r>
            <a:endParaRPr lang="en-US" altLang="zh-CN" sz="2400" b="1" dirty="0" smtClean="0"/>
          </a:p>
          <a:p>
            <a:pPr marL="0" indent="0">
              <a:lnSpc>
                <a:spcPct val="250000"/>
              </a:lnSpc>
              <a:spcBef>
                <a:spcPct val="0"/>
              </a:spcBef>
              <a:buNone/>
            </a:pPr>
            <a:r>
              <a:rPr lang="zh-CN" altLang="en-US" sz="2400" b="1" dirty="0" smtClean="0"/>
              <a:t>人力资源风险管理体系建设</a:t>
            </a:r>
            <a:endParaRPr lang="en-US" altLang="zh-CN" sz="2400" b="1" dirty="0" smtClean="0"/>
          </a:p>
        </p:txBody>
      </p:sp>
      <p:sp>
        <p:nvSpPr>
          <p:cNvPr id="9" name="标题 4"/>
          <p:cNvSpPr>
            <a:spLocks noGrp="1"/>
          </p:cNvSpPr>
          <p:nvPr>
            <p:ph type="title"/>
          </p:nvPr>
        </p:nvSpPr>
        <p:spPr>
          <a:xfrm>
            <a:off x="4802188" y="362680"/>
            <a:ext cx="3938589" cy="762000"/>
          </a:xfrm>
        </p:spPr>
        <p:txBody>
          <a:bodyPr/>
          <a:lstStyle/>
          <a:p>
            <a:r>
              <a:rPr lang="zh-CN" altLang="en-US" sz="2800" dirty="0" smtClean="0"/>
              <a:t>目录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中智咨询">
  <a:themeElements>
    <a:clrScheme name="1_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algn="ctr">
          <a:solidFill>
            <a:srgbClr val="366B7E"/>
          </a:solidFill>
          <a:round/>
          <a:headEnd/>
          <a:tailEnd/>
        </a:ln>
      </a:spPr>
      <a:bodyPr wrap="none" anchor="ctr"/>
      <a:lstStyle>
        <a:defPPr algn="ctr"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仿宋_GB2312" pitchFamily="49" charset="-122"/>
          </a:defRPr>
        </a:defPPr>
      </a:lstStyle>
    </a:lnDef>
  </a:objectDefaul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18474</TotalTime>
  <Words>1483</Words>
  <Application>Microsoft Office PowerPoint</Application>
  <PresentationFormat>A4 纸张(210x297 毫米)</PresentationFormat>
  <Paragraphs>303</Paragraphs>
  <Slides>27</Slides>
  <Notes>10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27</vt:i4>
      </vt:variant>
    </vt:vector>
  </HeadingPairs>
  <TitlesOfParts>
    <vt:vector size="30" baseType="lpstr">
      <vt:lpstr>中智咨询</vt:lpstr>
      <vt:lpstr>Visio</vt:lpstr>
      <vt:lpstr>图表</vt:lpstr>
      <vt:lpstr>幻灯片 0</vt:lpstr>
      <vt:lpstr>目录</vt:lpstr>
      <vt:lpstr>随着外部环境的日趋复杂以及企业经营规模的扩大，企业所面临的风险也进一步加大，风险管理已成为越来越多企业关注的重点</vt:lpstr>
      <vt:lpstr>风险 VS 问题</vt:lpstr>
      <vt:lpstr>企业由生产要素和经营管理活动构成</vt:lpstr>
      <vt:lpstr>人的资源属性</vt:lpstr>
      <vt:lpstr>幻灯片 6</vt:lpstr>
      <vt:lpstr>企业人力资源风险地图</vt:lpstr>
      <vt:lpstr>目录</vt:lpstr>
      <vt:lpstr>人力资源风险管理的四个阶段</vt:lpstr>
      <vt:lpstr>人力资源风险管理1.0时代</vt:lpstr>
      <vt:lpstr>合规性审查的所依据是国家颁布的各项劳动法律法规，从法律体系和法律效力来看法律是高层级，地方性法规是低层级</vt:lpstr>
      <vt:lpstr>企业合规检查结果</vt:lpstr>
      <vt:lpstr>人力资源风险管理2.0时代</vt:lpstr>
      <vt:lpstr>管理性评审工具样本示例</vt:lpstr>
      <vt:lpstr>人力资源风险管理3.0时代</vt:lpstr>
      <vt:lpstr>目录</vt:lpstr>
      <vt:lpstr>风险管理实施流程</vt:lpstr>
      <vt:lpstr>Step1:风险信息收集</vt:lpstr>
      <vt:lpstr>Step2:风险信息评估</vt:lpstr>
      <vt:lpstr>建立人力资源风险评估指标体系，并结合监控指标的目标值及预警值，确定各监控指标的警告区间、预警区间及优秀区间</vt:lpstr>
      <vt:lpstr>帮助经营管理层决策的风险仪表盘</vt:lpstr>
      <vt:lpstr>幻灯片 22</vt:lpstr>
      <vt:lpstr>风险思维导向</vt:lpstr>
      <vt:lpstr>Step4:制定风险管理解决方案</vt:lpstr>
      <vt:lpstr>基于关键人才管理的风险识别、评估和策略示例</vt:lpstr>
      <vt:lpstr>系统性规划，并最终以制度形式进行固化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0</dc:title>
  <dc:creator>windows7</dc:creator>
  <cp:lastModifiedBy>user</cp:lastModifiedBy>
  <cp:revision>895</cp:revision>
  <dcterms:created xsi:type="dcterms:W3CDTF">2003-05-08T14:54:29Z</dcterms:created>
  <dcterms:modified xsi:type="dcterms:W3CDTF">2014-04-18T03:58:18Z</dcterms:modified>
</cp:coreProperties>
</file>