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3"/>
  </p:notesMasterIdLst>
  <p:sldIdLst>
    <p:sldId id="383" r:id="rId2"/>
    <p:sldId id="256" r:id="rId3"/>
    <p:sldId id="352" r:id="rId4"/>
    <p:sldId id="353" r:id="rId5"/>
    <p:sldId id="354" r:id="rId6"/>
    <p:sldId id="356" r:id="rId7"/>
    <p:sldId id="355" r:id="rId8"/>
    <p:sldId id="357" r:id="rId9"/>
    <p:sldId id="367" r:id="rId10"/>
    <p:sldId id="375" r:id="rId11"/>
    <p:sldId id="358" r:id="rId12"/>
    <p:sldId id="359" r:id="rId13"/>
    <p:sldId id="361" r:id="rId14"/>
    <p:sldId id="363" r:id="rId15"/>
    <p:sldId id="365" r:id="rId16"/>
    <p:sldId id="366" r:id="rId17"/>
    <p:sldId id="360" r:id="rId18"/>
    <p:sldId id="376" r:id="rId19"/>
    <p:sldId id="379" r:id="rId20"/>
    <p:sldId id="380" r:id="rId21"/>
    <p:sldId id="369" r:id="rId22"/>
    <p:sldId id="378" r:id="rId23"/>
    <p:sldId id="370" r:id="rId24"/>
    <p:sldId id="371" r:id="rId25"/>
    <p:sldId id="374" r:id="rId26"/>
    <p:sldId id="377" r:id="rId27"/>
    <p:sldId id="384" r:id="rId28"/>
    <p:sldId id="385" r:id="rId29"/>
    <p:sldId id="386" r:id="rId30"/>
    <p:sldId id="303" r:id="rId31"/>
    <p:sldId id="381" r:id="rId32"/>
  </p:sldIdLst>
  <p:sldSz cx="10080625" cy="7200900"/>
  <p:notesSz cx="6858000" cy="9144000"/>
  <p:defaultTextStyle>
    <a:defPPr>
      <a:defRPr lang="zh-CN"/>
    </a:defPPr>
    <a:lvl1pPr marL="0" algn="l" defTabSz="987461" rtl="0" eaLnBrk="1" latinLnBrk="0" hangingPunct="1">
      <a:defRPr sz="1900" kern="1200">
        <a:solidFill>
          <a:schemeClr val="tx1"/>
        </a:solidFill>
        <a:latin typeface="+mn-lt"/>
        <a:ea typeface="+mn-ea"/>
        <a:cs typeface="+mn-cs"/>
      </a:defRPr>
    </a:lvl1pPr>
    <a:lvl2pPr marL="493730" algn="l" defTabSz="987461" rtl="0" eaLnBrk="1" latinLnBrk="0" hangingPunct="1">
      <a:defRPr sz="1900" kern="1200">
        <a:solidFill>
          <a:schemeClr val="tx1"/>
        </a:solidFill>
        <a:latin typeface="+mn-lt"/>
        <a:ea typeface="+mn-ea"/>
        <a:cs typeface="+mn-cs"/>
      </a:defRPr>
    </a:lvl2pPr>
    <a:lvl3pPr marL="987461" algn="l" defTabSz="987461" rtl="0" eaLnBrk="1" latinLnBrk="0" hangingPunct="1">
      <a:defRPr sz="1900" kern="1200">
        <a:solidFill>
          <a:schemeClr val="tx1"/>
        </a:solidFill>
        <a:latin typeface="+mn-lt"/>
        <a:ea typeface="+mn-ea"/>
        <a:cs typeface="+mn-cs"/>
      </a:defRPr>
    </a:lvl3pPr>
    <a:lvl4pPr marL="1481191" algn="l" defTabSz="987461" rtl="0" eaLnBrk="1" latinLnBrk="0" hangingPunct="1">
      <a:defRPr sz="1900" kern="1200">
        <a:solidFill>
          <a:schemeClr val="tx1"/>
        </a:solidFill>
        <a:latin typeface="+mn-lt"/>
        <a:ea typeface="+mn-ea"/>
        <a:cs typeface="+mn-cs"/>
      </a:defRPr>
    </a:lvl4pPr>
    <a:lvl5pPr marL="1974921" algn="l" defTabSz="987461" rtl="0" eaLnBrk="1" latinLnBrk="0" hangingPunct="1">
      <a:defRPr sz="1900" kern="1200">
        <a:solidFill>
          <a:schemeClr val="tx1"/>
        </a:solidFill>
        <a:latin typeface="+mn-lt"/>
        <a:ea typeface="+mn-ea"/>
        <a:cs typeface="+mn-cs"/>
      </a:defRPr>
    </a:lvl5pPr>
    <a:lvl6pPr marL="2468651" algn="l" defTabSz="987461" rtl="0" eaLnBrk="1" latinLnBrk="0" hangingPunct="1">
      <a:defRPr sz="1900" kern="1200">
        <a:solidFill>
          <a:schemeClr val="tx1"/>
        </a:solidFill>
        <a:latin typeface="+mn-lt"/>
        <a:ea typeface="+mn-ea"/>
        <a:cs typeface="+mn-cs"/>
      </a:defRPr>
    </a:lvl6pPr>
    <a:lvl7pPr marL="2962382" algn="l" defTabSz="987461" rtl="0" eaLnBrk="1" latinLnBrk="0" hangingPunct="1">
      <a:defRPr sz="1900" kern="1200">
        <a:solidFill>
          <a:schemeClr val="tx1"/>
        </a:solidFill>
        <a:latin typeface="+mn-lt"/>
        <a:ea typeface="+mn-ea"/>
        <a:cs typeface="+mn-cs"/>
      </a:defRPr>
    </a:lvl7pPr>
    <a:lvl8pPr marL="3456112" algn="l" defTabSz="987461" rtl="0" eaLnBrk="1" latinLnBrk="0" hangingPunct="1">
      <a:defRPr sz="1900" kern="1200">
        <a:solidFill>
          <a:schemeClr val="tx1"/>
        </a:solidFill>
        <a:latin typeface="+mn-lt"/>
        <a:ea typeface="+mn-ea"/>
        <a:cs typeface="+mn-cs"/>
      </a:defRPr>
    </a:lvl8pPr>
    <a:lvl9pPr marL="3949842" algn="l" defTabSz="98746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8">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109"/>
    <a:srgbClr val="519E28"/>
    <a:srgbClr val="003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61" autoAdjust="0"/>
    <p:restoredTop sz="84268" autoAdjust="0"/>
  </p:normalViewPr>
  <p:slideViewPr>
    <p:cSldViewPr>
      <p:cViewPr varScale="1">
        <p:scale>
          <a:sx n="47" d="100"/>
          <a:sy n="47" d="100"/>
        </p:scale>
        <p:origin x="330" y="60"/>
      </p:cViewPr>
      <p:guideLst>
        <p:guide orient="horz" pos="2268"/>
        <p:guide pos="317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7F3AF-EC61-435F-AD8B-258076FF525B}" type="datetimeFigureOut">
              <a:rPr lang="zh-CN" altLang="en-US" smtClean="0"/>
              <a:t>2014/5/7</a:t>
            </a:fld>
            <a:endParaRPr lang="zh-CN" altLang="en-US"/>
          </a:p>
        </p:txBody>
      </p:sp>
      <p:sp>
        <p:nvSpPr>
          <p:cNvPr id="4" name="幻灯片图像占位符 3"/>
          <p:cNvSpPr>
            <a:spLocks noGrp="1" noRot="1" noChangeAspect="1"/>
          </p:cNvSpPr>
          <p:nvPr>
            <p:ph type="sldImg" idx="2"/>
          </p:nvPr>
        </p:nvSpPr>
        <p:spPr>
          <a:xfrm>
            <a:off x="1030288" y="685800"/>
            <a:ext cx="47974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26000-8CB4-4D31-8A1A-2598126AA72E}" type="slidenum">
              <a:rPr lang="zh-CN" altLang="en-US" smtClean="0"/>
              <a:t>‹#›</a:t>
            </a:fld>
            <a:endParaRPr lang="zh-CN" altLang="en-US"/>
          </a:p>
        </p:txBody>
      </p:sp>
    </p:spTree>
    <p:extLst>
      <p:ext uri="{BB962C8B-B14F-4D97-AF65-F5344CB8AC3E}">
        <p14:creationId xmlns:p14="http://schemas.microsoft.com/office/powerpoint/2010/main" val="1088690839"/>
      </p:ext>
    </p:extLst>
  </p:cSld>
  <p:clrMap bg1="lt1" tx1="dk1" bg2="lt2" tx2="dk2" accent1="accent1" accent2="accent2" accent3="accent3" accent4="accent4" accent5="accent5" accent6="accent6" hlink="hlink" folHlink="folHlink"/>
  <p:notesStyle>
    <a:lvl1pPr marL="0" algn="l" defTabSz="987461" rtl="0" eaLnBrk="1" latinLnBrk="0" hangingPunct="1">
      <a:defRPr sz="1300" kern="1200">
        <a:solidFill>
          <a:schemeClr val="tx1"/>
        </a:solidFill>
        <a:latin typeface="+mn-lt"/>
        <a:ea typeface="+mn-ea"/>
        <a:cs typeface="+mn-cs"/>
      </a:defRPr>
    </a:lvl1pPr>
    <a:lvl2pPr marL="493730" algn="l" defTabSz="987461" rtl="0" eaLnBrk="1" latinLnBrk="0" hangingPunct="1">
      <a:defRPr sz="1300" kern="1200">
        <a:solidFill>
          <a:schemeClr val="tx1"/>
        </a:solidFill>
        <a:latin typeface="+mn-lt"/>
        <a:ea typeface="+mn-ea"/>
        <a:cs typeface="+mn-cs"/>
      </a:defRPr>
    </a:lvl2pPr>
    <a:lvl3pPr marL="987461" algn="l" defTabSz="987461" rtl="0" eaLnBrk="1" latinLnBrk="0" hangingPunct="1">
      <a:defRPr sz="1300" kern="1200">
        <a:solidFill>
          <a:schemeClr val="tx1"/>
        </a:solidFill>
        <a:latin typeface="+mn-lt"/>
        <a:ea typeface="+mn-ea"/>
        <a:cs typeface="+mn-cs"/>
      </a:defRPr>
    </a:lvl3pPr>
    <a:lvl4pPr marL="1481191" algn="l" defTabSz="987461" rtl="0" eaLnBrk="1" latinLnBrk="0" hangingPunct="1">
      <a:defRPr sz="1300" kern="1200">
        <a:solidFill>
          <a:schemeClr val="tx1"/>
        </a:solidFill>
        <a:latin typeface="+mn-lt"/>
        <a:ea typeface="+mn-ea"/>
        <a:cs typeface="+mn-cs"/>
      </a:defRPr>
    </a:lvl4pPr>
    <a:lvl5pPr marL="1974921" algn="l" defTabSz="987461" rtl="0" eaLnBrk="1" latinLnBrk="0" hangingPunct="1">
      <a:defRPr sz="1300" kern="1200">
        <a:solidFill>
          <a:schemeClr val="tx1"/>
        </a:solidFill>
        <a:latin typeface="+mn-lt"/>
        <a:ea typeface="+mn-ea"/>
        <a:cs typeface="+mn-cs"/>
      </a:defRPr>
    </a:lvl5pPr>
    <a:lvl6pPr marL="2468651" algn="l" defTabSz="987461" rtl="0" eaLnBrk="1" latinLnBrk="0" hangingPunct="1">
      <a:defRPr sz="1300" kern="1200">
        <a:solidFill>
          <a:schemeClr val="tx1"/>
        </a:solidFill>
        <a:latin typeface="+mn-lt"/>
        <a:ea typeface="+mn-ea"/>
        <a:cs typeface="+mn-cs"/>
      </a:defRPr>
    </a:lvl6pPr>
    <a:lvl7pPr marL="2962382" algn="l" defTabSz="987461" rtl="0" eaLnBrk="1" latinLnBrk="0" hangingPunct="1">
      <a:defRPr sz="1300" kern="1200">
        <a:solidFill>
          <a:schemeClr val="tx1"/>
        </a:solidFill>
        <a:latin typeface="+mn-lt"/>
        <a:ea typeface="+mn-ea"/>
        <a:cs typeface="+mn-cs"/>
      </a:defRPr>
    </a:lvl7pPr>
    <a:lvl8pPr marL="3456112" algn="l" defTabSz="987461" rtl="0" eaLnBrk="1" latinLnBrk="0" hangingPunct="1">
      <a:defRPr sz="1300" kern="1200">
        <a:solidFill>
          <a:schemeClr val="tx1"/>
        </a:solidFill>
        <a:latin typeface="+mn-lt"/>
        <a:ea typeface="+mn-ea"/>
        <a:cs typeface="+mn-cs"/>
      </a:defRPr>
    </a:lvl8pPr>
    <a:lvl9pPr marL="3949842" algn="l" defTabSz="98746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A26000-8CB4-4D31-8A1A-2598126AA72E}" type="slidenum">
              <a:rPr lang="zh-CN" altLang="en-US" smtClean="0"/>
              <a:t>1</a:t>
            </a:fld>
            <a:endParaRPr lang="zh-CN" altLang="en-US"/>
          </a:p>
        </p:txBody>
      </p:sp>
    </p:spTree>
    <p:extLst>
      <p:ext uri="{BB962C8B-B14F-4D97-AF65-F5344CB8AC3E}">
        <p14:creationId xmlns:p14="http://schemas.microsoft.com/office/powerpoint/2010/main" val="393480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914401"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Tree>
    <p:extLst>
      <p:ext uri="{BB962C8B-B14F-4D97-AF65-F5344CB8AC3E}">
        <p14:creationId xmlns:p14="http://schemas.microsoft.com/office/powerpoint/2010/main" val="1829594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A26000-8CB4-4D31-8A1A-2598126AA72E}" type="slidenum">
              <a:rPr lang="zh-CN" altLang="en-US" smtClean="0"/>
              <a:t>26</a:t>
            </a:fld>
            <a:endParaRPr lang="zh-CN" altLang="en-US"/>
          </a:p>
        </p:txBody>
      </p:sp>
    </p:spTree>
    <p:extLst>
      <p:ext uri="{BB962C8B-B14F-4D97-AF65-F5344CB8AC3E}">
        <p14:creationId xmlns:p14="http://schemas.microsoft.com/office/powerpoint/2010/main" val="419350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dirty="0" smtClean="0"/>
          </a:p>
        </p:txBody>
      </p:sp>
      <p:sp>
        <p:nvSpPr>
          <p:cNvPr id="5530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defTabSz="457200" eaLnBrk="0" fontAlgn="base" hangingPunct="0">
              <a:spcBef>
                <a:spcPct val="0"/>
              </a:spcBef>
              <a:spcAft>
                <a:spcPct val="0"/>
              </a:spcAft>
              <a:defRPr>
                <a:solidFill>
                  <a:schemeClr val="tx1"/>
                </a:solidFill>
                <a:latin typeface="Arial" charset="0"/>
                <a:ea typeface="宋体" charset="-122"/>
              </a:defRPr>
            </a:lvl6pPr>
            <a:lvl7pPr marL="2971800" indent="-228600" defTabSz="457200" eaLnBrk="0" fontAlgn="base" hangingPunct="0">
              <a:spcBef>
                <a:spcPct val="0"/>
              </a:spcBef>
              <a:spcAft>
                <a:spcPct val="0"/>
              </a:spcAft>
              <a:defRPr>
                <a:solidFill>
                  <a:schemeClr val="tx1"/>
                </a:solidFill>
                <a:latin typeface="Arial" charset="0"/>
                <a:ea typeface="宋体" charset="-122"/>
              </a:defRPr>
            </a:lvl7pPr>
            <a:lvl8pPr marL="3429000" indent="-228600" defTabSz="457200" eaLnBrk="0" fontAlgn="base" hangingPunct="0">
              <a:spcBef>
                <a:spcPct val="0"/>
              </a:spcBef>
              <a:spcAft>
                <a:spcPct val="0"/>
              </a:spcAft>
              <a:defRPr>
                <a:solidFill>
                  <a:schemeClr val="tx1"/>
                </a:solidFill>
                <a:latin typeface="Arial" charset="0"/>
                <a:ea typeface="宋体" charset="-122"/>
              </a:defRPr>
            </a:lvl8pPr>
            <a:lvl9pPr marL="3886200" indent="-228600" defTabSz="457200" eaLnBrk="0" fontAlgn="base" hangingPunct="0">
              <a:spcBef>
                <a:spcPct val="0"/>
              </a:spcBef>
              <a:spcAft>
                <a:spcPct val="0"/>
              </a:spcAft>
              <a:defRPr>
                <a:solidFill>
                  <a:schemeClr val="tx1"/>
                </a:solidFill>
                <a:latin typeface="Arial" charset="0"/>
                <a:ea typeface="宋体" charset="-122"/>
              </a:defRPr>
            </a:lvl9pPr>
          </a:lstStyle>
          <a:p>
            <a:pPr eaLnBrk="1" hangingPunct="1"/>
            <a:fld id="{39BF2077-CE81-4CB7-8DC9-DF8BA81CD492}" type="slidenum">
              <a:rPr lang="zh-CN" altLang="en-US" smtClean="0"/>
              <a:pPr eaLnBrk="1" hangingPunct="1"/>
              <a:t>29</a:t>
            </a:fld>
            <a:endParaRPr lang="zh-CN" altLang="en-US" smtClean="0"/>
          </a:p>
        </p:txBody>
      </p:sp>
    </p:spTree>
    <p:extLst>
      <p:ext uri="{BB962C8B-B14F-4D97-AF65-F5344CB8AC3E}">
        <p14:creationId xmlns:p14="http://schemas.microsoft.com/office/powerpoint/2010/main" val="396406244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0238246" cy="7200900"/>
          </a:xfrm>
          <a:prstGeom prst="rect">
            <a:avLst/>
          </a:prstGeom>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6" name="灯片编号占位符 5"/>
          <p:cNvSpPr>
            <a:spLocks noGrp="1"/>
          </p:cNvSpPr>
          <p:nvPr>
            <p:ph type="sldNum" sz="quarter" idx="12"/>
          </p:nvPr>
        </p:nvSpPr>
        <p:spPr/>
        <p:txBody>
          <a:bodyPr/>
          <a:lstStyle/>
          <a:p>
            <a:fld id="{09591AC3-1F30-4FA7-8061-9FC990E92398}" type="slidenum">
              <a:rPr lang="zh-CN" altLang="en-US" smtClean="0"/>
              <a:t>‹#›</a:t>
            </a:fld>
            <a:endParaRPr lang="zh-CN" altLang="en-US" dirty="0"/>
          </a:p>
        </p:txBody>
      </p:sp>
      <p:pic>
        <p:nvPicPr>
          <p:cNvPr id="8" name="Picture 3" descr="E:\佐佑 中国人力资源开发\中国人力资源开发\佐佑\佐佑设计\屏幕快照 2010-07-29 下午05.46.00.pn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40712" y="288082"/>
            <a:ext cx="1296144" cy="501072"/>
          </a:xfrm>
          <a:prstGeom prst="rect">
            <a:avLst/>
          </a:prstGeom>
          <a:noFill/>
        </p:spPr>
      </p:pic>
      <p:sp>
        <p:nvSpPr>
          <p:cNvPr id="7" name="Line 8"/>
          <p:cNvSpPr>
            <a:spLocks noChangeShapeType="1"/>
          </p:cNvSpPr>
          <p:nvPr userDrawn="1"/>
        </p:nvSpPr>
        <p:spPr bwMode="auto">
          <a:xfrm>
            <a:off x="0" y="936154"/>
            <a:ext cx="8624888" cy="0"/>
          </a:xfrm>
          <a:prstGeom prst="line">
            <a:avLst/>
          </a:prstGeom>
          <a:noFill/>
          <a:ln w="28575">
            <a:solidFill>
              <a:srgbClr val="3366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3304400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封底">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E5BFB97-09C8-49B8-AFAB-6F9F6E9F3C5D}" type="datetimeFigureOut">
              <a:rPr lang="zh-CN" altLang="en-US" smtClean="0"/>
              <a:t>2014/5/7</a:t>
            </a:fld>
            <a:endParaRPr lang="zh-CN" altLang="en-US"/>
          </a:p>
        </p:txBody>
      </p:sp>
      <p:sp>
        <p:nvSpPr>
          <p:cNvPr id="3" name="页脚占位符 2"/>
          <p:cNvSpPr>
            <a:spLocks noGrp="1"/>
          </p:cNvSpPr>
          <p:nvPr>
            <p:ph type="ftr" sz="quarter" idx="11"/>
          </p:nvPr>
        </p:nvSpPr>
        <p:spPr>
          <a:xfrm>
            <a:off x="3444214" y="6674168"/>
            <a:ext cx="3192198" cy="383381"/>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09591AC3-1F30-4FA7-8061-9FC990E92398}" type="slidenum">
              <a:rPr lang="zh-CN" altLang="en-US" smtClean="0"/>
              <a:t>‹#›</a:t>
            </a:fld>
            <a:endParaRPr lang="zh-CN" altLang="en-US"/>
          </a:p>
        </p:txBody>
      </p:sp>
      <p:pic>
        <p:nvPicPr>
          <p:cNvPr id="5" name="Picture 3"/>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 y="0"/>
            <a:ext cx="10080624" cy="720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E:\佐佑 中国人力资源开发\中国人力资源开发\佐佑\佐佑设计\屏幕快照 2010-07-29 下午05.46.00.png"/>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0672" y="6364786"/>
            <a:ext cx="1296144" cy="501072"/>
          </a:xfrm>
          <a:prstGeom prst="rect">
            <a:avLst/>
          </a:prstGeom>
          <a:noFill/>
        </p:spPr>
      </p:pic>
      <p:sp>
        <p:nvSpPr>
          <p:cNvPr id="8" name="标题 1"/>
          <p:cNvSpPr>
            <a:spLocks noGrp="1"/>
          </p:cNvSpPr>
          <p:nvPr>
            <p:ph type="title"/>
          </p:nvPr>
        </p:nvSpPr>
        <p:spPr>
          <a:xfrm>
            <a:off x="3312121" y="2750732"/>
            <a:ext cx="6768504" cy="912894"/>
          </a:xfrm>
        </p:spPr>
        <p:txBody>
          <a:bodyPr anchor="t">
            <a:normAutofit/>
          </a:bodyPr>
          <a:lstStyle>
            <a:lvl1pPr algn="ctr">
              <a:defRPr sz="3600" b="1" cap="all">
                <a:solidFill>
                  <a:schemeClr val="accent3"/>
                </a:solidFill>
              </a:defRPr>
            </a:lvl1pPr>
          </a:lstStyle>
          <a:p>
            <a:r>
              <a:rPr lang="zh-CN" altLang="en-US" dirty="0" smtClean="0"/>
              <a:t>单击此处编辑母版标题样式</a:t>
            </a:r>
            <a:endParaRPr lang="zh-CN" altLang="en-US" dirty="0"/>
          </a:p>
        </p:txBody>
      </p:sp>
      <p:sp>
        <p:nvSpPr>
          <p:cNvPr id="9" name="文本占位符 2"/>
          <p:cNvSpPr>
            <a:spLocks noGrp="1"/>
          </p:cNvSpPr>
          <p:nvPr>
            <p:ph type="body" idx="1"/>
          </p:nvPr>
        </p:nvSpPr>
        <p:spPr>
          <a:xfrm>
            <a:off x="3312121" y="3663626"/>
            <a:ext cx="6768504" cy="512888"/>
          </a:xfrm>
        </p:spPr>
        <p:txBody>
          <a:bodyPr anchor="b"/>
          <a:lstStyle>
            <a:lvl1pPr marL="0" indent="0" algn="ctr">
              <a:buNone/>
              <a:defRPr sz="2200">
                <a:solidFill>
                  <a:schemeClr val="tx1">
                    <a:tint val="75000"/>
                  </a:schemeClr>
                </a:solidFill>
              </a:defRPr>
            </a:lvl1pPr>
            <a:lvl2pPr marL="493730" indent="0">
              <a:buNone/>
              <a:defRPr sz="1900">
                <a:solidFill>
                  <a:schemeClr val="tx1">
                    <a:tint val="75000"/>
                  </a:schemeClr>
                </a:solidFill>
              </a:defRPr>
            </a:lvl2pPr>
            <a:lvl3pPr marL="987461" indent="0">
              <a:buNone/>
              <a:defRPr sz="1700">
                <a:solidFill>
                  <a:schemeClr val="tx1">
                    <a:tint val="75000"/>
                  </a:schemeClr>
                </a:solidFill>
              </a:defRPr>
            </a:lvl3pPr>
            <a:lvl4pPr marL="1481191" indent="0">
              <a:buNone/>
              <a:defRPr sz="1500">
                <a:solidFill>
                  <a:schemeClr val="tx1">
                    <a:tint val="75000"/>
                  </a:schemeClr>
                </a:solidFill>
              </a:defRPr>
            </a:lvl4pPr>
            <a:lvl5pPr marL="1974921" indent="0">
              <a:buNone/>
              <a:defRPr sz="1500">
                <a:solidFill>
                  <a:schemeClr val="tx1">
                    <a:tint val="75000"/>
                  </a:schemeClr>
                </a:solidFill>
              </a:defRPr>
            </a:lvl5pPr>
            <a:lvl6pPr marL="2468651" indent="0">
              <a:buNone/>
              <a:defRPr sz="1500">
                <a:solidFill>
                  <a:schemeClr val="tx1">
                    <a:tint val="75000"/>
                  </a:schemeClr>
                </a:solidFill>
              </a:defRPr>
            </a:lvl6pPr>
            <a:lvl7pPr marL="2962382" indent="0">
              <a:buNone/>
              <a:defRPr sz="1500">
                <a:solidFill>
                  <a:schemeClr val="tx1">
                    <a:tint val="75000"/>
                  </a:schemeClr>
                </a:solidFill>
              </a:defRPr>
            </a:lvl7pPr>
            <a:lvl8pPr marL="3456112" indent="0">
              <a:buNone/>
              <a:defRPr sz="1500">
                <a:solidFill>
                  <a:schemeClr val="tx1">
                    <a:tint val="75000"/>
                  </a:schemeClr>
                </a:solidFill>
              </a:defRPr>
            </a:lvl8pPr>
            <a:lvl9pPr marL="3949842" indent="0">
              <a:buNone/>
              <a:defRPr sz="1500">
                <a:solidFill>
                  <a:schemeClr val="tx1">
                    <a:tint val="75000"/>
                  </a:schemeClr>
                </a:solidFill>
              </a:defRPr>
            </a:lvl9pPr>
          </a:lstStyle>
          <a:p>
            <a:pPr lvl="0"/>
            <a:r>
              <a:rPr lang="zh-CN" altLang="en-US" dirty="0" smtClean="0"/>
              <a:t>单击此处编辑母版文本样式</a:t>
            </a:r>
          </a:p>
        </p:txBody>
      </p:sp>
    </p:spTree>
    <p:extLst>
      <p:ext uri="{BB962C8B-B14F-4D97-AF65-F5344CB8AC3E}">
        <p14:creationId xmlns:p14="http://schemas.microsoft.com/office/powerpoint/2010/main" val="418602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0" y="780"/>
            <a:ext cx="9072563" cy="892611"/>
          </a:xfrm>
          <a:prstGeom prst="rect">
            <a:avLst/>
          </a:prstGeom>
          <a:noFill/>
          <a:ln>
            <a:noFill/>
          </a:ln>
          <a:extLst/>
        </p:spPr>
        <p:txBody>
          <a:bodyPr/>
          <a:lstStyle/>
          <a:p>
            <a:pPr lvl="0"/>
            <a:r>
              <a:rPr lang="en-US" altLang="zh-CN" dirty="0" smtClean="0"/>
              <a:t>Click to edit Master title style</a:t>
            </a:r>
          </a:p>
        </p:txBody>
      </p:sp>
      <p:sp>
        <p:nvSpPr>
          <p:cNvPr id="3" name="Slide Number Placeholder 5"/>
          <p:cNvSpPr>
            <a:spLocks noGrp="1" noChangeArrowheads="1"/>
          </p:cNvSpPr>
          <p:nvPr>
            <p:ph type="sldNum" sz="quarter" idx="10"/>
          </p:nvPr>
        </p:nvSpPr>
        <p:spPr>
          <a:ln/>
        </p:spPr>
        <p:txBody>
          <a:bodyPr/>
          <a:lstStyle>
            <a:lvl1pPr>
              <a:defRPr/>
            </a:lvl1pPr>
          </a:lstStyle>
          <a:p>
            <a:pPr>
              <a:defRPr/>
            </a:pPr>
            <a:fld id="{8622E1A6-A6A2-42ED-B91F-23515B4FC4E7}" type="slidenum">
              <a:rPr lang="en-US"/>
              <a:pPr>
                <a:defRPr/>
              </a:pPr>
              <a:t>‹#›</a:t>
            </a:fld>
            <a:endParaRPr lang="en-US" dirty="0"/>
          </a:p>
        </p:txBody>
      </p:sp>
    </p:spTree>
    <p:extLst>
      <p:ext uri="{BB962C8B-B14F-4D97-AF65-F5344CB8AC3E}">
        <p14:creationId xmlns:p14="http://schemas.microsoft.com/office/powerpoint/2010/main" val="280586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sldNum" sz="quarter" idx="10"/>
          </p:nvPr>
        </p:nvSpPr>
        <p:spPr>
          <a:ln/>
        </p:spPr>
        <p:txBody>
          <a:bodyPr/>
          <a:lstStyle>
            <a:lvl1pPr>
              <a:defRPr/>
            </a:lvl1pPr>
          </a:lstStyle>
          <a:p>
            <a:pPr>
              <a:defRPr/>
            </a:pPr>
            <a:fld id="{60104AB3-D9E2-4074-9001-A56B411AC9D1}" type="slidenum">
              <a:rPr lang="en-US" altLang="zh-CN"/>
              <a:pPr>
                <a:defRPr/>
              </a:pPr>
              <a:t>‹#›</a:t>
            </a:fld>
            <a:endParaRPr lang="en-US" altLang="zh-CN"/>
          </a:p>
        </p:txBody>
      </p:sp>
    </p:spTree>
    <p:extLst>
      <p:ext uri="{BB962C8B-B14F-4D97-AF65-F5344CB8AC3E}">
        <p14:creationId xmlns:p14="http://schemas.microsoft.com/office/powerpoint/2010/main" val="321322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66B64EF6-4921-418F-A4D4-5683B407F353}" type="slidenum">
              <a:rPr lang="en-US" altLang="zh-CN"/>
              <a:pPr>
                <a:defRPr/>
              </a:pPr>
              <a:t>‹#›</a:t>
            </a:fld>
            <a:endParaRPr lang="en-US" altLang="zh-CN"/>
          </a:p>
        </p:txBody>
      </p:sp>
    </p:spTree>
    <p:extLst>
      <p:ext uri="{BB962C8B-B14F-4D97-AF65-F5344CB8AC3E}">
        <p14:creationId xmlns:p14="http://schemas.microsoft.com/office/powerpoint/2010/main" val="424076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29239" y="198359"/>
            <a:ext cx="7159829" cy="59174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04031" y="1680211"/>
            <a:ext cx="9072563" cy="4752261"/>
          </a:xfrm>
        </p:spPr>
        <p:txBody>
          <a:bodyPr/>
          <a:lstStyle/>
          <a:p>
            <a:pPr lvl="0"/>
            <a:endParaRPr lang="zh-CN" altLang="en-US" noProof="0" smtClean="0"/>
          </a:p>
        </p:txBody>
      </p:sp>
      <p:sp>
        <p:nvSpPr>
          <p:cNvPr id="4" name="Rectangle 2"/>
          <p:cNvSpPr>
            <a:spLocks noGrp="1" noChangeArrowheads="1"/>
          </p:cNvSpPr>
          <p:nvPr>
            <p:ph type="sldNum" sz="quarter" idx="10"/>
          </p:nvPr>
        </p:nvSpPr>
        <p:spPr>
          <a:ln/>
        </p:spPr>
        <p:txBody>
          <a:bodyPr/>
          <a:lstStyle>
            <a:lvl1pPr>
              <a:defRPr/>
            </a:lvl1pPr>
          </a:lstStyle>
          <a:p>
            <a:pPr>
              <a:defRPr/>
            </a:pPr>
            <a:fld id="{FADD84D6-1439-4A46-A040-3BC7CA593105}" type="slidenum">
              <a:rPr lang="en-US" altLang="zh-CN"/>
              <a:pPr>
                <a:defRPr/>
              </a:pPr>
              <a:t>‹#›</a:t>
            </a:fld>
            <a:endParaRPr lang="en-US" altLang="zh-CN"/>
          </a:p>
        </p:txBody>
      </p:sp>
    </p:spTree>
    <p:extLst>
      <p:ext uri="{BB962C8B-B14F-4D97-AF65-F5344CB8AC3E}">
        <p14:creationId xmlns:p14="http://schemas.microsoft.com/office/powerpoint/2010/main" val="391723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4031" y="1680211"/>
            <a:ext cx="4458738" cy="475226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17856" y="1680211"/>
            <a:ext cx="4458738" cy="475226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sldNum" sz="quarter" idx="10"/>
          </p:nvPr>
        </p:nvSpPr>
        <p:spPr>
          <a:ln/>
        </p:spPr>
        <p:txBody>
          <a:bodyPr/>
          <a:lstStyle>
            <a:lvl1pPr>
              <a:defRPr/>
            </a:lvl1pPr>
          </a:lstStyle>
          <a:p>
            <a:pPr>
              <a:defRPr/>
            </a:pPr>
            <a:fld id="{3788873E-D6A1-4DBC-8F92-611A76DC13DF}" type="slidenum">
              <a:rPr lang="en-US" altLang="zh-CN"/>
              <a:pPr>
                <a:defRPr/>
              </a:pPr>
              <a:t>‹#›</a:t>
            </a:fld>
            <a:endParaRPr lang="en-US" altLang="zh-CN"/>
          </a:p>
        </p:txBody>
      </p:sp>
    </p:spTree>
    <p:extLst>
      <p:ext uri="{BB962C8B-B14F-4D97-AF65-F5344CB8AC3E}">
        <p14:creationId xmlns:p14="http://schemas.microsoft.com/office/powerpoint/2010/main" val="255983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97899" y="198072"/>
            <a:ext cx="9072563" cy="665786"/>
          </a:xfrm>
          <a:prstGeom prst="rect">
            <a:avLst/>
          </a:prstGeom>
        </p:spPr>
        <p:txBody>
          <a:bodyPr vert="horz" lIns="98746" tIns="49373" rIns="98746" bIns="49373"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504031" y="1680211"/>
            <a:ext cx="9072563" cy="4752261"/>
          </a:xfrm>
          <a:prstGeom prst="rect">
            <a:avLst/>
          </a:prstGeom>
        </p:spPr>
        <p:txBody>
          <a:bodyPr vert="horz" lIns="98746" tIns="49373" rIns="98746" bIns="49373"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504031" y="6674168"/>
            <a:ext cx="2352146" cy="383381"/>
          </a:xfrm>
          <a:prstGeom prst="rect">
            <a:avLst/>
          </a:prstGeom>
        </p:spPr>
        <p:txBody>
          <a:bodyPr vert="horz" lIns="98746" tIns="49373" rIns="98746" bIns="49373" rtlCol="0" anchor="ctr"/>
          <a:lstStyle>
            <a:lvl1pPr algn="l">
              <a:defRPr sz="1300">
                <a:solidFill>
                  <a:schemeClr val="tx1">
                    <a:tint val="75000"/>
                  </a:schemeClr>
                </a:solidFill>
              </a:defRPr>
            </a:lvl1pPr>
          </a:lstStyle>
          <a:p>
            <a:fld id="{5E5BFB97-09C8-49B8-AFAB-6F9F6E9F3C5D}" type="datetimeFigureOut">
              <a:rPr lang="zh-CN" altLang="en-US" smtClean="0"/>
              <a:t>2014/5/7</a:t>
            </a:fld>
            <a:endParaRPr lang="zh-CN" altLang="en-US"/>
          </a:p>
        </p:txBody>
      </p:sp>
      <p:sp>
        <p:nvSpPr>
          <p:cNvPr id="6" name="灯片编号占位符 5"/>
          <p:cNvSpPr>
            <a:spLocks noGrp="1"/>
          </p:cNvSpPr>
          <p:nvPr>
            <p:ph type="sldNum" sz="quarter" idx="4"/>
          </p:nvPr>
        </p:nvSpPr>
        <p:spPr>
          <a:xfrm>
            <a:off x="3864239" y="6674167"/>
            <a:ext cx="2352146" cy="383381"/>
          </a:xfrm>
          <a:prstGeom prst="rect">
            <a:avLst/>
          </a:prstGeom>
        </p:spPr>
        <p:txBody>
          <a:bodyPr vert="horz" lIns="98746" tIns="49373" rIns="98746" bIns="49373" rtlCol="0" anchor="ctr"/>
          <a:lstStyle>
            <a:lvl1pPr algn="ctr">
              <a:defRPr sz="1600" b="1">
                <a:solidFill>
                  <a:schemeClr val="tx1"/>
                </a:solidFill>
              </a:defRPr>
            </a:lvl1pPr>
          </a:lstStyle>
          <a:p>
            <a:fld id="{09591AC3-1F30-4FA7-8061-9FC990E92398}" type="slidenum">
              <a:rPr lang="zh-CN" altLang="en-US" smtClean="0"/>
              <a:pPr/>
              <a:t>‹#›</a:t>
            </a:fld>
            <a:endParaRPr lang="zh-CN" altLang="en-US" dirty="0"/>
          </a:p>
        </p:txBody>
      </p:sp>
    </p:spTree>
    <p:extLst>
      <p:ext uri="{BB962C8B-B14F-4D97-AF65-F5344CB8AC3E}">
        <p14:creationId xmlns:p14="http://schemas.microsoft.com/office/powerpoint/2010/main" val="3407257146"/>
      </p:ext>
    </p:extLst>
  </p:cSld>
  <p:clrMap bg1="lt1" tx1="dk1" bg2="lt2" tx2="dk2" accent1="accent1" accent2="accent2" accent3="accent3" accent4="accent4" accent5="accent5" accent6="accent6" hlink="hlink" folHlink="folHlink"/>
  <p:sldLayoutIdLst>
    <p:sldLayoutId id="2147483661" r:id="rId1"/>
    <p:sldLayoutId id="2147483655" r:id="rId2"/>
    <p:sldLayoutId id="2147483660" r:id="rId3"/>
    <p:sldLayoutId id="2147483662" r:id="rId4"/>
    <p:sldLayoutId id="2147483663" r:id="rId5"/>
    <p:sldLayoutId id="2147483664" r:id="rId6"/>
    <p:sldLayoutId id="2147483665" r:id="rId7"/>
  </p:sldLayoutIdLst>
  <p:txStyles>
    <p:titleStyle>
      <a:lvl1pPr algn="l" defTabSz="987461" rtl="0" eaLnBrk="1" latinLnBrk="0" hangingPunct="1">
        <a:spcBef>
          <a:spcPct val="0"/>
        </a:spcBef>
        <a:buNone/>
        <a:defRPr sz="2800" b="0" kern="1200">
          <a:solidFill>
            <a:schemeClr val="tx1"/>
          </a:solidFill>
          <a:latin typeface="微软雅黑" pitchFamily="34" charset="-122"/>
          <a:ea typeface="微软雅黑" pitchFamily="34" charset="-122"/>
          <a:cs typeface="+mj-cs"/>
        </a:defRPr>
      </a:lvl1pPr>
    </p:titleStyle>
    <p:bodyStyle>
      <a:lvl1pPr marL="370298" indent="-370298" algn="l" defTabSz="987461" rtl="0" eaLnBrk="1" latinLnBrk="0" hangingPunct="1">
        <a:spcBef>
          <a:spcPct val="20000"/>
        </a:spcBef>
        <a:buFont typeface="Arial" pitchFamily="34" charset="0"/>
        <a:buChar char="•"/>
        <a:defRPr sz="2800" b="0" kern="1200">
          <a:solidFill>
            <a:schemeClr val="tx1"/>
          </a:solidFill>
          <a:latin typeface="微软雅黑" panose="020B0503020204020204" pitchFamily="34" charset="-122"/>
          <a:ea typeface="微软雅黑" panose="020B0503020204020204" pitchFamily="34" charset="-122"/>
          <a:cs typeface="+mn-cs"/>
        </a:defRPr>
      </a:lvl1pPr>
      <a:lvl2pPr marL="802312" indent="-308581" algn="l" defTabSz="987461" rtl="0" eaLnBrk="1" latinLnBrk="0" hangingPunct="1">
        <a:spcBef>
          <a:spcPct val="20000"/>
        </a:spcBef>
        <a:buFont typeface="Arial" pitchFamily="34" charset="0"/>
        <a:buChar char="–"/>
        <a:defRPr sz="2400" b="0" kern="1200">
          <a:solidFill>
            <a:schemeClr val="tx1"/>
          </a:solidFill>
          <a:latin typeface="微软雅黑" panose="020B0503020204020204" pitchFamily="34" charset="-122"/>
          <a:ea typeface="微软雅黑" panose="020B0503020204020204" pitchFamily="34" charset="-122"/>
          <a:cs typeface="+mn-cs"/>
        </a:defRPr>
      </a:lvl2pPr>
      <a:lvl3pPr marL="1234326" indent="-246865" algn="l" defTabSz="987461" rtl="0" eaLnBrk="1" latinLnBrk="0" hangingPunct="1">
        <a:spcBef>
          <a:spcPct val="20000"/>
        </a:spcBef>
        <a:buFont typeface="Arial" pitchFamily="34" charset="0"/>
        <a:buChar char="•"/>
        <a:defRPr sz="2000" b="0" kern="1200">
          <a:solidFill>
            <a:schemeClr val="tx1"/>
          </a:solidFill>
          <a:latin typeface="微软雅黑" panose="020B0503020204020204" pitchFamily="34" charset="-122"/>
          <a:ea typeface="微软雅黑" panose="020B0503020204020204" pitchFamily="34" charset="-122"/>
          <a:cs typeface="+mn-cs"/>
        </a:defRPr>
      </a:lvl3pPr>
      <a:lvl4pPr marL="1728056" indent="-246865" algn="l" defTabSz="987461" rtl="0" eaLnBrk="1" latinLnBrk="0" hangingPunct="1">
        <a:spcBef>
          <a:spcPct val="20000"/>
        </a:spcBef>
        <a:buFont typeface="Arial" pitchFamily="34" charset="0"/>
        <a:buChar char="–"/>
        <a:defRPr sz="1800" b="0" kern="1200">
          <a:solidFill>
            <a:schemeClr val="tx1"/>
          </a:solidFill>
          <a:latin typeface="微软雅黑" panose="020B0503020204020204" pitchFamily="34" charset="-122"/>
          <a:ea typeface="微软雅黑" panose="020B0503020204020204" pitchFamily="34" charset="-122"/>
          <a:cs typeface="+mn-cs"/>
        </a:defRPr>
      </a:lvl4pPr>
      <a:lvl5pPr marL="2221786" indent="-246865" algn="l" defTabSz="987461" rtl="0" eaLnBrk="1" latinLnBrk="0" hangingPunct="1">
        <a:spcBef>
          <a:spcPct val="20000"/>
        </a:spcBef>
        <a:buFont typeface="Arial" pitchFamily="34" charset="0"/>
        <a:buChar char="»"/>
        <a:defRPr sz="1800" b="0" kern="1200">
          <a:solidFill>
            <a:schemeClr val="tx1"/>
          </a:solidFill>
          <a:latin typeface="微软雅黑" panose="020B0503020204020204" pitchFamily="34" charset="-122"/>
          <a:ea typeface="微软雅黑" panose="020B0503020204020204" pitchFamily="34" charset="-122"/>
          <a:cs typeface="+mn-cs"/>
        </a:defRPr>
      </a:lvl5pPr>
      <a:lvl6pPr marL="2715517" indent="-246865" algn="l" defTabSz="98746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09247" indent="-246865" algn="l" defTabSz="98746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02977" indent="-246865" algn="l" defTabSz="98746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96707" indent="-246865" algn="l" defTabSz="98746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zh-CN"/>
      </a:defPPr>
      <a:lvl1pPr marL="0" algn="l" defTabSz="987461" rtl="0" eaLnBrk="1" latinLnBrk="0" hangingPunct="1">
        <a:defRPr sz="1900" kern="1200">
          <a:solidFill>
            <a:schemeClr val="tx1"/>
          </a:solidFill>
          <a:latin typeface="+mn-lt"/>
          <a:ea typeface="+mn-ea"/>
          <a:cs typeface="+mn-cs"/>
        </a:defRPr>
      </a:lvl1pPr>
      <a:lvl2pPr marL="493730" algn="l" defTabSz="987461" rtl="0" eaLnBrk="1" latinLnBrk="0" hangingPunct="1">
        <a:defRPr sz="1900" kern="1200">
          <a:solidFill>
            <a:schemeClr val="tx1"/>
          </a:solidFill>
          <a:latin typeface="+mn-lt"/>
          <a:ea typeface="+mn-ea"/>
          <a:cs typeface="+mn-cs"/>
        </a:defRPr>
      </a:lvl2pPr>
      <a:lvl3pPr marL="987461" algn="l" defTabSz="987461" rtl="0" eaLnBrk="1" latinLnBrk="0" hangingPunct="1">
        <a:defRPr sz="1900" kern="1200">
          <a:solidFill>
            <a:schemeClr val="tx1"/>
          </a:solidFill>
          <a:latin typeface="+mn-lt"/>
          <a:ea typeface="+mn-ea"/>
          <a:cs typeface="+mn-cs"/>
        </a:defRPr>
      </a:lvl3pPr>
      <a:lvl4pPr marL="1481191" algn="l" defTabSz="987461" rtl="0" eaLnBrk="1" latinLnBrk="0" hangingPunct="1">
        <a:defRPr sz="1900" kern="1200">
          <a:solidFill>
            <a:schemeClr val="tx1"/>
          </a:solidFill>
          <a:latin typeface="+mn-lt"/>
          <a:ea typeface="+mn-ea"/>
          <a:cs typeface="+mn-cs"/>
        </a:defRPr>
      </a:lvl4pPr>
      <a:lvl5pPr marL="1974921" algn="l" defTabSz="987461" rtl="0" eaLnBrk="1" latinLnBrk="0" hangingPunct="1">
        <a:defRPr sz="1900" kern="1200">
          <a:solidFill>
            <a:schemeClr val="tx1"/>
          </a:solidFill>
          <a:latin typeface="+mn-lt"/>
          <a:ea typeface="+mn-ea"/>
          <a:cs typeface="+mn-cs"/>
        </a:defRPr>
      </a:lvl5pPr>
      <a:lvl6pPr marL="2468651" algn="l" defTabSz="987461" rtl="0" eaLnBrk="1" latinLnBrk="0" hangingPunct="1">
        <a:defRPr sz="1900" kern="1200">
          <a:solidFill>
            <a:schemeClr val="tx1"/>
          </a:solidFill>
          <a:latin typeface="+mn-lt"/>
          <a:ea typeface="+mn-ea"/>
          <a:cs typeface="+mn-cs"/>
        </a:defRPr>
      </a:lvl6pPr>
      <a:lvl7pPr marL="2962382" algn="l" defTabSz="987461" rtl="0" eaLnBrk="1" latinLnBrk="0" hangingPunct="1">
        <a:defRPr sz="1900" kern="1200">
          <a:solidFill>
            <a:schemeClr val="tx1"/>
          </a:solidFill>
          <a:latin typeface="+mn-lt"/>
          <a:ea typeface="+mn-ea"/>
          <a:cs typeface="+mn-cs"/>
        </a:defRPr>
      </a:lvl7pPr>
      <a:lvl8pPr marL="3456112" algn="l" defTabSz="987461" rtl="0" eaLnBrk="1" latinLnBrk="0" hangingPunct="1">
        <a:defRPr sz="1900" kern="1200">
          <a:solidFill>
            <a:schemeClr val="tx1"/>
          </a:solidFill>
          <a:latin typeface="+mn-lt"/>
          <a:ea typeface="+mn-ea"/>
          <a:cs typeface="+mn-cs"/>
        </a:defRPr>
      </a:lvl8pPr>
      <a:lvl9pPr marL="3949842" algn="l" defTabSz="98746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176514"/>
            <a:ext cx="10080625" cy="3024386"/>
          </a:xfrm>
          <a:prstGeom prst="rect">
            <a:avLst/>
          </a:prstGeom>
          <a:solidFill>
            <a:schemeClr val="accent2">
              <a:alpha val="4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511920" y="5628868"/>
            <a:ext cx="7108968" cy="1015663"/>
          </a:xfrm>
          <a:prstGeom prst="rect">
            <a:avLst/>
          </a:prstGeom>
          <a:noFill/>
        </p:spPr>
        <p:txBody>
          <a:bodyPr wrap="square" rtlCol="0">
            <a:spAutoFit/>
          </a:bodyPr>
          <a:lstStyle/>
          <a:p>
            <a:pPr algn="ctr"/>
            <a:r>
              <a:rPr lang="zh-CN" altLang="en-US" sz="6000" b="1" dirty="0" smtClean="0">
                <a:solidFill>
                  <a:schemeClr val="accent1">
                    <a:lumMod val="50000"/>
                  </a:schemeClr>
                </a:solidFill>
                <a:latin typeface="微软雅黑" panose="020B0503020204020204" pitchFamily="34" charset="-122"/>
                <a:ea typeface="微软雅黑" panose="020B0503020204020204" pitchFamily="34" charset="-122"/>
              </a:rPr>
              <a:t>扫一扫，</a:t>
            </a:r>
            <a:r>
              <a:rPr lang="zh-CN" altLang="en-US" sz="6000" b="1" dirty="0">
                <a:solidFill>
                  <a:schemeClr val="accent1">
                    <a:lumMod val="50000"/>
                  </a:schemeClr>
                </a:solidFill>
                <a:latin typeface="微软雅黑" panose="020B0503020204020204" pitchFamily="34" charset="-122"/>
                <a:ea typeface="微软雅黑" panose="020B0503020204020204" pitchFamily="34" charset="-122"/>
              </a:rPr>
              <a:t>展台</a:t>
            </a:r>
            <a:r>
              <a:rPr lang="zh-CN" altLang="en-US" sz="6000" b="1" dirty="0" smtClean="0">
                <a:solidFill>
                  <a:schemeClr val="accent1">
                    <a:lumMod val="50000"/>
                  </a:schemeClr>
                </a:solidFill>
                <a:latin typeface="微软雅黑" panose="020B0503020204020204" pitchFamily="34" charset="-122"/>
                <a:ea typeface="微软雅黑" panose="020B0503020204020204" pitchFamily="34" charset="-122"/>
              </a:rPr>
              <a:t>赠奖品</a:t>
            </a:r>
            <a:endParaRPr lang="en-US" altLang="zh-CN" sz="6000" b="1" dirty="0" smtClean="0">
              <a:solidFill>
                <a:schemeClr val="accent1">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2160" y="360090"/>
            <a:ext cx="5040610" cy="5040610"/>
          </a:xfrm>
          <a:prstGeom prst="rect">
            <a:avLst/>
          </a:prstGeom>
        </p:spPr>
      </p:pic>
      <p:pic>
        <p:nvPicPr>
          <p:cNvPr id="8" name="Picture 3" descr="E:\佐佑 中国人力资源开发\中国人力资源开发\佐佑\佐佑设计\屏幕快照 2010-07-29 下午05.46.00.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432" y="1208397"/>
            <a:ext cx="2276035" cy="879885"/>
          </a:xfrm>
          <a:prstGeom prst="rect">
            <a:avLst/>
          </a:prstGeom>
          <a:noFill/>
        </p:spPr>
      </p:pic>
    </p:spTree>
    <p:extLst>
      <p:ext uri="{BB962C8B-B14F-4D97-AF65-F5344CB8AC3E}">
        <p14:creationId xmlns:p14="http://schemas.microsoft.com/office/powerpoint/2010/main" val="2163552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smtClean="0"/>
              <a:t>人力资源平衡计分卡</a:t>
            </a:r>
            <a:r>
              <a:rPr lang="en-US" altLang="zh-CN" b="1" smtClean="0"/>
              <a:t>(HR-BSC)</a:t>
            </a:r>
            <a:endParaRPr lang="zh-CN" altLang="en-US" b="1"/>
          </a:p>
        </p:txBody>
      </p:sp>
      <p:pic>
        <p:nvPicPr>
          <p:cNvPr id="5" name="图片 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94382" y="1152328"/>
            <a:ext cx="8928992" cy="54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067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smtClean="0">
                <a:latin typeface="+mn-ea"/>
                <a:ea typeface="+mn-ea"/>
              </a:rPr>
              <a:t>人力资源效能</a:t>
            </a:r>
            <a:r>
              <a:rPr lang="zh-CN" altLang="en-US" b="1">
                <a:latin typeface="+mn-ea"/>
                <a:ea typeface="+mn-ea"/>
              </a:rPr>
              <a:t>评估</a:t>
            </a:r>
            <a:r>
              <a:rPr lang="zh-CN" altLang="en-US" b="1" smtClean="0">
                <a:latin typeface="+mn-ea"/>
                <a:ea typeface="+mn-ea"/>
              </a:rPr>
              <a:t>的若干目的（一个或多个组合）</a:t>
            </a:r>
            <a:endParaRPr lang="zh-CN" altLang="en-US">
              <a:latin typeface="+mn-ea"/>
              <a:ea typeface="+mn-ea"/>
            </a:endParaRPr>
          </a:p>
        </p:txBody>
      </p:sp>
      <p:sp>
        <p:nvSpPr>
          <p:cNvPr id="5" name="TextBox 4"/>
          <p:cNvSpPr txBox="1"/>
          <p:nvPr/>
        </p:nvSpPr>
        <p:spPr>
          <a:xfrm>
            <a:off x="1151880" y="2016274"/>
            <a:ext cx="7893712" cy="3547125"/>
          </a:xfrm>
          <a:prstGeom prst="rect">
            <a:avLst/>
          </a:prstGeom>
          <a:noFill/>
        </p:spPr>
        <p:txBody>
          <a:bodyPr wrap="square" rtlCol="0">
            <a:spAutoFit/>
          </a:bodyPr>
          <a:lstStyle/>
          <a:p>
            <a:pPr marL="342900" indent="-342900">
              <a:lnSpc>
                <a:spcPct val="150000"/>
              </a:lnSpc>
              <a:spcBef>
                <a:spcPts val="600"/>
              </a:spcBef>
              <a:buFont typeface="Wingdings" pitchFamily="2" charset="2"/>
              <a:buChar char="p"/>
            </a:pPr>
            <a:r>
              <a:rPr lang="zh-CN" altLang="en-US" b="1" smtClean="0"/>
              <a:t>评价水平：</a:t>
            </a:r>
            <a:r>
              <a:rPr lang="zh-CN" altLang="en-US" smtClean="0"/>
              <a:t>人力资源管理的专业水平、成熟度等</a:t>
            </a:r>
            <a:endParaRPr lang="en-US" altLang="zh-CN" smtClean="0"/>
          </a:p>
          <a:p>
            <a:pPr marL="342900" indent="-342900">
              <a:lnSpc>
                <a:spcPct val="150000"/>
              </a:lnSpc>
              <a:spcBef>
                <a:spcPts val="600"/>
              </a:spcBef>
              <a:buFont typeface="Wingdings" pitchFamily="2" charset="2"/>
              <a:buChar char="p"/>
            </a:pPr>
            <a:r>
              <a:rPr lang="zh-CN" altLang="en-US" b="1" smtClean="0"/>
              <a:t>评价价值：</a:t>
            </a:r>
            <a:r>
              <a:rPr lang="zh-CN" altLang="en-US" smtClean="0"/>
              <a:t>人力资源管理对企业的价值贡献（战略支撑、效益贡献）</a:t>
            </a:r>
            <a:endParaRPr lang="en-US" altLang="zh-CN" smtClean="0"/>
          </a:p>
          <a:p>
            <a:pPr marL="342900" indent="-342900">
              <a:lnSpc>
                <a:spcPct val="150000"/>
              </a:lnSpc>
              <a:spcBef>
                <a:spcPts val="600"/>
              </a:spcBef>
              <a:buFont typeface="Wingdings" pitchFamily="2" charset="2"/>
              <a:buChar char="p"/>
            </a:pPr>
            <a:r>
              <a:rPr lang="zh-CN" altLang="en-US" b="1" smtClean="0"/>
              <a:t>固化经验：</a:t>
            </a:r>
            <a:r>
              <a:rPr lang="zh-CN" altLang="en-US" smtClean="0"/>
              <a:t>总结提炼并固化内部、外部优秀管理实践、做法</a:t>
            </a:r>
            <a:endParaRPr lang="en-US" altLang="zh-CN" smtClean="0"/>
          </a:p>
          <a:p>
            <a:pPr marL="342900" indent="-342900">
              <a:lnSpc>
                <a:spcPct val="150000"/>
              </a:lnSpc>
              <a:spcBef>
                <a:spcPts val="600"/>
              </a:spcBef>
              <a:buFont typeface="Wingdings" pitchFamily="2" charset="2"/>
              <a:buChar char="p"/>
            </a:pPr>
            <a:r>
              <a:rPr lang="zh-CN" altLang="en-US" b="1" smtClean="0"/>
              <a:t>促进交流：</a:t>
            </a:r>
            <a:r>
              <a:rPr lang="zh-CN" altLang="en-US" smtClean="0"/>
              <a:t>通过评估及改进，促进内外部理论、实践交流</a:t>
            </a:r>
            <a:endParaRPr lang="en-US" altLang="zh-CN" smtClean="0"/>
          </a:p>
          <a:p>
            <a:pPr marL="342900" indent="-342900">
              <a:lnSpc>
                <a:spcPct val="150000"/>
              </a:lnSpc>
              <a:spcBef>
                <a:spcPts val="600"/>
              </a:spcBef>
              <a:buFont typeface="Wingdings" pitchFamily="2" charset="2"/>
              <a:buChar char="p"/>
            </a:pPr>
            <a:r>
              <a:rPr lang="zh-CN" altLang="en-US" b="1" smtClean="0"/>
              <a:t>牵引提升：</a:t>
            </a:r>
            <a:r>
              <a:rPr lang="zh-CN" altLang="en-US" smtClean="0"/>
              <a:t>通过评价、对照、学习、参考、交流，不断提升人力资源管理水平及效果</a:t>
            </a:r>
            <a:endParaRPr lang="en-US" altLang="zh-CN" smtClean="0"/>
          </a:p>
          <a:p>
            <a:pPr marL="342900" indent="-342900">
              <a:lnSpc>
                <a:spcPct val="150000"/>
              </a:lnSpc>
              <a:spcBef>
                <a:spcPts val="600"/>
              </a:spcBef>
              <a:buFont typeface="Wingdings" pitchFamily="2" charset="2"/>
              <a:buChar char="p"/>
            </a:pPr>
            <a:r>
              <a:rPr lang="en-US" altLang="zh-CN" smtClean="0"/>
              <a:t>…… </a:t>
            </a:r>
            <a:r>
              <a:rPr lang="en-US" altLang="zh-CN"/>
              <a:t>……</a:t>
            </a:r>
            <a:endParaRPr lang="zh-CN" altLang="en-US" dirty="0" smtClean="0"/>
          </a:p>
        </p:txBody>
      </p:sp>
    </p:spTree>
    <p:extLst>
      <p:ext uri="{BB962C8B-B14F-4D97-AF65-F5344CB8AC3E}">
        <p14:creationId xmlns:p14="http://schemas.microsoft.com/office/powerpoint/2010/main" val="2653386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normAutofit fontScale="90000"/>
          </a:bodyPr>
          <a:lstStyle/>
          <a:p>
            <a:r>
              <a:rPr lang="zh-CN" altLang="en-US" b="1" smtClean="0">
                <a:latin typeface="+mn-ea"/>
                <a:ea typeface="+mn-ea"/>
              </a:rPr>
              <a:t>从“投入</a:t>
            </a:r>
            <a:r>
              <a:rPr lang="en-US" altLang="zh-CN" b="1" smtClean="0">
                <a:latin typeface="+mn-ea"/>
                <a:ea typeface="+mn-ea"/>
              </a:rPr>
              <a:t>-</a:t>
            </a:r>
            <a:r>
              <a:rPr lang="zh-CN" altLang="en-US" b="1" smtClean="0">
                <a:latin typeface="+mn-ea"/>
                <a:ea typeface="+mn-ea"/>
              </a:rPr>
              <a:t>过程</a:t>
            </a:r>
            <a:r>
              <a:rPr lang="en-US" altLang="zh-CN" b="1" smtClean="0">
                <a:latin typeface="+mn-ea"/>
                <a:ea typeface="+mn-ea"/>
              </a:rPr>
              <a:t>-</a:t>
            </a:r>
            <a:r>
              <a:rPr lang="zh-CN" altLang="en-US" b="1" smtClean="0">
                <a:latin typeface="+mn-ea"/>
                <a:ea typeface="+mn-ea"/>
              </a:rPr>
              <a:t>产出” 价值创造环节，构建分析人力资源效能评估模型（佐佑“</a:t>
            </a:r>
            <a:r>
              <a:rPr lang="en-US" altLang="zh-CN" b="1" smtClean="0">
                <a:latin typeface="+mn-ea"/>
                <a:ea typeface="+mn-ea"/>
              </a:rPr>
              <a:t>IPO</a:t>
            </a:r>
            <a:r>
              <a:rPr lang="zh-CN" altLang="en-US" b="1" smtClean="0">
                <a:latin typeface="+mn-ea"/>
                <a:ea typeface="+mn-ea"/>
              </a:rPr>
              <a:t>分析模型”）</a:t>
            </a:r>
          </a:p>
        </p:txBody>
      </p:sp>
      <p:sp>
        <p:nvSpPr>
          <p:cNvPr id="67591" name="Rectangle 7"/>
          <p:cNvSpPr>
            <a:spLocks noChangeArrowheads="1"/>
          </p:cNvSpPr>
          <p:nvPr/>
        </p:nvSpPr>
        <p:spPr bwMode="auto">
          <a:xfrm>
            <a:off x="699506" y="2332098"/>
            <a:ext cx="1392548" cy="143684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2"/>
            </a:solidFill>
            <a:miter lim="800000"/>
            <a:headEnd/>
            <a:tailEnd/>
          </a:ln>
          <a:effectLst/>
        </p:spPr>
        <p:txBody>
          <a:bodyPr wrap="none" lIns="0" tIns="0" rIns="0" bIns="0" anchor="ctr"/>
          <a:lstStyle/>
          <a:p>
            <a:pPr>
              <a:defRPr/>
            </a:pPr>
            <a:endParaRPr lang="zh-CN" altLang="en-US">
              <a:latin typeface="+mn-ea"/>
            </a:endParaRPr>
          </a:p>
        </p:txBody>
      </p:sp>
      <p:sp>
        <p:nvSpPr>
          <p:cNvPr id="16388" name="Rectangle 8"/>
          <p:cNvSpPr>
            <a:spLocks noChangeArrowheads="1"/>
          </p:cNvSpPr>
          <p:nvPr/>
        </p:nvSpPr>
        <p:spPr bwMode="auto">
          <a:xfrm>
            <a:off x="6652567" y="1723577"/>
            <a:ext cx="2563775" cy="2646998"/>
          </a:xfrm>
          <a:prstGeom prst="rect">
            <a:avLst/>
          </a:prstGeom>
          <a:gradFill rotWithShape="1">
            <a:gsLst>
              <a:gs pos="0">
                <a:srgbClr val="FF9900"/>
              </a:gs>
              <a:gs pos="50000">
                <a:srgbClr val="764700"/>
              </a:gs>
              <a:gs pos="100000">
                <a:srgbClr val="FF9900"/>
              </a:gs>
            </a:gsLst>
            <a:lin ang="5400000" scaled="1"/>
          </a:gradFill>
          <a:ln w="28575" algn="ctr">
            <a:solidFill>
              <a:schemeClr val="bg2"/>
            </a:solidFill>
            <a:miter lim="800000"/>
            <a:headEnd/>
            <a:tailEnd/>
          </a:ln>
        </p:spPr>
        <p:txBody>
          <a:bodyPr wrap="none" lIns="0" tIns="0" rIns="0" bIns="0" anchor="ctr"/>
          <a:lstStyle/>
          <a:p>
            <a:endParaRPr lang="zh-CN" altLang="en-US">
              <a:latin typeface="+mn-ea"/>
            </a:endParaRPr>
          </a:p>
        </p:txBody>
      </p:sp>
      <p:sp>
        <p:nvSpPr>
          <p:cNvPr id="16389" name="AutoShape 9"/>
          <p:cNvSpPr>
            <a:spLocks noChangeArrowheads="1"/>
          </p:cNvSpPr>
          <p:nvPr/>
        </p:nvSpPr>
        <p:spPr bwMode="auto">
          <a:xfrm>
            <a:off x="2182521" y="2602130"/>
            <a:ext cx="4345654" cy="953453"/>
          </a:xfrm>
          <a:prstGeom prst="rightArrow">
            <a:avLst>
              <a:gd name="adj1" fmla="val 56639"/>
              <a:gd name="adj2" fmla="val 44241"/>
            </a:avLst>
          </a:prstGeom>
          <a:solidFill>
            <a:schemeClr val="bg2"/>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p>
            <a:endParaRPr lang="zh-CN" altLang="en-US">
              <a:latin typeface="+mn-ea"/>
            </a:endParaRPr>
          </a:p>
        </p:txBody>
      </p:sp>
      <p:sp>
        <p:nvSpPr>
          <p:cNvPr id="67594" name="Rectangle 10"/>
          <p:cNvSpPr>
            <a:spLocks noChangeArrowheads="1"/>
          </p:cNvSpPr>
          <p:nvPr/>
        </p:nvSpPr>
        <p:spPr bwMode="auto">
          <a:xfrm>
            <a:off x="3305283" y="1975386"/>
            <a:ext cx="2083975" cy="2150269"/>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28575" algn="ctr">
            <a:solidFill>
              <a:schemeClr val="bg2"/>
            </a:solidFill>
            <a:miter lim="800000"/>
            <a:headEnd/>
            <a:tailEnd/>
          </a:ln>
          <a:effectLst/>
        </p:spPr>
        <p:txBody>
          <a:bodyPr wrap="none" lIns="0" tIns="0" rIns="0" bIns="0" anchor="ctr"/>
          <a:lstStyle/>
          <a:p>
            <a:pPr>
              <a:defRPr/>
            </a:pPr>
            <a:endParaRPr lang="zh-CN" altLang="en-US" sz="2000">
              <a:latin typeface="+mn-ea"/>
            </a:endParaRPr>
          </a:p>
        </p:txBody>
      </p:sp>
      <p:sp>
        <p:nvSpPr>
          <p:cNvPr id="16391" name="Text Box 11"/>
          <p:cNvSpPr txBox="1">
            <a:spLocks noChangeArrowheads="1"/>
          </p:cNvSpPr>
          <p:nvPr/>
        </p:nvSpPr>
        <p:spPr bwMode="auto">
          <a:xfrm>
            <a:off x="764126" y="2837891"/>
            <a:ext cx="1263308" cy="39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87660" tIns="45583" rIns="87660" bIns="45583">
            <a:spAutoFit/>
          </a:bodyPr>
          <a:lstStyle>
            <a:lvl1pPr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eaLnBrk="1" hangingPunct="1"/>
            <a:r>
              <a:rPr lang="zh-CN" altLang="en-US" sz="2000" b="1">
                <a:solidFill>
                  <a:schemeClr val="bg1"/>
                </a:solidFill>
                <a:latin typeface="+mn-ea"/>
                <a:ea typeface="+mn-ea"/>
              </a:rPr>
              <a:t>能力基础</a:t>
            </a:r>
          </a:p>
        </p:txBody>
      </p:sp>
      <p:sp>
        <p:nvSpPr>
          <p:cNvPr id="16392" name="Text Box 12"/>
          <p:cNvSpPr txBox="1">
            <a:spLocks noChangeArrowheads="1"/>
          </p:cNvSpPr>
          <p:nvPr/>
        </p:nvSpPr>
        <p:spPr bwMode="auto">
          <a:xfrm>
            <a:off x="3781850" y="2830492"/>
            <a:ext cx="1258462" cy="39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660" tIns="45583" rIns="87660" bIns="45583">
            <a:spAutoFit/>
          </a:bodyPr>
          <a:lstStyle>
            <a:lvl1pPr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eaLnBrk="1" hangingPunct="1"/>
            <a:r>
              <a:rPr lang="zh-CN" altLang="en-US" sz="2000" b="1">
                <a:solidFill>
                  <a:schemeClr val="bg1"/>
                </a:solidFill>
                <a:latin typeface="+mn-ea"/>
                <a:ea typeface="+mn-ea"/>
              </a:rPr>
              <a:t>标杆实践</a:t>
            </a:r>
          </a:p>
        </p:txBody>
      </p:sp>
      <p:sp>
        <p:nvSpPr>
          <p:cNvPr id="16393" name="Text Box 13"/>
          <p:cNvSpPr txBox="1">
            <a:spLocks noChangeArrowheads="1"/>
          </p:cNvSpPr>
          <p:nvPr/>
        </p:nvSpPr>
        <p:spPr bwMode="auto">
          <a:xfrm>
            <a:off x="7318794" y="2873176"/>
            <a:ext cx="1537942" cy="39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660" tIns="45583" rIns="87660" bIns="45583">
            <a:spAutoFit/>
          </a:bodyPr>
          <a:lstStyle>
            <a:lvl1pPr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eaLnBrk="1" hangingPunct="1"/>
            <a:r>
              <a:rPr lang="zh-CN" altLang="en-US" sz="2000" b="1">
                <a:solidFill>
                  <a:schemeClr val="bg1"/>
                </a:solidFill>
                <a:latin typeface="+mn-ea"/>
                <a:ea typeface="+mn-ea"/>
              </a:rPr>
              <a:t>成效指标</a:t>
            </a:r>
          </a:p>
        </p:txBody>
      </p:sp>
      <p:sp>
        <p:nvSpPr>
          <p:cNvPr id="16394" name="Text Box 14"/>
          <p:cNvSpPr txBox="1">
            <a:spLocks noChangeArrowheads="1"/>
          </p:cNvSpPr>
          <p:nvPr/>
        </p:nvSpPr>
        <p:spPr bwMode="auto">
          <a:xfrm>
            <a:off x="863848" y="1680329"/>
            <a:ext cx="1020986" cy="69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87660" tIns="45583" rIns="87660" bIns="45583">
            <a:spAutoFit/>
          </a:bodyPr>
          <a:lstStyle>
            <a:lvl1pPr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ctr" eaLnBrk="1" hangingPunct="1"/>
            <a:r>
              <a:rPr lang="zh-CN" altLang="en-US" sz="2000" b="1" smtClean="0">
                <a:latin typeface="+mn-ea"/>
                <a:ea typeface="+mn-ea"/>
              </a:rPr>
              <a:t>投入</a:t>
            </a:r>
            <a:endParaRPr lang="en-US" altLang="zh-CN" sz="2000" b="1" smtClean="0">
              <a:latin typeface="+mn-ea"/>
              <a:ea typeface="+mn-ea"/>
            </a:endParaRPr>
          </a:p>
          <a:p>
            <a:pPr algn="ctr" eaLnBrk="1" hangingPunct="1"/>
            <a:r>
              <a:rPr lang="en-US" altLang="zh-CN" sz="1900" b="1" smtClean="0">
                <a:solidFill>
                  <a:srgbClr val="FF3300"/>
                </a:solidFill>
                <a:latin typeface="+mn-ea"/>
                <a:ea typeface="+mn-ea"/>
              </a:rPr>
              <a:t>(Iputs)</a:t>
            </a:r>
            <a:endParaRPr lang="zh-CN" altLang="en-US" sz="1900" b="1">
              <a:solidFill>
                <a:srgbClr val="FF3300"/>
              </a:solidFill>
              <a:latin typeface="+mn-ea"/>
              <a:ea typeface="+mn-ea"/>
            </a:endParaRPr>
          </a:p>
        </p:txBody>
      </p:sp>
      <p:sp>
        <p:nvSpPr>
          <p:cNvPr id="16395" name="Text Box 15"/>
          <p:cNvSpPr txBox="1">
            <a:spLocks noChangeArrowheads="1"/>
          </p:cNvSpPr>
          <p:nvPr/>
        </p:nvSpPr>
        <p:spPr bwMode="auto">
          <a:xfrm>
            <a:off x="3384128" y="1296194"/>
            <a:ext cx="1861114" cy="69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87660" tIns="45583" rIns="87660" bIns="45583">
            <a:spAutoFit/>
          </a:bodyPr>
          <a:lstStyle>
            <a:lvl1pPr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ctr" eaLnBrk="1" hangingPunct="1"/>
            <a:r>
              <a:rPr lang="zh-CN" altLang="en-US" sz="2000" b="1" smtClean="0">
                <a:latin typeface="+mn-ea"/>
                <a:ea typeface="+mn-ea"/>
              </a:rPr>
              <a:t>过程</a:t>
            </a:r>
            <a:endParaRPr lang="en-US" altLang="zh-CN" sz="2000" b="1" smtClean="0">
              <a:latin typeface="+mn-ea"/>
              <a:ea typeface="+mn-ea"/>
            </a:endParaRPr>
          </a:p>
          <a:p>
            <a:pPr algn="ctr" eaLnBrk="1" hangingPunct="1"/>
            <a:r>
              <a:rPr lang="zh-CN" altLang="en-US" sz="1900" b="1" smtClean="0">
                <a:solidFill>
                  <a:srgbClr val="FF3300"/>
                </a:solidFill>
                <a:latin typeface="+mn-ea"/>
                <a:ea typeface="+mn-ea"/>
              </a:rPr>
              <a:t>（</a:t>
            </a:r>
            <a:r>
              <a:rPr lang="en-US" altLang="zh-CN" sz="1900" b="1" smtClean="0">
                <a:solidFill>
                  <a:srgbClr val="FF3300"/>
                </a:solidFill>
                <a:latin typeface="+mn-ea"/>
                <a:ea typeface="+mn-ea"/>
              </a:rPr>
              <a:t>Process</a:t>
            </a:r>
            <a:r>
              <a:rPr lang="zh-CN" altLang="en-US" sz="1900" b="1" smtClean="0">
                <a:solidFill>
                  <a:srgbClr val="FF3300"/>
                </a:solidFill>
                <a:latin typeface="+mn-ea"/>
                <a:ea typeface="+mn-ea"/>
              </a:rPr>
              <a:t>）</a:t>
            </a:r>
            <a:endParaRPr lang="zh-CN" altLang="en-US" sz="1900" b="1">
              <a:solidFill>
                <a:srgbClr val="FF3300"/>
              </a:solidFill>
              <a:latin typeface="+mn-ea"/>
              <a:ea typeface="+mn-ea"/>
            </a:endParaRPr>
          </a:p>
        </p:txBody>
      </p:sp>
      <p:sp>
        <p:nvSpPr>
          <p:cNvPr id="16396" name="Text Box 16"/>
          <p:cNvSpPr txBox="1">
            <a:spLocks noChangeArrowheads="1"/>
          </p:cNvSpPr>
          <p:nvPr/>
        </p:nvSpPr>
        <p:spPr bwMode="auto">
          <a:xfrm>
            <a:off x="6984528" y="1000968"/>
            <a:ext cx="2016224" cy="69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87660" tIns="45583" rIns="87660" bIns="45583">
            <a:spAutoFit/>
          </a:bodyPr>
          <a:lstStyle>
            <a:lvl1pPr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ctr" eaLnBrk="1" hangingPunct="1"/>
            <a:r>
              <a:rPr lang="zh-CN" altLang="en-US" sz="2000" b="1">
                <a:latin typeface="+mn-ea"/>
                <a:ea typeface="+mn-ea"/>
              </a:rPr>
              <a:t>产出</a:t>
            </a:r>
            <a:endParaRPr lang="en-US" altLang="zh-CN" sz="2000" b="1" smtClean="0">
              <a:latin typeface="+mn-ea"/>
              <a:ea typeface="+mn-ea"/>
            </a:endParaRPr>
          </a:p>
          <a:p>
            <a:pPr algn="ctr" eaLnBrk="1" hangingPunct="1"/>
            <a:r>
              <a:rPr lang="zh-CN" altLang="en-US" sz="1900" b="1" smtClean="0">
                <a:solidFill>
                  <a:srgbClr val="FF3300"/>
                </a:solidFill>
                <a:latin typeface="+mn-ea"/>
                <a:ea typeface="+mn-ea"/>
              </a:rPr>
              <a:t>（</a:t>
            </a:r>
            <a:r>
              <a:rPr lang="en-US" altLang="zh-CN" sz="1900" b="1" smtClean="0">
                <a:solidFill>
                  <a:srgbClr val="FF3300"/>
                </a:solidFill>
                <a:latin typeface="+mn-ea"/>
                <a:ea typeface="+mn-ea"/>
              </a:rPr>
              <a:t>Outcomes</a:t>
            </a:r>
            <a:r>
              <a:rPr lang="zh-CN" altLang="en-US" sz="1900" b="1" smtClean="0">
                <a:solidFill>
                  <a:srgbClr val="FF3300"/>
                </a:solidFill>
                <a:latin typeface="+mn-ea"/>
                <a:ea typeface="+mn-ea"/>
              </a:rPr>
              <a:t>）</a:t>
            </a:r>
            <a:endParaRPr lang="zh-CN" altLang="en-US" sz="1900" b="1">
              <a:solidFill>
                <a:srgbClr val="FF3300"/>
              </a:solidFill>
              <a:latin typeface="+mn-ea"/>
              <a:ea typeface="+mn-ea"/>
            </a:endParaRPr>
          </a:p>
        </p:txBody>
      </p:sp>
      <p:sp>
        <p:nvSpPr>
          <p:cNvPr id="16397" name="Text Box 24"/>
          <p:cNvSpPr txBox="1">
            <a:spLocks noChangeArrowheads="1"/>
          </p:cNvSpPr>
          <p:nvPr/>
        </p:nvSpPr>
        <p:spPr bwMode="auto">
          <a:xfrm>
            <a:off x="276248" y="4585338"/>
            <a:ext cx="2492693" cy="169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660" tIns="45583" rIns="87660" bIns="45583">
            <a:spAutoFit/>
          </a:bodyPr>
          <a:lstStyle>
            <a:lvl1pPr marL="266700" indent="-266700"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l" eaLnBrk="1" hangingPunct="1">
              <a:spcBef>
                <a:spcPct val="50000"/>
              </a:spcBef>
              <a:buFontTx/>
              <a:buAutoNum type="arabicPeriod"/>
            </a:pPr>
            <a:r>
              <a:rPr lang="zh-CN" altLang="en-US" sz="1600" b="1" smtClean="0">
                <a:latin typeface="+mn-ea"/>
                <a:ea typeface="+mn-ea"/>
              </a:rPr>
              <a:t>各级</a:t>
            </a:r>
            <a:r>
              <a:rPr lang="zh-CN" altLang="en-US" sz="1600" b="1">
                <a:latin typeface="+mn-ea"/>
                <a:ea typeface="+mn-ea"/>
              </a:rPr>
              <a:t>管理人员和人力资源从业人员在人力资源管理方面的角色责任和角色承担</a:t>
            </a:r>
          </a:p>
          <a:p>
            <a:pPr algn="l" eaLnBrk="1" hangingPunct="1">
              <a:spcBef>
                <a:spcPct val="50000"/>
              </a:spcBef>
              <a:buFontTx/>
              <a:buAutoNum type="arabicPeriod"/>
            </a:pPr>
            <a:r>
              <a:rPr lang="zh-CN" altLang="en-US" sz="1600" b="1">
                <a:latin typeface="+mn-ea"/>
                <a:ea typeface="+mn-ea"/>
              </a:rPr>
              <a:t>基础能力是人力资源工作开展的资源投入保障。</a:t>
            </a:r>
          </a:p>
        </p:txBody>
      </p:sp>
      <p:sp>
        <p:nvSpPr>
          <p:cNvPr id="16398" name="Text Box 25"/>
          <p:cNvSpPr txBox="1">
            <a:spLocks noChangeArrowheads="1"/>
          </p:cNvSpPr>
          <p:nvPr/>
        </p:nvSpPr>
        <p:spPr bwMode="auto">
          <a:xfrm>
            <a:off x="3061344" y="4585338"/>
            <a:ext cx="2636471" cy="193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660" tIns="45583" rIns="87660" bIns="45583">
            <a:spAutoFit/>
          </a:bodyPr>
          <a:lstStyle>
            <a:lvl1pPr marL="266700" indent="-266700"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l" eaLnBrk="1" hangingPunct="1">
              <a:spcBef>
                <a:spcPct val="50000"/>
              </a:spcBef>
              <a:buFontTx/>
              <a:buAutoNum type="arabicPeriod"/>
            </a:pPr>
            <a:r>
              <a:rPr lang="zh-CN" altLang="en-US" sz="1600" b="1" smtClean="0">
                <a:latin typeface="+mn-ea"/>
                <a:ea typeface="+mn-ea"/>
              </a:rPr>
              <a:t>人力资源</a:t>
            </a:r>
            <a:r>
              <a:rPr lang="zh-CN" altLang="en-US" sz="1600" b="1">
                <a:latin typeface="+mn-ea"/>
                <a:ea typeface="+mn-ea"/>
              </a:rPr>
              <a:t>关键价值领域的实践，强调基础管理规范性和管理举措的先进性和适用性</a:t>
            </a:r>
          </a:p>
          <a:p>
            <a:pPr algn="l" eaLnBrk="1" hangingPunct="1">
              <a:spcBef>
                <a:spcPct val="50000"/>
              </a:spcBef>
              <a:buFontTx/>
              <a:buAutoNum type="arabicPeriod"/>
            </a:pPr>
            <a:r>
              <a:rPr lang="zh-CN" altLang="en-US" sz="1600" b="1">
                <a:latin typeface="+mn-ea"/>
                <a:ea typeface="+mn-ea"/>
              </a:rPr>
              <a:t>最佳管理实践是人力资源工作改进和提升的行为指南</a:t>
            </a:r>
          </a:p>
        </p:txBody>
      </p:sp>
      <p:sp>
        <p:nvSpPr>
          <p:cNvPr id="16399" name="Text Box 26"/>
          <p:cNvSpPr txBox="1">
            <a:spLocks noChangeArrowheads="1"/>
          </p:cNvSpPr>
          <p:nvPr/>
        </p:nvSpPr>
        <p:spPr bwMode="auto">
          <a:xfrm>
            <a:off x="6579871" y="4553668"/>
            <a:ext cx="2857792" cy="243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660" tIns="45583" rIns="87660" bIns="45583">
            <a:spAutoFit/>
          </a:bodyPr>
          <a:lstStyle>
            <a:lvl1pPr marL="266700" indent="-266700"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l" eaLnBrk="1" hangingPunct="1">
              <a:spcBef>
                <a:spcPct val="50000"/>
              </a:spcBef>
              <a:buFontTx/>
              <a:buAutoNum type="arabicPeriod"/>
            </a:pPr>
            <a:r>
              <a:rPr lang="zh-CN" altLang="en-US" sz="1600" b="1">
                <a:latin typeface="+mn-ea"/>
                <a:ea typeface="+mn-ea"/>
              </a:rPr>
              <a:t>人力资源工作成效不能就人力资源本身工作来看，衡量人力资源工作的关键成效需要评估人力资源管理作用于战略和业务、队伍和氛围产生的效果</a:t>
            </a:r>
          </a:p>
          <a:p>
            <a:pPr algn="l" eaLnBrk="1" hangingPunct="1">
              <a:spcBef>
                <a:spcPct val="50000"/>
              </a:spcBef>
              <a:buFontTx/>
              <a:buAutoNum type="arabicPeriod"/>
            </a:pPr>
            <a:r>
              <a:rPr lang="zh-CN" altLang="en-US" sz="1600" b="1">
                <a:latin typeface="+mn-ea"/>
                <a:ea typeface="+mn-ea"/>
              </a:rPr>
              <a:t>作为检验人力资源工作是否有效的标准，起到诊断、评估、引导的作用</a:t>
            </a:r>
          </a:p>
        </p:txBody>
      </p:sp>
    </p:spTree>
    <p:extLst>
      <p:ext uri="{BB962C8B-B14F-4D97-AF65-F5344CB8AC3E}">
        <p14:creationId xmlns:p14="http://schemas.microsoft.com/office/powerpoint/2010/main" val="3025322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noFill/>
        </p:spPr>
        <p:txBody>
          <a:bodyPr/>
          <a:lstStyle/>
          <a:p>
            <a:r>
              <a:rPr lang="en-US" altLang="zh-CN" b="1" smtClean="0">
                <a:latin typeface="+mn-ea"/>
                <a:ea typeface="+mn-ea"/>
              </a:rPr>
              <a:t>1</a:t>
            </a:r>
            <a:r>
              <a:rPr lang="zh-CN" altLang="en-US" b="1" smtClean="0">
                <a:latin typeface="+mn-ea"/>
                <a:ea typeface="+mn-ea"/>
              </a:rPr>
              <a:t>：投入</a:t>
            </a:r>
            <a:r>
              <a:rPr lang="en-US" altLang="zh-CN" b="1">
                <a:latin typeface="+mn-ea"/>
                <a:ea typeface="+mn-ea"/>
              </a:rPr>
              <a:t>_</a:t>
            </a:r>
            <a:r>
              <a:rPr lang="zh-CN" altLang="en-US" b="1" smtClean="0">
                <a:latin typeface="+mn-ea"/>
                <a:ea typeface="+mn-ea"/>
              </a:rPr>
              <a:t>能力基础</a:t>
            </a:r>
            <a:r>
              <a:rPr lang="en-US" altLang="zh-CN" b="1" smtClean="0">
                <a:latin typeface="+mn-ea"/>
                <a:ea typeface="+mn-ea"/>
              </a:rPr>
              <a:t>_</a:t>
            </a:r>
            <a:r>
              <a:rPr lang="zh-CN" altLang="en-US" b="1" smtClean="0">
                <a:latin typeface="+mn-ea"/>
                <a:ea typeface="+mn-ea"/>
              </a:rPr>
              <a:t>分析维度</a:t>
            </a:r>
          </a:p>
        </p:txBody>
      </p:sp>
      <p:sp>
        <p:nvSpPr>
          <p:cNvPr id="25604" name="Line 54"/>
          <p:cNvSpPr>
            <a:spLocks noChangeShapeType="1"/>
          </p:cNvSpPr>
          <p:nvPr/>
        </p:nvSpPr>
        <p:spPr bwMode="auto">
          <a:xfrm flipH="1">
            <a:off x="2200291" y="3657124"/>
            <a:ext cx="1793188" cy="127015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7660" tIns="45583" rIns="87660" bIns="45583" anchor="ctr"/>
          <a:lstStyle/>
          <a:p>
            <a:endParaRPr lang="zh-CN" altLang="en-US">
              <a:latin typeface="+mn-ea"/>
            </a:endParaRPr>
          </a:p>
        </p:txBody>
      </p:sp>
      <p:sp>
        <p:nvSpPr>
          <p:cNvPr id="25605" name="Line 55"/>
          <p:cNvSpPr>
            <a:spLocks noChangeShapeType="1"/>
          </p:cNvSpPr>
          <p:nvPr/>
        </p:nvSpPr>
        <p:spPr bwMode="auto">
          <a:xfrm flipH="1" flipV="1">
            <a:off x="3975708" y="2001918"/>
            <a:ext cx="17770" cy="165520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7660" tIns="45583" rIns="87660" bIns="45583" anchor="ctr"/>
          <a:lstStyle/>
          <a:p>
            <a:endParaRPr lang="zh-CN" altLang="en-US">
              <a:latin typeface="+mn-ea"/>
            </a:endParaRPr>
          </a:p>
        </p:txBody>
      </p:sp>
      <p:sp>
        <p:nvSpPr>
          <p:cNvPr id="25606" name="Oval 56"/>
          <p:cNvSpPr>
            <a:spLocks noChangeArrowheads="1"/>
          </p:cNvSpPr>
          <p:nvPr/>
        </p:nvSpPr>
        <p:spPr bwMode="auto">
          <a:xfrm>
            <a:off x="3382826" y="3505439"/>
            <a:ext cx="946674" cy="583406"/>
          </a:xfrm>
          <a:prstGeom prst="ellipse">
            <a:avLst/>
          </a:prstGeom>
          <a:solidFill>
            <a:schemeClr val="accent2"/>
          </a:solidFill>
          <a:ln w="12700" algn="ctr">
            <a:solidFill>
              <a:schemeClr val="tx1"/>
            </a:solidFill>
            <a:round/>
            <a:headEnd/>
            <a:tailEnd/>
          </a:ln>
        </p:spPr>
        <p:txBody>
          <a:bodyPr wrap="none" lIns="87660" tIns="45583" rIns="87660" bIns="45583" anchor="ctr"/>
          <a:lstStyle/>
          <a:p>
            <a:pPr algn="ctr" defTabSz="890199"/>
            <a:r>
              <a:rPr lang="zh-CN" altLang="en-US" sz="1600" b="1">
                <a:solidFill>
                  <a:schemeClr val="bg1"/>
                </a:solidFill>
                <a:latin typeface="+mn-ea"/>
              </a:rPr>
              <a:t>能力</a:t>
            </a:r>
          </a:p>
          <a:p>
            <a:pPr algn="ctr" defTabSz="890199"/>
            <a:r>
              <a:rPr lang="zh-CN" altLang="en-US" sz="1600" b="1">
                <a:solidFill>
                  <a:schemeClr val="bg1"/>
                </a:solidFill>
                <a:latin typeface="+mn-ea"/>
              </a:rPr>
              <a:t>基础</a:t>
            </a:r>
          </a:p>
        </p:txBody>
      </p:sp>
      <p:sp>
        <p:nvSpPr>
          <p:cNvPr id="25607" name="Rectangle 57"/>
          <p:cNvSpPr>
            <a:spLocks noChangeArrowheads="1"/>
          </p:cNvSpPr>
          <p:nvPr/>
        </p:nvSpPr>
        <p:spPr bwMode="auto">
          <a:xfrm>
            <a:off x="4058098" y="1953578"/>
            <a:ext cx="423257" cy="163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660" tIns="45583" rIns="87660" bIns="45583">
            <a:spAutoFit/>
          </a:bodyPr>
          <a:lstStyle/>
          <a:p>
            <a:pPr defTabSz="890199"/>
            <a:r>
              <a:rPr lang="zh-CN" altLang="de-DE" sz="1600" b="1">
                <a:solidFill>
                  <a:srgbClr val="FF3300"/>
                </a:solidFill>
                <a:latin typeface="+mn-ea"/>
              </a:rPr>
              <a:t>高层管理人员</a:t>
            </a:r>
            <a:endParaRPr lang="zh-CN" altLang="en-US" sz="1600" b="1">
              <a:solidFill>
                <a:srgbClr val="FF3300"/>
              </a:solidFill>
              <a:latin typeface="+mn-ea"/>
            </a:endParaRPr>
          </a:p>
        </p:txBody>
      </p:sp>
      <p:sp>
        <p:nvSpPr>
          <p:cNvPr id="25608" name="Rectangle 58"/>
          <p:cNvSpPr>
            <a:spLocks noChangeArrowheads="1"/>
          </p:cNvSpPr>
          <p:nvPr/>
        </p:nvSpPr>
        <p:spPr bwMode="auto">
          <a:xfrm>
            <a:off x="4780220" y="3827145"/>
            <a:ext cx="1208383"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87660" tIns="45583" rIns="87660" bIns="45583">
            <a:spAutoFit/>
          </a:bodyPr>
          <a:lstStyle/>
          <a:p>
            <a:pPr defTabSz="890199"/>
            <a:r>
              <a:rPr lang="zh-CN" altLang="de-DE" sz="1600" b="1">
                <a:solidFill>
                  <a:srgbClr val="FF3300"/>
                </a:solidFill>
                <a:latin typeface="+mn-ea"/>
              </a:rPr>
              <a:t>直线经理人</a:t>
            </a:r>
            <a:endParaRPr lang="zh-CN" altLang="en-US" sz="1600" b="1">
              <a:solidFill>
                <a:srgbClr val="FF3300"/>
              </a:solidFill>
              <a:latin typeface="+mn-ea"/>
            </a:endParaRPr>
          </a:p>
        </p:txBody>
      </p:sp>
      <p:sp>
        <p:nvSpPr>
          <p:cNvPr id="25609" name="Rectangle 59"/>
          <p:cNvSpPr>
            <a:spLocks noChangeArrowheads="1"/>
          </p:cNvSpPr>
          <p:nvPr/>
        </p:nvSpPr>
        <p:spPr bwMode="auto">
          <a:xfrm rot="-2453746">
            <a:off x="1859424" y="4040505"/>
            <a:ext cx="1479784"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660" tIns="45583" rIns="87660" bIns="45583">
            <a:spAutoFit/>
          </a:bodyPr>
          <a:lstStyle/>
          <a:p>
            <a:pPr defTabSz="890199"/>
            <a:r>
              <a:rPr lang="zh-CN" altLang="de-DE" sz="1600" b="1">
                <a:solidFill>
                  <a:srgbClr val="FF3300"/>
                </a:solidFill>
                <a:latin typeface="+mn-ea"/>
              </a:rPr>
              <a:t>人力资源团队</a:t>
            </a:r>
            <a:endParaRPr lang="zh-CN" altLang="en-US" sz="1600" b="1">
              <a:solidFill>
                <a:srgbClr val="FF3300"/>
              </a:solidFill>
              <a:latin typeface="+mn-ea"/>
            </a:endParaRPr>
          </a:p>
        </p:txBody>
      </p:sp>
      <p:sp>
        <p:nvSpPr>
          <p:cNvPr id="25610" name="Rectangle 66"/>
          <p:cNvSpPr>
            <a:spLocks noChangeArrowheads="1"/>
          </p:cNvSpPr>
          <p:nvPr/>
        </p:nvSpPr>
        <p:spPr bwMode="auto">
          <a:xfrm>
            <a:off x="3248740" y="1573530"/>
            <a:ext cx="1387701" cy="350044"/>
          </a:xfrm>
          <a:prstGeom prst="rect">
            <a:avLst/>
          </a:prstGeom>
          <a:solidFill>
            <a:srgbClr val="002060"/>
          </a:solidFill>
          <a:ln>
            <a:noFill/>
          </a:ln>
          <a:extLst/>
        </p:spPr>
        <p:txBody>
          <a:bodyPr wrap="none" lIns="87660" tIns="45583" rIns="87660" bIns="45583">
            <a:spAutoFit/>
          </a:bodyPr>
          <a:lstStyle/>
          <a:p>
            <a:pPr defTabSz="890199"/>
            <a:r>
              <a:rPr lang="zh-CN" altLang="de-DE" sz="1600" b="1">
                <a:solidFill>
                  <a:schemeClr val="bg1"/>
                </a:solidFill>
                <a:latin typeface="+mn-ea"/>
              </a:rPr>
              <a:t>     关注度    </a:t>
            </a:r>
            <a:endParaRPr lang="zh-CN" altLang="en-US" sz="1600" b="1">
              <a:solidFill>
                <a:schemeClr val="bg1"/>
              </a:solidFill>
              <a:latin typeface="+mn-ea"/>
            </a:endParaRPr>
          </a:p>
        </p:txBody>
      </p:sp>
      <p:sp>
        <p:nvSpPr>
          <p:cNvPr id="25611" name="Rectangle 67"/>
          <p:cNvSpPr>
            <a:spLocks noChangeArrowheads="1"/>
          </p:cNvSpPr>
          <p:nvPr/>
        </p:nvSpPr>
        <p:spPr bwMode="auto">
          <a:xfrm>
            <a:off x="6667106" y="3658792"/>
            <a:ext cx="1699490" cy="350044"/>
          </a:xfrm>
          <a:prstGeom prst="rect">
            <a:avLst/>
          </a:prstGeom>
          <a:solidFill>
            <a:srgbClr val="002060"/>
          </a:solidFill>
          <a:ln>
            <a:noFill/>
          </a:ln>
          <a:extLst/>
        </p:spPr>
        <p:txBody>
          <a:bodyPr lIns="87660" tIns="45583" rIns="87660" bIns="45583">
            <a:spAutoFit/>
          </a:bodyPr>
          <a:lstStyle/>
          <a:p>
            <a:pPr defTabSz="890199"/>
            <a:r>
              <a:rPr lang="de-DE" altLang="zh-CN" sz="1600" b="1">
                <a:solidFill>
                  <a:schemeClr val="bg1"/>
                </a:solidFill>
                <a:latin typeface="+mn-ea"/>
              </a:rPr>
              <a:t>HR</a:t>
            </a:r>
            <a:r>
              <a:rPr lang="zh-CN" altLang="de-DE" sz="1600" b="1">
                <a:solidFill>
                  <a:schemeClr val="bg1"/>
                </a:solidFill>
                <a:latin typeface="+mn-ea"/>
              </a:rPr>
              <a:t>管理能力</a:t>
            </a:r>
            <a:endParaRPr lang="zh-CN" altLang="en-US" sz="1600" b="1">
              <a:solidFill>
                <a:schemeClr val="bg1"/>
              </a:solidFill>
              <a:latin typeface="+mn-ea"/>
            </a:endParaRPr>
          </a:p>
        </p:txBody>
      </p:sp>
      <p:sp>
        <p:nvSpPr>
          <p:cNvPr id="25612" name="Rectangle 68"/>
          <p:cNvSpPr>
            <a:spLocks noChangeArrowheads="1"/>
          </p:cNvSpPr>
          <p:nvPr/>
        </p:nvSpPr>
        <p:spPr bwMode="auto">
          <a:xfrm>
            <a:off x="1121146" y="5062300"/>
            <a:ext cx="1266540" cy="350044"/>
          </a:xfrm>
          <a:prstGeom prst="rect">
            <a:avLst/>
          </a:prstGeom>
          <a:solidFill>
            <a:srgbClr val="002060"/>
          </a:solidFill>
          <a:ln>
            <a:noFill/>
          </a:ln>
          <a:extLst/>
        </p:spPr>
        <p:txBody>
          <a:bodyPr wrap="none" lIns="87660" tIns="45583" rIns="87660" bIns="45583">
            <a:spAutoFit/>
          </a:bodyPr>
          <a:lstStyle/>
          <a:p>
            <a:pPr defTabSz="890199" eaLnBrk="0" hangingPunct="0">
              <a:spcBef>
                <a:spcPct val="20000"/>
              </a:spcBef>
            </a:pPr>
            <a:r>
              <a:rPr lang="zh-CN" altLang="de-DE" sz="1600" b="1">
                <a:solidFill>
                  <a:schemeClr val="bg1"/>
                </a:solidFill>
                <a:latin typeface="+mn-ea"/>
              </a:rPr>
              <a:t>  角色能力  </a:t>
            </a:r>
          </a:p>
        </p:txBody>
      </p:sp>
      <p:sp>
        <p:nvSpPr>
          <p:cNvPr id="25613" name="Text Box 117"/>
          <p:cNvSpPr txBox="1">
            <a:spLocks noChangeArrowheads="1"/>
          </p:cNvSpPr>
          <p:nvPr/>
        </p:nvSpPr>
        <p:spPr bwMode="auto">
          <a:xfrm>
            <a:off x="936982" y="5444014"/>
            <a:ext cx="1176024" cy="107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87660" tIns="45583" rIns="87660" bIns="45583">
            <a:spAutoFit/>
          </a:bodyPr>
          <a:lstStyle>
            <a:lvl1pPr marL="176213" indent="-176213"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l" eaLnBrk="1" hangingPunct="1">
              <a:buFontTx/>
              <a:buChar char="•"/>
            </a:pPr>
            <a:r>
              <a:rPr lang="zh-CN" altLang="en-US" sz="1600" b="1">
                <a:latin typeface="+mn-ea"/>
                <a:ea typeface="+mn-ea"/>
              </a:rPr>
              <a:t>战略伙伴</a:t>
            </a:r>
          </a:p>
          <a:p>
            <a:pPr algn="l" eaLnBrk="1" hangingPunct="1">
              <a:buFontTx/>
              <a:buChar char="•"/>
            </a:pPr>
            <a:r>
              <a:rPr lang="zh-CN" altLang="en-US" sz="1600" b="1">
                <a:latin typeface="+mn-ea"/>
                <a:ea typeface="+mn-ea"/>
              </a:rPr>
              <a:t>专业价值</a:t>
            </a:r>
          </a:p>
          <a:p>
            <a:pPr algn="l" eaLnBrk="1" hangingPunct="1">
              <a:buFontTx/>
              <a:buChar char="•"/>
            </a:pPr>
            <a:r>
              <a:rPr lang="zh-CN" altLang="en-US" sz="1600" b="1">
                <a:latin typeface="+mn-ea"/>
                <a:ea typeface="+mn-ea"/>
              </a:rPr>
              <a:t>服务价值</a:t>
            </a:r>
          </a:p>
          <a:p>
            <a:pPr algn="l" eaLnBrk="1" hangingPunct="1">
              <a:buFontTx/>
              <a:buChar char="•"/>
            </a:pPr>
            <a:r>
              <a:rPr lang="en-US" altLang="zh-CN" sz="1600" b="1">
                <a:latin typeface="+mn-ea"/>
                <a:ea typeface="+mn-ea"/>
              </a:rPr>
              <a:t>……</a:t>
            </a:r>
          </a:p>
        </p:txBody>
      </p:sp>
      <p:sp>
        <p:nvSpPr>
          <p:cNvPr id="25614" name="Text Box 118"/>
          <p:cNvSpPr txBox="1">
            <a:spLocks noChangeArrowheads="1"/>
          </p:cNvSpPr>
          <p:nvPr/>
        </p:nvSpPr>
        <p:spPr bwMode="auto">
          <a:xfrm>
            <a:off x="6762420" y="4088846"/>
            <a:ext cx="1941813" cy="181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660" tIns="45583" rIns="87660" bIns="45583">
            <a:spAutoFit/>
          </a:bodyPr>
          <a:lstStyle>
            <a:lvl1pPr marL="176213" indent="-176213"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l" eaLnBrk="1" hangingPunct="1">
              <a:buFontTx/>
              <a:buChar char="•"/>
            </a:pPr>
            <a:r>
              <a:rPr lang="zh-CN" altLang="en-US" sz="1600" b="1">
                <a:latin typeface="+mn-ea"/>
                <a:ea typeface="+mn-ea"/>
              </a:rPr>
              <a:t>绩效管理</a:t>
            </a:r>
          </a:p>
          <a:p>
            <a:pPr algn="l" eaLnBrk="1" hangingPunct="1">
              <a:buFontTx/>
              <a:buChar char="•"/>
            </a:pPr>
            <a:r>
              <a:rPr lang="zh-CN" altLang="en-US" sz="1600" b="1">
                <a:latin typeface="+mn-ea"/>
                <a:ea typeface="+mn-ea"/>
              </a:rPr>
              <a:t>思想导师</a:t>
            </a:r>
          </a:p>
          <a:p>
            <a:pPr algn="l" eaLnBrk="1" hangingPunct="1">
              <a:buFontTx/>
              <a:buChar char="•"/>
            </a:pPr>
            <a:r>
              <a:rPr lang="zh-CN" altLang="en-US" sz="1600" b="1">
                <a:latin typeface="+mn-ea"/>
                <a:ea typeface="+mn-ea"/>
              </a:rPr>
              <a:t>行为教练</a:t>
            </a:r>
          </a:p>
          <a:p>
            <a:pPr algn="l" eaLnBrk="1" hangingPunct="1">
              <a:buFontTx/>
              <a:buChar char="•"/>
            </a:pPr>
            <a:r>
              <a:rPr lang="zh-CN" altLang="en-US" sz="1600" b="1">
                <a:latin typeface="+mn-ea"/>
                <a:ea typeface="+mn-ea"/>
              </a:rPr>
              <a:t>氛围建设</a:t>
            </a:r>
          </a:p>
          <a:p>
            <a:pPr algn="l" eaLnBrk="1" hangingPunct="1">
              <a:buFontTx/>
              <a:buChar char="•"/>
            </a:pPr>
            <a:r>
              <a:rPr lang="en-US" altLang="zh-CN" sz="1600" b="1">
                <a:latin typeface="+mn-ea"/>
                <a:ea typeface="+mn-ea"/>
              </a:rPr>
              <a:t>……</a:t>
            </a:r>
          </a:p>
          <a:p>
            <a:pPr algn="l" eaLnBrk="1" hangingPunct="1">
              <a:buFontTx/>
              <a:buChar char="•"/>
            </a:pPr>
            <a:endParaRPr lang="zh-CN" altLang="en-US" sz="1600" b="1">
              <a:latin typeface="+mn-ea"/>
              <a:ea typeface="+mn-ea"/>
            </a:endParaRPr>
          </a:p>
          <a:p>
            <a:pPr algn="l" eaLnBrk="1" hangingPunct="1">
              <a:buFontTx/>
              <a:buChar char="•"/>
            </a:pPr>
            <a:endParaRPr lang="zh-CN" altLang="en-US" sz="1600" b="1">
              <a:latin typeface="+mn-ea"/>
              <a:ea typeface="+mn-ea"/>
            </a:endParaRPr>
          </a:p>
        </p:txBody>
      </p:sp>
      <p:sp>
        <p:nvSpPr>
          <p:cNvPr id="25615" name="Text Box 119"/>
          <p:cNvSpPr txBox="1">
            <a:spLocks noChangeArrowheads="1"/>
          </p:cNvSpPr>
          <p:nvPr/>
        </p:nvSpPr>
        <p:spPr bwMode="auto">
          <a:xfrm>
            <a:off x="4902997" y="1190149"/>
            <a:ext cx="2704322" cy="107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660" tIns="45583" rIns="87660" bIns="45583">
            <a:spAutoFit/>
          </a:bodyPr>
          <a:lstStyle>
            <a:lvl1pPr marL="176213" indent="-176213"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l" eaLnBrk="1" hangingPunct="1">
              <a:buFontTx/>
              <a:buChar char="•"/>
            </a:pPr>
            <a:r>
              <a:rPr lang="zh-CN" altLang="en-US" sz="1600" b="1">
                <a:latin typeface="+mn-ea"/>
                <a:ea typeface="+mn-ea"/>
              </a:rPr>
              <a:t>战略协同</a:t>
            </a:r>
          </a:p>
          <a:p>
            <a:pPr algn="l" eaLnBrk="1" hangingPunct="1">
              <a:buFontTx/>
              <a:buChar char="•"/>
            </a:pPr>
            <a:r>
              <a:rPr lang="zh-CN" altLang="en-US" sz="1600" b="1">
                <a:latin typeface="+mn-ea"/>
                <a:ea typeface="+mn-ea"/>
              </a:rPr>
              <a:t>重视行动</a:t>
            </a:r>
          </a:p>
          <a:p>
            <a:pPr algn="l" eaLnBrk="1" hangingPunct="1">
              <a:buFontTx/>
              <a:buChar char="•"/>
            </a:pPr>
            <a:r>
              <a:rPr lang="zh-CN" altLang="en-US" sz="1600" b="1">
                <a:latin typeface="+mn-ea"/>
                <a:ea typeface="+mn-ea"/>
              </a:rPr>
              <a:t>关注成效</a:t>
            </a:r>
          </a:p>
          <a:p>
            <a:pPr algn="l" eaLnBrk="1" hangingPunct="1">
              <a:buFontTx/>
              <a:buChar char="•"/>
            </a:pPr>
            <a:r>
              <a:rPr lang="zh-CN" altLang="en-US" sz="1600" b="1">
                <a:latin typeface="+mn-ea"/>
                <a:ea typeface="+mn-ea"/>
              </a:rPr>
              <a:t> </a:t>
            </a:r>
            <a:r>
              <a:rPr lang="en-US" altLang="zh-CN" sz="1600" b="1">
                <a:latin typeface="+mn-ea"/>
                <a:ea typeface="+mn-ea"/>
              </a:rPr>
              <a:t>……</a:t>
            </a:r>
          </a:p>
        </p:txBody>
      </p:sp>
      <p:sp>
        <p:nvSpPr>
          <p:cNvPr id="25616" name="Line 120"/>
          <p:cNvSpPr>
            <a:spLocks noChangeShapeType="1"/>
          </p:cNvSpPr>
          <p:nvPr/>
        </p:nvSpPr>
        <p:spPr bwMode="auto">
          <a:xfrm>
            <a:off x="4397350" y="3783806"/>
            <a:ext cx="211143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7660" tIns="45583" rIns="87660" bIns="45583" anchor="ctr"/>
          <a:lstStyle/>
          <a:p>
            <a:endParaRPr lang="zh-CN" altLang="en-US">
              <a:latin typeface="+mn-ea"/>
            </a:endParaRPr>
          </a:p>
        </p:txBody>
      </p:sp>
      <p:sp>
        <p:nvSpPr>
          <p:cNvPr id="25618" name="Text Box 129"/>
          <p:cNvSpPr txBox="1">
            <a:spLocks noChangeArrowheads="1"/>
          </p:cNvSpPr>
          <p:nvPr/>
        </p:nvSpPr>
        <p:spPr bwMode="auto">
          <a:xfrm>
            <a:off x="7237372" y="2088596"/>
            <a:ext cx="1922427" cy="86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660" tIns="45583" rIns="87660" bIns="45583">
            <a:spAutoFit/>
          </a:bodyPr>
          <a:lstStyle>
            <a:lvl1pPr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l" eaLnBrk="1" hangingPunct="1"/>
            <a:r>
              <a:rPr lang="zh-CN" altLang="en-US" sz="1600" b="1">
                <a:solidFill>
                  <a:schemeClr val="bg1"/>
                </a:solidFill>
                <a:latin typeface="+mn-ea"/>
                <a:ea typeface="+mn-ea"/>
              </a:rPr>
              <a:t>思考</a:t>
            </a:r>
            <a:r>
              <a:rPr lang="zh-CN" altLang="en-US" sz="1600" b="1" smtClean="0">
                <a:solidFill>
                  <a:schemeClr val="bg1"/>
                </a:solidFill>
                <a:latin typeface="+mn-ea"/>
                <a:ea typeface="+mn-ea"/>
              </a:rPr>
              <a:t>：</a:t>
            </a:r>
            <a:r>
              <a:rPr lang="en-US" altLang="zh-CN" sz="1600" b="1" smtClean="0">
                <a:solidFill>
                  <a:schemeClr val="bg1"/>
                </a:solidFill>
                <a:latin typeface="+mn-ea"/>
                <a:ea typeface="+mn-ea"/>
              </a:rPr>
              <a:t>XX</a:t>
            </a:r>
            <a:r>
              <a:rPr lang="zh-CN" altLang="en-US" sz="1600" b="1" smtClean="0">
                <a:solidFill>
                  <a:schemeClr val="bg1"/>
                </a:solidFill>
                <a:latin typeface="+mn-ea"/>
                <a:ea typeface="+mn-ea"/>
              </a:rPr>
              <a:t>集团</a:t>
            </a:r>
            <a:r>
              <a:rPr lang="zh-CN" altLang="en-US" sz="1600" b="1">
                <a:solidFill>
                  <a:schemeClr val="bg1"/>
                </a:solidFill>
                <a:latin typeface="+mn-ea"/>
                <a:ea typeface="+mn-ea"/>
              </a:rPr>
              <a:t>提出直线经理人员带队伍能力？</a:t>
            </a:r>
          </a:p>
        </p:txBody>
      </p:sp>
    </p:spTree>
    <p:extLst>
      <p:ext uri="{BB962C8B-B14F-4D97-AF65-F5344CB8AC3E}">
        <p14:creationId xmlns:p14="http://schemas.microsoft.com/office/powerpoint/2010/main" val="1368425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r>
              <a:rPr lang="en-US" altLang="zh-CN" b="1" smtClean="0"/>
              <a:t>2</a:t>
            </a:r>
            <a:r>
              <a:rPr lang="zh-CN" altLang="en-US" b="1" smtClean="0"/>
              <a:t>：过程</a:t>
            </a:r>
            <a:r>
              <a:rPr lang="en-US" altLang="zh-CN" b="1"/>
              <a:t>_</a:t>
            </a:r>
            <a:r>
              <a:rPr lang="zh-CN" altLang="en-US" b="1" smtClean="0"/>
              <a:t>标杆实践</a:t>
            </a:r>
            <a:r>
              <a:rPr lang="en-US" altLang="zh-CN" b="1" smtClean="0"/>
              <a:t>_</a:t>
            </a:r>
            <a:r>
              <a:rPr lang="zh-CN" altLang="en-US" b="1" smtClean="0"/>
              <a:t>分析维度</a:t>
            </a:r>
          </a:p>
        </p:txBody>
      </p:sp>
      <p:sp>
        <p:nvSpPr>
          <p:cNvPr id="27651" name="Rectangle 8"/>
          <p:cNvSpPr>
            <a:spLocks noChangeArrowheads="1"/>
          </p:cNvSpPr>
          <p:nvPr/>
        </p:nvSpPr>
        <p:spPr bwMode="auto">
          <a:xfrm>
            <a:off x="570267" y="1047060"/>
            <a:ext cx="8647689" cy="7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ctr">
            <a:spAutoFit/>
          </a:bodyPr>
          <a:lstStyle/>
          <a:p>
            <a:pPr marL="196367" lvl="1" indent="-194732" defTabSz="340370" eaLnBrk="0" hangingPunct="0">
              <a:spcBef>
                <a:spcPct val="20000"/>
              </a:spcBef>
              <a:buFontTx/>
              <a:buChar char="–"/>
              <a:tabLst>
                <a:tab pos="8784168" algn="r"/>
              </a:tabLst>
            </a:pPr>
            <a:r>
              <a:rPr lang="zh-CN" altLang="de-DE" sz="1600" b="1">
                <a:solidFill>
                  <a:srgbClr val="FF3300"/>
                </a:solidFill>
                <a:latin typeface="+mn-ea"/>
              </a:rPr>
              <a:t>按人力资源关键职能领域划分：</a:t>
            </a:r>
            <a:r>
              <a:rPr lang="zh-CN" altLang="de-DE" sz="1600" b="1">
                <a:latin typeface="+mn-ea"/>
              </a:rPr>
              <a:t>人力资源规划、招聘配置、绩效管理、薪酬激励、培训发展、干部管理、员工能力开发、领导力开发、员工关系等</a:t>
            </a:r>
          </a:p>
          <a:p>
            <a:pPr marL="196367" lvl="1" indent="-194732" defTabSz="340370" eaLnBrk="0" hangingPunct="0">
              <a:spcBef>
                <a:spcPct val="20000"/>
              </a:spcBef>
              <a:tabLst>
                <a:tab pos="8784168" algn="r"/>
              </a:tabLst>
            </a:pPr>
            <a:endParaRPr lang="zh-CN" altLang="de-DE" sz="1600" b="1">
              <a:latin typeface="+mn-ea"/>
            </a:endParaRPr>
          </a:p>
        </p:txBody>
      </p:sp>
      <p:grpSp>
        <p:nvGrpSpPr>
          <p:cNvPr id="27652" name="Group 49"/>
          <p:cNvGrpSpPr>
            <a:grpSpLocks/>
          </p:cNvGrpSpPr>
          <p:nvPr/>
        </p:nvGrpSpPr>
        <p:grpSpPr bwMode="auto">
          <a:xfrm>
            <a:off x="789973" y="1710214"/>
            <a:ext cx="8720387" cy="4723924"/>
            <a:chOff x="707" y="1117"/>
            <a:chExt cx="4889" cy="2834"/>
          </a:xfrm>
        </p:grpSpPr>
        <p:sp>
          <p:nvSpPr>
            <p:cNvPr id="70692" name="Freeform 36"/>
            <p:cNvSpPr>
              <a:spLocks/>
            </p:cNvSpPr>
            <p:nvPr/>
          </p:nvSpPr>
          <p:spPr bwMode="auto">
            <a:xfrm>
              <a:off x="4818" y="1707"/>
              <a:ext cx="479" cy="1760"/>
            </a:xfrm>
            <a:custGeom>
              <a:avLst/>
              <a:gdLst/>
              <a:ahLst/>
              <a:cxnLst>
                <a:cxn ang="0">
                  <a:pos x="24" y="0"/>
                </a:cxn>
                <a:cxn ang="0">
                  <a:pos x="1304" y="0"/>
                </a:cxn>
                <a:cxn ang="0">
                  <a:pos x="1200" y="88"/>
                </a:cxn>
                <a:cxn ang="0">
                  <a:pos x="1200" y="1656"/>
                </a:cxn>
                <a:cxn ang="0">
                  <a:pos x="1312" y="1760"/>
                </a:cxn>
                <a:cxn ang="0">
                  <a:pos x="0" y="1760"/>
                </a:cxn>
                <a:cxn ang="0">
                  <a:pos x="120" y="1640"/>
                </a:cxn>
                <a:cxn ang="0">
                  <a:pos x="120" y="88"/>
                </a:cxn>
                <a:cxn ang="0">
                  <a:pos x="24" y="0"/>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solidFill>
              <a:srgbClr val="DDDDDD"/>
            </a:solidFill>
            <a:ln w="6350" cap="flat" cmpd="sng">
              <a:solidFill>
                <a:srgbClr val="DDDDDD"/>
              </a:solidFill>
              <a:prstDash val="solid"/>
              <a:round/>
              <a:headEnd/>
              <a:tailEnd/>
            </a:ln>
            <a:effectLst>
              <a:outerShdw dist="35921" dir="2700000" algn="ctr" rotWithShape="0">
                <a:schemeClr val="bg2"/>
              </a:outerShdw>
            </a:effectLst>
          </p:spPr>
          <p:txBody>
            <a:bodyPr wrap="none" lIns="0" tIns="0" rIns="0" bIns="0" anchor="ctr"/>
            <a:lstStyle/>
            <a:p>
              <a:pPr>
                <a:defRPr/>
              </a:pPr>
              <a:endParaRPr lang="zh-CN" altLang="en-US">
                <a:latin typeface="+mn-ea"/>
              </a:endParaRPr>
            </a:p>
          </p:txBody>
        </p:sp>
        <p:sp>
          <p:nvSpPr>
            <p:cNvPr id="70689" name="Freeform 33"/>
            <p:cNvSpPr>
              <a:spLocks/>
            </p:cNvSpPr>
            <p:nvPr/>
          </p:nvSpPr>
          <p:spPr bwMode="auto">
            <a:xfrm>
              <a:off x="4315" y="1716"/>
              <a:ext cx="456" cy="1760"/>
            </a:xfrm>
            <a:custGeom>
              <a:avLst/>
              <a:gdLst/>
              <a:ahLst/>
              <a:cxnLst>
                <a:cxn ang="0">
                  <a:pos x="24" y="0"/>
                </a:cxn>
                <a:cxn ang="0">
                  <a:pos x="1304" y="0"/>
                </a:cxn>
                <a:cxn ang="0">
                  <a:pos x="1200" y="88"/>
                </a:cxn>
                <a:cxn ang="0">
                  <a:pos x="1200" y="1656"/>
                </a:cxn>
                <a:cxn ang="0">
                  <a:pos x="1312" y="1760"/>
                </a:cxn>
                <a:cxn ang="0">
                  <a:pos x="0" y="1760"/>
                </a:cxn>
                <a:cxn ang="0">
                  <a:pos x="120" y="1640"/>
                </a:cxn>
                <a:cxn ang="0">
                  <a:pos x="120" y="88"/>
                </a:cxn>
                <a:cxn ang="0">
                  <a:pos x="24" y="0"/>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solidFill>
              <a:srgbClr val="DDDDDD"/>
            </a:solidFill>
            <a:ln w="6350" cap="flat" cmpd="sng">
              <a:solidFill>
                <a:srgbClr val="DDDDDD"/>
              </a:solidFill>
              <a:prstDash val="solid"/>
              <a:round/>
              <a:headEnd/>
              <a:tailEnd/>
            </a:ln>
            <a:effectLst>
              <a:outerShdw dist="35921" dir="2700000" algn="ctr" rotWithShape="0">
                <a:schemeClr val="bg2"/>
              </a:outerShdw>
            </a:effectLst>
          </p:spPr>
          <p:txBody>
            <a:bodyPr wrap="none" lIns="0" tIns="0" rIns="0" bIns="0" anchor="ctr"/>
            <a:lstStyle/>
            <a:p>
              <a:pPr>
                <a:defRPr/>
              </a:pPr>
              <a:endParaRPr lang="zh-CN" altLang="en-US">
                <a:latin typeface="+mn-ea"/>
              </a:endParaRPr>
            </a:p>
          </p:txBody>
        </p:sp>
        <p:sp>
          <p:nvSpPr>
            <p:cNvPr id="70665" name="Freeform 9"/>
            <p:cNvSpPr>
              <a:spLocks/>
            </p:cNvSpPr>
            <p:nvPr/>
          </p:nvSpPr>
          <p:spPr bwMode="auto">
            <a:xfrm>
              <a:off x="1845" y="1717"/>
              <a:ext cx="459" cy="1760"/>
            </a:xfrm>
            <a:custGeom>
              <a:avLst/>
              <a:gdLst/>
              <a:ahLst/>
              <a:cxnLst>
                <a:cxn ang="0">
                  <a:pos x="24" y="0"/>
                </a:cxn>
                <a:cxn ang="0">
                  <a:pos x="1304" y="0"/>
                </a:cxn>
                <a:cxn ang="0">
                  <a:pos x="1200" y="88"/>
                </a:cxn>
                <a:cxn ang="0">
                  <a:pos x="1200" y="1656"/>
                </a:cxn>
                <a:cxn ang="0">
                  <a:pos x="1312" y="1760"/>
                </a:cxn>
                <a:cxn ang="0">
                  <a:pos x="0" y="1760"/>
                </a:cxn>
                <a:cxn ang="0">
                  <a:pos x="120" y="1640"/>
                </a:cxn>
                <a:cxn ang="0">
                  <a:pos x="120" y="88"/>
                </a:cxn>
                <a:cxn ang="0">
                  <a:pos x="24" y="0"/>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solidFill>
              <a:srgbClr val="DDDDDD"/>
            </a:solidFill>
            <a:ln w="6350" cap="flat" cmpd="sng">
              <a:solidFill>
                <a:srgbClr val="DDDDDD"/>
              </a:solidFill>
              <a:prstDash val="solid"/>
              <a:round/>
              <a:headEnd/>
              <a:tailEnd/>
            </a:ln>
            <a:effectLst>
              <a:outerShdw dist="35921" dir="2700000" algn="ctr" rotWithShape="0">
                <a:schemeClr val="bg2"/>
              </a:outerShdw>
            </a:effectLst>
          </p:spPr>
          <p:txBody>
            <a:bodyPr wrap="none" lIns="0" tIns="0" rIns="0" bIns="0" anchor="ctr"/>
            <a:lstStyle/>
            <a:p>
              <a:pPr>
                <a:defRPr/>
              </a:pPr>
              <a:endParaRPr lang="zh-CN" altLang="en-US">
                <a:latin typeface="+mn-ea"/>
              </a:endParaRPr>
            </a:p>
          </p:txBody>
        </p:sp>
        <p:sp>
          <p:nvSpPr>
            <p:cNvPr id="27658" name="Rectangle 10"/>
            <p:cNvSpPr>
              <a:spLocks noChangeArrowheads="1"/>
            </p:cNvSpPr>
            <p:nvPr/>
          </p:nvSpPr>
          <p:spPr bwMode="auto">
            <a:xfrm>
              <a:off x="1901" y="2499"/>
              <a:ext cx="344" cy="175"/>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p>
              <a:endParaRPr lang="zh-CN" altLang="en-US">
                <a:latin typeface="+mn-ea"/>
              </a:endParaRPr>
            </a:p>
          </p:txBody>
        </p:sp>
        <p:sp>
          <p:nvSpPr>
            <p:cNvPr id="27659" name="Rectangle 11"/>
            <p:cNvSpPr>
              <a:spLocks noChangeArrowheads="1"/>
            </p:cNvSpPr>
            <p:nvPr/>
          </p:nvSpPr>
          <p:spPr bwMode="auto">
            <a:xfrm>
              <a:off x="2011" y="2103"/>
              <a:ext cx="21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p>
              <a:pPr marL="144003" lvl="1" indent="-142367" defTabSz="340370" eaLnBrk="0" hangingPunct="0">
                <a:tabLst>
                  <a:tab pos="8784168" algn="r"/>
                </a:tabLst>
              </a:pPr>
              <a:r>
                <a:rPr lang="zh-CN" altLang="de-DE" sz="2100" b="1">
                  <a:latin typeface="+mn-ea"/>
                </a:rPr>
                <a:t>招</a:t>
              </a:r>
            </a:p>
            <a:p>
              <a:pPr marL="144003" lvl="1" indent="-142367" defTabSz="340370" eaLnBrk="0" hangingPunct="0">
                <a:tabLst>
                  <a:tab pos="8784168" algn="r"/>
                </a:tabLst>
              </a:pPr>
              <a:r>
                <a:rPr lang="zh-CN" altLang="de-DE" sz="2100" b="1">
                  <a:latin typeface="+mn-ea"/>
                </a:rPr>
                <a:t>聘</a:t>
              </a:r>
            </a:p>
            <a:p>
              <a:pPr marL="144003" lvl="1" indent="-142367" defTabSz="340370" eaLnBrk="0" hangingPunct="0">
                <a:tabLst>
                  <a:tab pos="8784168" algn="r"/>
                </a:tabLst>
              </a:pPr>
              <a:r>
                <a:rPr lang="zh-CN" altLang="de-DE" sz="2100" b="1">
                  <a:latin typeface="+mn-ea"/>
                </a:rPr>
                <a:t>配</a:t>
              </a:r>
            </a:p>
            <a:p>
              <a:pPr marL="144003" lvl="1" indent="-142367" defTabSz="340370" eaLnBrk="0" hangingPunct="0">
                <a:tabLst>
                  <a:tab pos="8784168" algn="r"/>
                </a:tabLst>
              </a:pPr>
              <a:r>
                <a:rPr lang="zh-CN" altLang="de-DE" sz="2100" b="1">
                  <a:latin typeface="+mn-ea"/>
                </a:rPr>
                <a:t>置</a:t>
              </a:r>
            </a:p>
          </p:txBody>
        </p:sp>
        <p:sp>
          <p:nvSpPr>
            <p:cNvPr id="70668" name="Freeform 12"/>
            <p:cNvSpPr>
              <a:spLocks/>
            </p:cNvSpPr>
            <p:nvPr/>
          </p:nvSpPr>
          <p:spPr bwMode="auto">
            <a:xfrm>
              <a:off x="2343" y="1717"/>
              <a:ext cx="459" cy="1760"/>
            </a:xfrm>
            <a:custGeom>
              <a:avLst/>
              <a:gdLst/>
              <a:ahLst/>
              <a:cxnLst>
                <a:cxn ang="0">
                  <a:pos x="24" y="0"/>
                </a:cxn>
                <a:cxn ang="0">
                  <a:pos x="1304" y="0"/>
                </a:cxn>
                <a:cxn ang="0">
                  <a:pos x="1200" y="88"/>
                </a:cxn>
                <a:cxn ang="0">
                  <a:pos x="1200" y="1656"/>
                </a:cxn>
                <a:cxn ang="0">
                  <a:pos x="1312" y="1760"/>
                </a:cxn>
                <a:cxn ang="0">
                  <a:pos x="0" y="1760"/>
                </a:cxn>
                <a:cxn ang="0">
                  <a:pos x="120" y="1640"/>
                </a:cxn>
                <a:cxn ang="0">
                  <a:pos x="120" y="88"/>
                </a:cxn>
                <a:cxn ang="0">
                  <a:pos x="24" y="0"/>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solidFill>
              <a:srgbClr val="DDDDDD"/>
            </a:solidFill>
            <a:ln w="6350" cap="flat" cmpd="sng">
              <a:solidFill>
                <a:srgbClr val="DDDDDD"/>
              </a:solidFill>
              <a:prstDash val="solid"/>
              <a:round/>
              <a:headEnd/>
              <a:tailEnd/>
            </a:ln>
            <a:effectLst>
              <a:outerShdw dist="35921" dir="2700000" algn="ctr" rotWithShape="0">
                <a:schemeClr val="bg2"/>
              </a:outerShdw>
            </a:effectLst>
          </p:spPr>
          <p:txBody>
            <a:bodyPr wrap="none" lIns="0" tIns="0" rIns="0" bIns="0" anchor="ctr"/>
            <a:lstStyle/>
            <a:p>
              <a:pPr>
                <a:defRPr/>
              </a:pPr>
              <a:endParaRPr lang="zh-CN" altLang="en-US">
                <a:latin typeface="+mn-ea"/>
              </a:endParaRPr>
            </a:p>
          </p:txBody>
        </p:sp>
        <p:sp>
          <p:nvSpPr>
            <p:cNvPr id="27661" name="Rectangle 13"/>
            <p:cNvSpPr>
              <a:spLocks noChangeArrowheads="1"/>
            </p:cNvSpPr>
            <p:nvPr/>
          </p:nvSpPr>
          <p:spPr bwMode="auto">
            <a:xfrm>
              <a:off x="2403" y="2499"/>
              <a:ext cx="344" cy="175"/>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p>
              <a:endParaRPr lang="zh-CN" altLang="en-US">
                <a:latin typeface="+mn-ea"/>
              </a:endParaRPr>
            </a:p>
          </p:txBody>
        </p:sp>
        <p:sp>
          <p:nvSpPr>
            <p:cNvPr id="27662" name="Rectangle 14"/>
            <p:cNvSpPr>
              <a:spLocks noChangeArrowheads="1"/>
            </p:cNvSpPr>
            <p:nvPr/>
          </p:nvSpPr>
          <p:spPr bwMode="auto">
            <a:xfrm>
              <a:off x="2458" y="2103"/>
              <a:ext cx="21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p>
              <a:pPr defTabSz="340370" eaLnBrk="0" hangingPunct="0">
                <a:spcBef>
                  <a:spcPct val="10000"/>
                </a:spcBef>
                <a:spcAft>
                  <a:spcPct val="10000"/>
                </a:spcAft>
                <a:tabLst>
                  <a:tab pos="8784168" algn="r"/>
                </a:tabLst>
              </a:pPr>
              <a:r>
                <a:rPr lang="zh-CN" altLang="de-DE" sz="2100" b="1">
                  <a:latin typeface="+mn-ea"/>
                </a:rPr>
                <a:t>绩效管理</a:t>
              </a:r>
            </a:p>
          </p:txBody>
        </p:sp>
        <p:sp>
          <p:nvSpPr>
            <p:cNvPr id="70671" name="Freeform 15"/>
            <p:cNvSpPr>
              <a:spLocks/>
            </p:cNvSpPr>
            <p:nvPr/>
          </p:nvSpPr>
          <p:spPr bwMode="auto">
            <a:xfrm>
              <a:off x="2841" y="1717"/>
              <a:ext cx="460" cy="1760"/>
            </a:xfrm>
            <a:custGeom>
              <a:avLst/>
              <a:gdLst/>
              <a:ahLst/>
              <a:cxnLst>
                <a:cxn ang="0">
                  <a:pos x="24" y="0"/>
                </a:cxn>
                <a:cxn ang="0">
                  <a:pos x="1304" y="0"/>
                </a:cxn>
                <a:cxn ang="0">
                  <a:pos x="1200" y="88"/>
                </a:cxn>
                <a:cxn ang="0">
                  <a:pos x="1200" y="1656"/>
                </a:cxn>
                <a:cxn ang="0">
                  <a:pos x="1312" y="1760"/>
                </a:cxn>
                <a:cxn ang="0">
                  <a:pos x="0" y="1760"/>
                </a:cxn>
                <a:cxn ang="0">
                  <a:pos x="120" y="1640"/>
                </a:cxn>
                <a:cxn ang="0">
                  <a:pos x="120" y="88"/>
                </a:cxn>
                <a:cxn ang="0">
                  <a:pos x="24" y="0"/>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solidFill>
              <a:srgbClr val="DDDDDD"/>
            </a:solidFill>
            <a:ln w="6350" cap="flat" cmpd="sng">
              <a:solidFill>
                <a:srgbClr val="DDDDDD"/>
              </a:solidFill>
              <a:prstDash val="solid"/>
              <a:round/>
              <a:headEnd/>
              <a:tailEnd/>
            </a:ln>
            <a:effectLst>
              <a:outerShdw dist="35921" dir="2700000" algn="ctr" rotWithShape="0">
                <a:schemeClr val="bg2"/>
              </a:outerShdw>
            </a:effectLst>
          </p:spPr>
          <p:txBody>
            <a:bodyPr wrap="none" lIns="0" tIns="0" rIns="0" bIns="0" anchor="ctr"/>
            <a:lstStyle/>
            <a:p>
              <a:pPr>
                <a:defRPr/>
              </a:pPr>
              <a:endParaRPr lang="zh-CN" altLang="en-US">
                <a:latin typeface="+mn-ea"/>
              </a:endParaRPr>
            </a:p>
          </p:txBody>
        </p:sp>
        <p:sp>
          <p:nvSpPr>
            <p:cNvPr id="27664" name="Rectangle 16"/>
            <p:cNvSpPr>
              <a:spLocks noChangeArrowheads="1"/>
            </p:cNvSpPr>
            <p:nvPr/>
          </p:nvSpPr>
          <p:spPr bwMode="auto">
            <a:xfrm>
              <a:off x="2901" y="2499"/>
              <a:ext cx="345" cy="175"/>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p>
              <a:endParaRPr lang="zh-CN" altLang="en-US">
                <a:latin typeface="+mn-ea"/>
              </a:endParaRPr>
            </a:p>
          </p:txBody>
        </p:sp>
        <p:sp>
          <p:nvSpPr>
            <p:cNvPr id="27665" name="Rectangle 17"/>
            <p:cNvSpPr>
              <a:spLocks noChangeArrowheads="1"/>
            </p:cNvSpPr>
            <p:nvPr/>
          </p:nvSpPr>
          <p:spPr bwMode="auto">
            <a:xfrm>
              <a:off x="2970" y="2103"/>
              <a:ext cx="219"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p>
              <a:pPr marL="144003" lvl="1" indent="-142367" defTabSz="340370" eaLnBrk="0" hangingPunct="0">
                <a:tabLst>
                  <a:tab pos="8784168" algn="r"/>
                </a:tabLst>
              </a:pPr>
              <a:r>
                <a:rPr lang="zh-CN" altLang="de-DE" sz="2100" b="1">
                  <a:latin typeface="+mn-ea"/>
                </a:rPr>
                <a:t>薪</a:t>
              </a:r>
            </a:p>
            <a:p>
              <a:pPr marL="144003" lvl="1" indent="-142367" defTabSz="340370" eaLnBrk="0" hangingPunct="0">
                <a:tabLst>
                  <a:tab pos="8784168" algn="r"/>
                </a:tabLst>
              </a:pPr>
              <a:r>
                <a:rPr lang="zh-CN" altLang="de-DE" sz="2100" b="1">
                  <a:latin typeface="+mn-ea"/>
                </a:rPr>
                <a:t>酬</a:t>
              </a:r>
            </a:p>
            <a:p>
              <a:pPr marL="144003" lvl="1" indent="-142367" defTabSz="340370" eaLnBrk="0" hangingPunct="0">
                <a:tabLst>
                  <a:tab pos="8784168" algn="r"/>
                </a:tabLst>
              </a:pPr>
              <a:r>
                <a:rPr lang="zh-CN" altLang="de-DE" sz="2100" b="1">
                  <a:latin typeface="+mn-ea"/>
                </a:rPr>
                <a:t>激</a:t>
              </a:r>
            </a:p>
            <a:p>
              <a:pPr marL="144003" lvl="1" indent="-142367" defTabSz="340370" eaLnBrk="0" hangingPunct="0">
                <a:tabLst>
                  <a:tab pos="8784168" algn="r"/>
                </a:tabLst>
              </a:pPr>
              <a:r>
                <a:rPr lang="zh-CN" altLang="de-DE" sz="2100" b="1">
                  <a:latin typeface="+mn-ea"/>
                </a:rPr>
                <a:t>励</a:t>
              </a:r>
            </a:p>
          </p:txBody>
        </p:sp>
        <p:sp>
          <p:nvSpPr>
            <p:cNvPr id="70674" name="Freeform 18"/>
            <p:cNvSpPr>
              <a:spLocks/>
            </p:cNvSpPr>
            <p:nvPr/>
          </p:nvSpPr>
          <p:spPr bwMode="auto">
            <a:xfrm>
              <a:off x="3343" y="1717"/>
              <a:ext cx="459" cy="1760"/>
            </a:xfrm>
            <a:custGeom>
              <a:avLst/>
              <a:gdLst/>
              <a:ahLst/>
              <a:cxnLst>
                <a:cxn ang="0">
                  <a:pos x="24" y="0"/>
                </a:cxn>
                <a:cxn ang="0">
                  <a:pos x="1304" y="0"/>
                </a:cxn>
                <a:cxn ang="0">
                  <a:pos x="1200" y="88"/>
                </a:cxn>
                <a:cxn ang="0">
                  <a:pos x="1200" y="1656"/>
                </a:cxn>
                <a:cxn ang="0">
                  <a:pos x="1312" y="1760"/>
                </a:cxn>
                <a:cxn ang="0">
                  <a:pos x="0" y="1760"/>
                </a:cxn>
                <a:cxn ang="0">
                  <a:pos x="120" y="1640"/>
                </a:cxn>
                <a:cxn ang="0">
                  <a:pos x="120" y="88"/>
                </a:cxn>
                <a:cxn ang="0">
                  <a:pos x="24" y="0"/>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solidFill>
              <a:srgbClr val="DDDDDD"/>
            </a:solidFill>
            <a:ln w="6350" cap="flat" cmpd="sng">
              <a:solidFill>
                <a:srgbClr val="DDDDDD"/>
              </a:solidFill>
              <a:prstDash val="solid"/>
              <a:round/>
              <a:headEnd/>
              <a:tailEnd/>
            </a:ln>
            <a:effectLst>
              <a:outerShdw dist="35921" dir="2700000" algn="ctr" rotWithShape="0">
                <a:schemeClr val="bg2"/>
              </a:outerShdw>
            </a:effectLst>
          </p:spPr>
          <p:txBody>
            <a:bodyPr wrap="none" lIns="0" tIns="0" rIns="0" bIns="0" anchor="ctr"/>
            <a:lstStyle/>
            <a:p>
              <a:pPr>
                <a:defRPr/>
              </a:pPr>
              <a:endParaRPr lang="zh-CN" altLang="en-US">
                <a:latin typeface="+mn-ea"/>
              </a:endParaRPr>
            </a:p>
          </p:txBody>
        </p:sp>
        <p:sp>
          <p:nvSpPr>
            <p:cNvPr id="27667" name="Rectangle 19"/>
            <p:cNvSpPr>
              <a:spLocks noChangeArrowheads="1"/>
            </p:cNvSpPr>
            <p:nvPr/>
          </p:nvSpPr>
          <p:spPr bwMode="auto">
            <a:xfrm>
              <a:off x="3403" y="2499"/>
              <a:ext cx="344" cy="175"/>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p>
              <a:endParaRPr lang="zh-CN" altLang="en-US">
                <a:latin typeface="+mn-ea"/>
              </a:endParaRPr>
            </a:p>
          </p:txBody>
        </p:sp>
        <p:sp>
          <p:nvSpPr>
            <p:cNvPr id="27668" name="Rectangle 20"/>
            <p:cNvSpPr>
              <a:spLocks noChangeArrowheads="1"/>
            </p:cNvSpPr>
            <p:nvPr/>
          </p:nvSpPr>
          <p:spPr bwMode="auto">
            <a:xfrm>
              <a:off x="3505" y="2103"/>
              <a:ext cx="22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p>
              <a:pPr marL="144003" lvl="1" indent="-142367" defTabSz="340370" eaLnBrk="0" hangingPunct="0">
                <a:tabLst>
                  <a:tab pos="8784168" algn="r"/>
                </a:tabLst>
              </a:pPr>
              <a:r>
                <a:rPr lang="zh-CN" altLang="de-DE" sz="2100" b="1">
                  <a:latin typeface="+mn-ea"/>
                </a:rPr>
                <a:t>培</a:t>
              </a:r>
            </a:p>
            <a:p>
              <a:pPr marL="144003" lvl="1" indent="-142367" defTabSz="340370" eaLnBrk="0" hangingPunct="0">
                <a:tabLst>
                  <a:tab pos="8784168" algn="r"/>
                </a:tabLst>
              </a:pPr>
              <a:r>
                <a:rPr lang="zh-CN" altLang="de-DE" sz="2100" b="1">
                  <a:latin typeface="+mn-ea"/>
                </a:rPr>
                <a:t>训</a:t>
              </a:r>
            </a:p>
            <a:p>
              <a:pPr defTabSz="340370" eaLnBrk="0" hangingPunct="0">
                <a:spcAft>
                  <a:spcPct val="10000"/>
                </a:spcAft>
                <a:tabLst>
                  <a:tab pos="8784168" algn="r"/>
                </a:tabLst>
              </a:pPr>
              <a:r>
                <a:rPr lang="zh-CN" altLang="de-DE" sz="2100" b="1">
                  <a:latin typeface="+mn-ea"/>
                </a:rPr>
                <a:t>培养</a:t>
              </a:r>
            </a:p>
          </p:txBody>
        </p:sp>
        <p:sp>
          <p:nvSpPr>
            <p:cNvPr id="70677" name="Freeform 21"/>
            <p:cNvSpPr>
              <a:spLocks/>
            </p:cNvSpPr>
            <p:nvPr/>
          </p:nvSpPr>
          <p:spPr bwMode="auto">
            <a:xfrm>
              <a:off x="3840" y="1717"/>
              <a:ext cx="459" cy="1760"/>
            </a:xfrm>
            <a:custGeom>
              <a:avLst/>
              <a:gdLst/>
              <a:ahLst/>
              <a:cxnLst>
                <a:cxn ang="0">
                  <a:pos x="24" y="0"/>
                </a:cxn>
                <a:cxn ang="0">
                  <a:pos x="1304" y="0"/>
                </a:cxn>
                <a:cxn ang="0">
                  <a:pos x="1200" y="88"/>
                </a:cxn>
                <a:cxn ang="0">
                  <a:pos x="1200" y="1656"/>
                </a:cxn>
                <a:cxn ang="0">
                  <a:pos x="1312" y="1760"/>
                </a:cxn>
                <a:cxn ang="0">
                  <a:pos x="0" y="1760"/>
                </a:cxn>
                <a:cxn ang="0">
                  <a:pos x="120" y="1640"/>
                </a:cxn>
                <a:cxn ang="0">
                  <a:pos x="120" y="88"/>
                </a:cxn>
                <a:cxn ang="0">
                  <a:pos x="24" y="0"/>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solidFill>
              <a:srgbClr val="DDDDDD"/>
            </a:solidFill>
            <a:ln w="6350" cap="flat" cmpd="sng">
              <a:solidFill>
                <a:srgbClr val="DDDDDD"/>
              </a:solidFill>
              <a:prstDash val="solid"/>
              <a:round/>
              <a:headEnd/>
              <a:tailEnd/>
            </a:ln>
            <a:effectLst>
              <a:outerShdw dist="35921" dir="2700000" algn="ctr" rotWithShape="0">
                <a:schemeClr val="bg2"/>
              </a:outerShdw>
            </a:effectLst>
          </p:spPr>
          <p:txBody>
            <a:bodyPr wrap="none" lIns="0" tIns="0" rIns="0" bIns="0" anchor="ctr"/>
            <a:lstStyle/>
            <a:p>
              <a:pPr>
                <a:defRPr/>
              </a:pPr>
              <a:endParaRPr lang="zh-CN" altLang="en-US">
                <a:latin typeface="+mn-ea"/>
              </a:endParaRPr>
            </a:p>
          </p:txBody>
        </p:sp>
        <p:sp>
          <p:nvSpPr>
            <p:cNvPr id="27670" name="Rectangle 22"/>
            <p:cNvSpPr>
              <a:spLocks noChangeArrowheads="1"/>
            </p:cNvSpPr>
            <p:nvPr/>
          </p:nvSpPr>
          <p:spPr bwMode="auto">
            <a:xfrm>
              <a:off x="3900" y="2499"/>
              <a:ext cx="344" cy="175"/>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p>
              <a:endParaRPr lang="zh-CN" altLang="en-US">
                <a:latin typeface="+mn-ea"/>
              </a:endParaRPr>
            </a:p>
          </p:txBody>
        </p:sp>
        <p:sp>
          <p:nvSpPr>
            <p:cNvPr id="27671" name="Rectangle 23"/>
            <p:cNvSpPr>
              <a:spLocks noChangeArrowheads="1"/>
            </p:cNvSpPr>
            <p:nvPr/>
          </p:nvSpPr>
          <p:spPr bwMode="auto">
            <a:xfrm>
              <a:off x="4000" y="2103"/>
              <a:ext cx="225"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p>
              <a:pPr defTabSz="340370" eaLnBrk="0" hangingPunct="0">
                <a:spcAft>
                  <a:spcPct val="10000"/>
                </a:spcAft>
                <a:tabLst>
                  <a:tab pos="8784168" algn="r"/>
                </a:tabLst>
              </a:pPr>
              <a:r>
                <a:rPr lang="zh-CN" altLang="de-DE" sz="2100" b="1">
                  <a:latin typeface="+mn-ea"/>
                </a:rPr>
                <a:t>职业发展</a:t>
              </a:r>
            </a:p>
          </p:txBody>
        </p:sp>
        <p:sp>
          <p:nvSpPr>
            <p:cNvPr id="70680" name="Rectangle 24"/>
            <p:cNvSpPr>
              <a:spLocks noChangeArrowheads="1"/>
            </p:cNvSpPr>
            <p:nvPr/>
          </p:nvSpPr>
          <p:spPr bwMode="auto">
            <a:xfrm>
              <a:off x="904" y="1621"/>
              <a:ext cx="4423" cy="104"/>
            </a:xfrm>
            <a:prstGeom prst="rect">
              <a:avLst/>
            </a:prstGeom>
            <a:solidFill>
              <a:srgbClr val="DDDDDD"/>
            </a:solidFill>
            <a:ln w="6350">
              <a:solidFill>
                <a:srgbClr val="DDDDDD"/>
              </a:solidFill>
              <a:miter lim="800000"/>
              <a:headEnd/>
              <a:tailEnd/>
            </a:ln>
            <a:effectLst>
              <a:outerShdw dist="35921" dir="2700000" algn="ctr" rotWithShape="0">
                <a:schemeClr val="bg2"/>
              </a:outerShdw>
            </a:effectLst>
          </p:spPr>
          <p:txBody>
            <a:bodyPr wrap="none" lIns="0" tIns="0" rIns="0" bIns="0" anchor="ctr"/>
            <a:lstStyle/>
            <a:p>
              <a:pPr>
                <a:defRPr/>
              </a:pPr>
              <a:endParaRPr lang="zh-CN" altLang="en-US">
                <a:latin typeface="+mn-ea"/>
              </a:endParaRPr>
            </a:p>
          </p:txBody>
        </p:sp>
        <p:sp>
          <p:nvSpPr>
            <p:cNvPr id="70681" name="AutoShape 25"/>
            <p:cNvSpPr>
              <a:spLocks noChangeArrowheads="1"/>
            </p:cNvSpPr>
            <p:nvPr/>
          </p:nvSpPr>
          <p:spPr bwMode="auto">
            <a:xfrm>
              <a:off x="716" y="1117"/>
              <a:ext cx="4880" cy="496"/>
            </a:xfrm>
            <a:prstGeom prst="triangle">
              <a:avLst>
                <a:gd name="adj" fmla="val 50000"/>
              </a:avLst>
            </a:prstGeom>
            <a:solidFill>
              <a:srgbClr val="DDDDDD"/>
            </a:solidFill>
            <a:ln w="6350">
              <a:solidFill>
                <a:srgbClr val="DDDDDD"/>
              </a:solidFill>
              <a:miter lim="800000"/>
              <a:headEnd/>
              <a:tailEnd/>
            </a:ln>
            <a:effectLst>
              <a:outerShdw dist="35921" dir="2700000" algn="ctr" rotWithShape="0">
                <a:schemeClr val="bg2"/>
              </a:outerShdw>
            </a:effectLst>
          </p:spPr>
          <p:txBody>
            <a:bodyPr wrap="none" lIns="0" tIns="0" rIns="0" bIns="0" anchor="ctr"/>
            <a:lstStyle/>
            <a:p>
              <a:pPr>
                <a:defRPr/>
              </a:pPr>
              <a:endParaRPr lang="zh-CN" altLang="en-US">
                <a:latin typeface="+mn-ea"/>
              </a:endParaRPr>
            </a:p>
          </p:txBody>
        </p:sp>
        <p:sp>
          <p:nvSpPr>
            <p:cNvPr id="27674" name="Freeform 26"/>
            <p:cNvSpPr>
              <a:spLocks/>
            </p:cNvSpPr>
            <p:nvPr/>
          </p:nvSpPr>
          <p:spPr bwMode="auto">
            <a:xfrm>
              <a:off x="1518" y="1279"/>
              <a:ext cx="3204" cy="175"/>
            </a:xfrm>
            <a:custGeom>
              <a:avLst/>
              <a:gdLst>
                <a:gd name="T0" fmla="*/ 0 w 3096"/>
                <a:gd name="T1" fmla="*/ 361 h 320"/>
                <a:gd name="T2" fmla="*/ 3316 w 3096"/>
                <a:gd name="T3" fmla="*/ 361 h 320"/>
                <a:gd name="T4" fmla="*/ 1645 w 3096"/>
                <a:gd name="T5" fmla="*/ 0 h 320"/>
                <a:gd name="T6" fmla="*/ 0 w 3096"/>
                <a:gd name="T7" fmla="*/ 361 h 320"/>
                <a:gd name="T8" fmla="*/ 0 60000 65536"/>
                <a:gd name="T9" fmla="*/ 0 60000 65536"/>
                <a:gd name="T10" fmla="*/ 0 60000 65536"/>
                <a:gd name="T11" fmla="*/ 0 60000 65536"/>
                <a:gd name="T12" fmla="*/ 0 w 3096"/>
                <a:gd name="T13" fmla="*/ 0 h 320"/>
                <a:gd name="T14" fmla="*/ 3096 w 3096"/>
                <a:gd name="T15" fmla="*/ 320 h 320"/>
              </a:gdLst>
              <a:ahLst/>
              <a:cxnLst>
                <a:cxn ang="T8">
                  <a:pos x="T0" y="T1"/>
                </a:cxn>
                <a:cxn ang="T9">
                  <a:pos x="T2" y="T3"/>
                </a:cxn>
                <a:cxn ang="T10">
                  <a:pos x="T4" y="T5"/>
                </a:cxn>
                <a:cxn ang="T11">
                  <a:pos x="T6" y="T7"/>
                </a:cxn>
              </a:cxnLst>
              <a:rect l="T12" t="T13" r="T14" b="T15"/>
              <a:pathLst>
                <a:path w="3096" h="320">
                  <a:moveTo>
                    <a:pt x="0" y="320"/>
                  </a:moveTo>
                  <a:lnTo>
                    <a:pt x="3096" y="320"/>
                  </a:lnTo>
                  <a:lnTo>
                    <a:pt x="1536" y="0"/>
                  </a:lnTo>
                  <a:lnTo>
                    <a:pt x="0" y="320"/>
                  </a:lnTo>
                  <a:close/>
                </a:path>
              </a:pathLst>
            </a:custGeom>
            <a:solidFill>
              <a:schemeClr val="bg1"/>
            </a:solidFill>
            <a:ln>
              <a:noFill/>
            </a:ln>
            <a:extLst>
              <a:ext uri="{91240B29-F687-4F45-9708-019B960494DF}">
                <a14:hiddenLine xmlns:a14="http://schemas.microsoft.com/office/drawing/2010/main" w="6350">
                  <a:solidFill>
                    <a:srgbClr val="000000"/>
                  </a:solidFill>
                  <a:round/>
                  <a:headEnd/>
                  <a:tailEnd/>
                </a14:hiddenLine>
              </a:ext>
            </a:extLst>
          </p:spPr>
          <p:txBody>
            <a:bodyPr lIns="0" tIns="0" rIns="0" bIns="0" anchor="ctr">
              <a:spAutoFit/>
            </a:bodyPr>
            <a:lstStyle/>
            <a:p>
              <a:endParaRPr lang="zh-CN" altLang="en-US">
                <a:latin typeface="+mn-ea"/>
              </a:endParaRPr>
            </a:p>
          </p:txBody>
        </p:sp>
        <p:sp>
          <p:nvSpPr>
            <p:cNvPr id="27675" name="Text Box 27"/>
            <p:cNvSpPr txBox="1">
              <a:spLocks noChangeArrowheads="1"/>
            </p:cNvSpPr>
            <p:nvPr/>
          </p:nvSpPr>
          <p:spPr bwMode="auto">
            <a:xfrm flipH="1">
              <a:off x="2423" y="1282"/>
              <a:ext cx="13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eaLnBrk="0" hangingPunct="0">
                <a:defRPr kumimoji="1" sz="1400">
                  <a:solidFill>
                    <a:schemeClr val="tx1"/>
                  </a:solidFill>
                  <a:latin typeface="Times New Roman" pitchFamily="18" charset="0"/>
                  <a:ea typeface="宋体" pitchFamily="2" charset="-122"/>
                </a:defRPr>
              </a:lvl1pPr>
              <a:lvl2pPr marL="742950" indent="-285750" eaLnBrk="0" hangingPunct="0">
                <a:defRPr kumimoji="1" sz="1400">
                  <a:solidFill>
                    <a:schemeClr val="tx1"/>
                  </a:solidFill>
                  <a:latin typeface="Times New Roman" pitchFamily="18" charset="0"/>
                  <a:ea typeface="宋体" pitchFamily="2" charset="-122"/>
                </a:defRPr>
              </a:lvl2pPr>
              <a:lvl3pPr marL="1143000" indent="-228600" eaLnBrk="0" hangingPunct="0">
                <a:defRPr kumimoji="1" sz="1400">
                  <a:solidFill>
                    <a:schemeClr val="tx1"/>
                  </a:solidFill>
                  <a:latin typeface="Times New Roman" pitchFamily="18" charset="0"/>
                  <a:ea typeface="宋体" pitchFamily="2" charset="-122"/>
                </a:defRPr>
              </a:lvl3pPr>
              <a:lvl4pPr marL="1600200" indent="-228600" eaLnBrk="0" hangingPunct="0">
                <a:defRPr kumimoji="1" sz="1400">
                  <a:solidFill>
                    <a:schemeClr val="tx1"/>
                  </a:solidFill>
                  <a:latin typeface="Times New Roman" pitchFamily="18" charset="0"/>
                  <a:ea typeface="宋体" pitchFamily="2" charset="-122"/>
                </a:defRPr>
              </a:lvl4pPr>
              <a:lvl5pPr marL="2057400" indent="-228600" eaLnBrk="0" hangingPunct="0">
                <a:defRPr kumimoji="1" sz="1400">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r>
                <a:rPr kumimoji="0" lang="zh-CN" altLang="en-US" sz="2100" b="1">
                  <a:latin typeface="+mn-ea"/>
                  <a:ea typeface="+mn-ea"/>
                </a:rPr>
                <a:t>人力资源规划</a:t>
              </a:r>
            </a:p>
          </p:txBody>
        </p:sp>
        <p:sp>
          <p:nvSpPr>
            <p:cNvPr id="70684" name="Rectangle 28"/>
            <p:cNvSpPr>
              <a:spLocks noChangeArrowheads="1"/>
            </p:cNvSpPr>
            <p:nvPr/>
          </p:nvSpPr>
          <p:spPr bwMode="auto">
            <a:xfrm>
              <a:off x="908" y="3481"/>
              <a:ext cx="4424" cy="222"/>
            </a:xfrm>
            <a:prstGeom prst="rect">
              <a:avLst/>
            </a:prstGeom>
            <a:solidFill>
              <a:srgbClr val="DDDDDD"/>
            </a:solidFill>
            <a:ln w="6350">
              <a:solidFill>
                <a:srgbClr val="DDDDDD"/>
              </a:solidFill>
              <a:miter lim="800000"/>
              <a:headEnd/>
              <a:tailEnd/>
            </a:ln>
            <a:effectLst>
              <a:outerShdw dist="35921" dir="2700000" algn="ctr" rotWithShape="0">
                <a:schemeClr val="bg2"/>
              </a:outerShdw>
            </a:effectLst>
          </p:spPr>
          <p:txBody>
            <a:bodyPr wrap="none" lIns="0" tIns="0" rIns="0" bIns="0" anchor="ctr"/>
            <a:lstStyle/>
            <a:p>
              <a:pPr>
                <a:defRPr/>
              </a:pPr>
              <a:endParaRPr lang="zh-CN" altLang="en-US">
                <a:latin typeface="+mn-ea"/>
              </a:endParaRPr>
            </a:p>
          </p:txBody>
        </p:sp>
        <p:sp>
          <p:nvSpPr>
            <p:cNvPr id="70685" name="Rectangle 29"/>
            <p:cNvSpPr>
              <a:spLocks noChangeArrowheads="1"/>
            </p:cNvSpPr>
            <p:nvPr/>
          </p:nvSpPr>
          <p:spPr bwMode="auto">
            <a:xfrm>
              <a:off x="708" y="3708"/>
              <a:ext cx="4824" cy="201"/>
            </a:xfrm>
            <a:prstGeom prst="rect">
              <a:avLst/>
            </a:prstGeom>
            <a:solidFill>
              <a:srgbClr val="DDDDDD"/>
            </a:solidFill>
            <a:ln w="6350">
              <a:solidFill>
                <a:srgbClr val="DDDDDD"/>
              </a:solidFill>
              <a:miter lim="800000"/>
              <a:headEnd/>
              <a:tailEnd/>
            </a:ln>
            <a:effectLst>
              <a:outerShdw dist="35921" dir="2700000" algn="ctr" rotWithShape="0">
                <a:schemeClr val="bg2"/>
              </a:outerShdw>
            </a:effectLst>
          </p:spPr>
          <p:txBody>
            <a:bodyPr wrap="none" lIns="0" tIns="0" rIns="0" bIns="0" anchor="ctr"/>
            <a:lstStyle/>
            <a:p>
              <a:pPr>
                <a:defRPr/>
              </a:pPr>
              <a:endParaRPr lang="zh-CN" altLang="en-US">
                <a:latin typeface="+mn-ea"/>
              </a:endParaRPr>
            </a:p>
          </p:txBody>
        </p:sp>
        <p:sp>
          <p:nvSpPr>
            <p:cNvPr id="27678" name="Line 30"/>
            <p:cNvSpPr>
              <a:spLocks noChangeShapeType="1"/>
            </p:cNvSpPr>
            <p:nvPr/>
          </p:nvSpPr>
          <p:spPr bwMode="auto">
            <a:xfrm>
              <a:off x="707" y="3708"/>
              <a:ext cx="4826" cy="0"/>
            </a:xfrm>
            <a:prstGeom prst="line">
              <a:avLst/>
            </a:prstGeom>
            <a:noFill/>
            <a:ln w="6350">
              <a:solidFill>
                <a:schemeClr val="folHlink"/>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latin typeface="+mn-ea"/>
              </a:endParaRPr>
            </a:p>
          </p:txBody>
        </p:sp>
        <p:sp>
          <p:nvSpPr>
            <p:cNvPr id="27679" name="Line 31"/>
            <p:cNvSpPr>
              <a:spLocks noChangeShapeType="1"/>
            </p:cNvSpPr>
            <p:nvPr/>
          </p:nvSpPr>
          <p:spPr bwMode="auto">
            <a:xfrm flipV="1">
              <a:off x="1079" y="3476"/>
              <a:ext cx="4264" cy="5"/>
            </a:xfrm>
            <a:prstGeom prst="line">
              <a:avLst/>
            </a:prstGeom>
            <a:noFill/>
            <a:ln w="6350">
              <a:solidFill>
                <a:schemeClr val="folHlink"/>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latin typeface="+mn-ea"/>
              </a:endParaRPr>
            </a:p>
          </p:txBody>
        </p:sp>
        <p:sp>
          <p:nvSpPr>
            <p:cNvPr id="27680" name="Rectangle 34"/>
            <p:cNvSpPr>
              <a:spLocks noChangeArrowheads="1"/>
            </p:cNvSpPr>
            <p:nvPr/>
          </p:nvSpPr>
          <p:spPr bwMode="auto">
            <a:xfrm>
              <a:off x="4381" y="2498"/>
              <a:ext cx="344" cy="175"/>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p>
              <a:endParaRPr lang="zh-CN" altLang="en-US">
                <a:latin typeface="+mn-ea"/>
              </a:endParaRPr>
            </a:p>
          </p:txBody>
        </p:sp>
        <p:sp>
          <p:nvSpPr>
            <p:cNvPr id="27681" name="Rectangle 37"/>
            <p:cNvSpPr>
              <a:spLocks noChangeArrowheads="1"/>
            </p:cNvSpPr>
            <p:nvPr/>
          </p:nvSpPr>
          <p:spPr bwMode="auto">
            <a:xfrm>
              <a:off x="4894" y="2489"/>
              <a:ext cx="344" cy="175"/>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p>
              <a:endParaRPr lang="zh-CN" altLang="en-US">
                <a:latin typeface="+mn-ea"/>
              </a:endParaRPr>
            </a:p>
          </p:txBody>
        </p:sp>
        <p:sp>
          <p:nvSpPr>
            <p:cNvPr id="27682" name="Rectangle 38"/>
            <p:cNvSpPr>
              <a:spLocks noChangeArrowheads="1"/>
            </p:cNvSpPr>
            <p:nvPr/>
          </p:nvSpPr>
          <p:spPr bwMode="auto">
            <a:xfrm>
              <a:off x="4437" y="2103"/>
              <a:ext cx="225"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p>
              <a:pPr defTabSz="340370" eaLnBrk="0" hangingPunct="0">
                <a:spcAft>
                  <a:spcPct val="10000"/>
                </a:spcAft>
                <a:tabLst>
                  <a:tab pos="8784168" algn="r"/>
                </a:tabLst>
              </a:pPr>
              <a:r>
                <a:rPr lang="zh-CN" altLang="de-DE" sz="2100" b="1">
                  <a:latin typeface="+mn-ea"/>
                </a:rPr>
                <a:t>干部管理</a:t>
              </a:r>
            </a:p>
          </p:txBody>
        </p:sp>
        <p:sp>
          <p:nvSpPr>
            <p:cNvPr id="27683" name="Text Box 39"/>
            <p:cNvSpPr txBox="1">
              <a:spLocks noChangeArrowheads="1"/>
            </p:cNvSpPr>
            <p:nvPr/>
          </p:nvSpPr>
          <p:spPr bwMode="auto">
            <a:xfrm>
              <a:off x="1689" y="3455"/>
              <a:ext cx="1311"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85041" tIns="44221" rIns="85041" bIns="44221">
              <a:spAutoFit/>
            </a:bodyPr>
            <a:lstStyle>
              <a:lvl1pPr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eaLnBrk="1" hangingPunct="1"/>
              <a:r>
                <a:rPr lang="zh-CN" altLang="en-US" sz="2100" b="1">
                  <a:latin typeface="+mn-ea"/>
                  <a:ea typeface="+mn-ea"/>
                </a:rPr>
                <a:t>员工能力素质模型</a:t>
              </a:r>
            </a:p>
          </p:txBody>
        </p:sp>
        <p:sp>
          <p:nvSpPr>
            <p:cNvPr id="27684" name="Text Box 40"/>
            <p:cNvSpPr txBox="1">
              <a:spLocks noChangeArrowheads="1"/>
            </p:cNvSpPr>
            <p:nvPr/>
          </p:nvSpPr>
          <p:spPr bwMode="auto">
            <a:xfrm>
              <a:off x="3564" y="3431"/>
              <a:ext cx="85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85041" tIns="44221" rIns="85041" bIns="44221">
              <a:spAutoFit/>
            </a:bodyPr>
            <a:lstStyle>
              <a:lvl1pPr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eaLnBrk="1" hangingPunct="1"/>
              <a:r>
                <a:rPr lang="zh-CN" altLang="en-US" sz="2100" b="1">
                  <a:latin typeface="+mn-ea"/>
                  <a:ea typeface="+mn-ea"/>
                </a:rPr>
                <a:t>领导力开发</a:t>
              </a:r>
            </a:p>
          </p:txBody>
        </p:sp>
        <p:sp>
          <p:nvSpPr>
            <p:cNvPr id="27685" name="Text Box 41"/>
            <p:cNvSpPr txBox="1">
              <a:spLocks noChangeArrowheads="1"/>
            </p:cNvSpPr>
            <p:nvPr/>
          </p:nvSpPr>
          <p:spPr bwMode="auto">
            <a:xfrm>
              <a:off x="1442" y="3703"/>
              <a:ext cx="172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5041" tIns="44221" rIns="85041" bIns="44221">
              <a:spAutoFit/>
            </a:bodyPr>
            <a:lstStyle>
              <a:lvl1pPr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eaLnBrk="1" hangingPunct="1"/>
              <a:r>
                <a:rPr lang="zh-CN" altLang="en-US" sz="2100" b="1">
                  <a:latin typeface="+mn-ea"/>
                  <a:ea typeface="+mn-ea"/>
                </a:rPr>
                <a:t>人力资源</a:t>
              </a:r>
              <a:r>
                <a:rPr lang="en-US" altLang="zh-CN" sz="2100" b="1">
                  <a:latin typeface="+mn-ea"/>
                  <a:ea typeface="+mn-ea"/>
                </a:rPr>
                <a:t>E</a:t>
              </a:r>
              <a:r>
                <a:rPr lang="zh-CN" altLang="en-US" sz="2100" b="1">
                  <a:latin typeface="+mn-ea"/>
                  <a:ea typeface="+mn-ea"/>
                </a:rPr>
                <a:t>化系统</a:t>
              </a:r>
            </a:p>
          </p:txBody>
        </p:sp>
        <p:sp>
          <p:nvSpPr>
            <p:cNvPr id="70698" name="Freeform 42"/>
            <p:cNvSpPr>
              <a:spLocks/>
            </p:cNvSpPr>
            <p:nvPr/>
          </p:nvSpPr>
          <p:spPr bwMode="auto">
            <a:xfrm>
              <a:off x="1351" y="1707"/>
              <a:ext cx="459" cy="1760"/>
            </a:xfrm>
            <a:custGeom>
              <a:avLst/>
              <a:gdLst/>
              <a:ahLst/>
              <a:cxnLst>
                <a:cxn ang="0">
                  <a:pos x="24" y="0"/>
                </a:cxn>
                <a:cxn ang="0">
                  <a:pos x="1304" y="0"/>
                </a:cxn>
                <a:cxn ang="0">
                  <a:pos x="1200" y="88"/>
                </a:cxn>
                <a:cxn ang="0">
                  <a:pos x="1200" y="1656"/>
                </a:cxn>
                <a:cxn ang="0">
                  <a:pos x="1312" y="1760"/>
                </a:cxn>
                <a:cxn ang="0">
                  <a:pos x="0" y="1760"/>
                </a:cxn>
                <a:cxn ang="0">
                  <a:pos x="120" y="1640"/>
                </a:cxn>
                <a:cxn ang="0">
                  <a:pos x="120" y="88"/>
                </a:cxn>
                <a:cxn ang="0">
                  <a:pos x="24" y="0"/>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solidFill>
              <a:srgbClr val="DDDDDD"/>
            </a:solidFill>
            <a:ln w="6350" cap="flat" cmpd="sng">
              <a:solidFill>
                <a:srgbClr val="DDDDDD"/>
              </a:solidFill>
              <a:prstDash val="solid"/>
              <a:round/>
              <a:headEnd/>
              <a:tailEnd/>
            </a:ln>
            <a:effectLst>
              <a:outerShdw dist="35921" dir="2700000" algn="ctr" rotWithShape="0">
                <a:schemeClr val="bg2"/>
              </a:outerShdw>
            </a:effectLst>
          </p:spPr>
          <p:txBody>
            <a:bodyPr wrap="none" lIns="0" tIns="0" rIns="0" bIns="0" anchor="ctr"/>
            <a:lstStyle/>
            <a:p>
              <a:pPr>
                <a:defRPr/>
              </a:pPr>
              <a:endParaRPr lang="zh-CN" altLang="en-US">
                <a:latin typeface="+mn-ea"/>
              </a:endParaRPr>
            </a:p>
          </p:txBody>
        </p:sp>
        <p:sp>
          <p:nvSpPr>
            <p:cNvPr id="27687" name="Rectangle 43"/>
            <p:cNvSpPr>
              <a:spLocks noChangeArrowheads="1"/>
            </p:cNvSpPr>
            <p:nvPr/>
          </p:nvSpPr>
          <p:spPr bwMode="auto">
            <a:xfrm>
              <a:off x="1407" y="2489"/>
              <a:ext cx="344" cy="175"/>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p>
              <a:endParaRPr lang="zh-CN" altLang="en-US">
                <a:latin typeface="+mn-ea"/>
              </a:endParaRPr>
            </a:p>
          </p:txBody>
        </p:sp>
        <p:sp>
          <p:nvSpPr>
            <p:cNvPr id="27688" name="Rectangle 44"/>
            <p:cNvSpPr>
              <a:spLocks noChangeArrowheads="1"/>
            </p:cNvSpPr>
            <p:nvPr/>
          </p:nvSpPr>
          <p:spPr bwMode="auto">
            <a:xfrm>
              <a:off x="1487" y="2103"/>
              <a:ext cx="21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p>
              <a:pPr defTabSz="340370" eaLnBrk="0" hangingPunct="0">
                <a:spcAft>
                  <a:spcPct val="10000"/>
                </a:spcAft>
                <a:tabLst>
                  <a:tab pos="8784168" algn="r"/>
                </a:tabLst>
              </a:pPr>
              <a:r>
                <a:rPr lang="zh-CN" altLang="de-DE" sz="2100" b="1">
                  <a:latin typeface="+mn-ea"/>
                </a:rPr>
                <a:t>岗位管理</a:t>
              </a:r>
            </a:p>
          </p:txBody>
        </p:sp>
        <p:sp>
          <p:nvSpPr>
            <p:cNvPr id="70701" name="Freeform 45"/>
            <p:cNvSpPr>
              <a:spLocks/>
            </p:cNvSpPr>
            <p:nvPr/>
          </p:nvSpPr>
          <p:spPr bwMode="auto">
            <a:xfrm>
              <a:off x="892" y="1707"/>
              <a:ext cx="459" cy="1760"/>
            </a:xfrm>
            <a:custGeom>
              <a:avLst/>
              <a:gdLst/>
              <a:ahLst/>
              <a:cxnLst>
                <a:cxn ang="0">
                  <a:pos x="24" y="0"/>
                </a:cxn>
                <a:cxn ang="0">
                  <a:pos x="1304" y="0"/>
                </a:cxn>
                <a:cxn ang="0">
                  <a:pos x="1200" y="88"/>
                </a:cxn>
                <a:cxn ang="0">
                  <a:pos x="1200" y="1656"/>
                </a:cxn>
                <a:cxn ang="0">
                  <a:pos x="1312" y="1760"/>
                </a:cxn>
                <a:cxn ang="0">
                  <a:pos x="0" y="1760"/>
                </a:cxn>
                <a:cxn ang="0">
                  <a:pos x="120" y="1640"/>
                </a:cxn>
                <a:cxn ang="0">
                  <a:pos x="120" y="88"/>
                </a:cxn>
                <a:cxn ang="0">
                  <a:pos x="24" y="0"/>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solidFill>
              <a:srgbClr val="DDDDDD"/>
            </a:solidFill>
            <a:ln w="6350" cap="flat" cmpd="sng">
              <a:solidFill>
                <a:srgbClr val="DDDDDD"/>
              </a:solidFill>
              <a:prstDash val="solid"/>
              <a:round/>
              <a:headEnd/>
              <a:tailEnd/>
            </a:ln>
            <a:effectLst>
              <a:outerShdw dist="35921" dir="2700000" algn="ctr" rotWithShape="0">
                <a:schemeClr val="bg2"/>
              </a:outerShdw>
            </a:effectLst>
          </p:spPr>
          <p:txBody>
            <a:bodyPr wrap="none" lIns="0" tIns="0" rIns="0" bIns="0" anchor="ctr"/>
            <a:lstStyle/>
            <a:p>
              <a:pPr>
                <a:defRPr/>
              </a:pPr>
              <a:endParaRPr lang="zh-CN" altLang="en-US">
                <a:latin typeface="+mn-ea"/>
              </a:endParaRPr>
            </a:p>
          </p:txBody>
        </p:sp>
        <p:sp>
          <p:nvSpPr>
            <p:cNvPr id="27690" name="Rectangle 46"/>
            <p:cNvSpPr>
              <a:spLocks noChangeArrowheads="1"/>
            </p:cNvSpPr>
            <p:nvPr/>
          </p:nvSpPr>
          <p:spPr bwMode="auto">
            <a:xfrm>
              <a:off x="948" y="2489"/>
              <a:ext cx="344" cy="175"/>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p>
              <a:endParaRPr lang="zh-CN" altLang="en-US">
                <a:latin typeface="+mn-ea"/>
              </a:endParaRPr>
            </a:p>
          </p:txBody>
        </p:sp>
        <p:sp>
          <p:nvSpPr>
            <p:cNvPr id="27691" name="Rectangle 47"/>
            <p:cNvSpPr>
              <a:spLocks noChangeArrowheads="1"/>
            </p:cNvSpPr>
            <p:nvPr/>
          </p:nvSpPr>
          <p:spPr bwMode="auto">
            <a:xfrm>
              <a:off x="1033" y="2103"/>
              <a:ext cx="21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p>
              <a:pPr defTabSz="340370" eaLnBrk="0" hangingPunct="0">
                <a:spcAft>
                  <a:spcPct val="10000"/>
                </a:spcAft>
                <a:tabLst>
                  <a:tab pos="8784168" algn="r"/>
                </a:tabLst>
              </a:pPr>
              <a:r>
                <a:rPr lang="zh-CN" altLang="de-DE" sz="2100" b="1">
                  <a:latin typeface="+mn-ea"/>
                </a:rPr>
                <a:t>组织设计</a:t>
              </a:r>
            </a:p>
          </p:txBody>
        </p:sp>
        <p:sp>
          <p:nvSpPr>
            <p:cNvPr id="27692" name="Text Box 48"/>
            <p:cNvSpPr txBox="1">
              <a:spLocks noChangeArrowheads="1"/>
            </p:cNvSpPr>
            <p:nvPr/>
          </p:nvSpPr>
          <p:spPr bwMode="auto">
            <a:xfrm>
              <a:off x="3278" y="3682"/>
              <a:ext cx="197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5041" tIns="44221" rIns="85041" bIns="44221">
              <a:spAutoFit/>
            </a:bodyPr>
            <a:lstStyle>
              <a:lvl1pPr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eaLnBrk="1" hangingPunct="1"/>
              <a:r>
                <a:rPr lang="zh-CN" altLang="en-US" sz="2100" b="1">
                  <a:latin typeface="+mn-ea"/>
                  <a:ea typeface="+mn-ea"/>
                </a:rPr>
                <a:t>人力资源信息共享平台</a:t>
              </a:r>
            </a:p>
          </p:txBody>
        </p:sp>
        <p:sp>
          <p:nvSpPr>
            <p:cNvPr id="27693" name="Rectangle 35"/>
            <p:cNvSpPr>
              <a:spLocks noChangeArrowheads="1"/>
            </p:cNvSpPr>
            <p:nvPr/>
          </p:nvSpPr>
          <p:spPr bwMode="auto">
            <a:xfrm>
              <a:off x="4982" y="2115"/>
              <a:ext cx="225"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spAutoFit/>
            </a:bodyPr>
            <a:lstStyle/>
            <a:p>
              <a:pPr defTabSz="340370" eaLnBrk="0" hangingPunct="0">
                <a:spcAft>
                  <a:spcPct val="10000"/>
                </a:spcAft>
                <a:tabLst>
                  <a:tab pos="8784168" algn="r"/>
                </a:tabLst>
              </a:pPr>
              <a:r>
                <a:rPr lang="zh-CN" altLang="de-DE" sz="2100" b="1">
                  <a:latin typeface="+mn-ea"/>
                </a:rPr>
                <a:t>员工关系</a:t>
              </a:r>
            </a:p>
          </p:txBody>
        </p:sp>
      </p:grpSp>
    </p:spTree>
    <p:extLst>
      <p:ext uri="{BB962C8B-B14F-4D97-AF65-F5344CB8AC3E}">
        <p14:creationId xmlns:p14="http://schemas.microsoft.com/office/powerpoint/2010/main" val="3489302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zh-CN" altLang="en-US" smtClean="0"/>
              <a:t>示例</a:t>
            </a:r>
            <a:r>
              <a:rPr lang="en-US" altLang="zh-CN" smtClean="0"/>
              <a:t>_</a:t>
            </a:r>
            <a:r>
              <a:rPr lang="zh-CN" altLang="en-US" smtClean="0"/>
              <a:t>标杆实践</a:t>
            </a:r>
            <a:r>
              <a:rPr lang="en-US" altLang="zh-CN" smtClean="0"/>
              <a:t>_</a:t>
            </a:r>
            <a:r>
              <a:rPr lang="zh-CN" altLang="en-US" smtClean="0"/>
              <a:t>衡量标准及评估方式</a:t>
            </a:r>
          </a:p>
        </p:txBody>
      </p:sp>
      <p:graphicFrame>
        <p:nvGraphicFramePr>
          <p:cNvPr id="175107" name="Group 3"/>
          <p:cNvGraphicFramePr>
            <a:graphicFrameLocks noGrp="1"/>
          </p:cNvGraphicFramePr>
          <p:nvPr>
            <p:ph sz="half" idx="4294967295"/>
            <p:extLst>
              <p:ext uri="{D42A27DB-BD31-4B8C-83A1-F6EECF244321}">
                <p14:modId xmlns:p14="http://schemas.microsoft.com/office/powerpoint/2010/main" val="2984374359"/>
              </p:ext>
            </p:extLst>
          </p:nvPr>
        </p:nvGraphicFramePr>
        <p:xfrm>
          <a:off x="483255" y="955130"/>
          <a:ext cx="9306809" cy="6103590"/>
        </p:xfrm>
        <a:graphic>
          <a:graphicData uri="http://schemas.openxmlformats.org/drawingml/2006/table">
            <a:tbl>
              <a:tblPr/>
              <a:tblGrid>
                <a:gridCol w="1392548"/>
                <a:gridCol w="4909458"/>
                <a:gridCol w="1001601"/>
                <a:gridCol w="1001601"/>
                <a:gridCol w="1001601"/>
              </a:tblGrid>
              <a:tr h="320034">
                <a:tc rowSpan="2">
                  <a:txBody>
                    <a:bodyPr/>
                    <a:lstStyle/>
                    <a:p>
                      <a:pPr marL="0" marR="0" lvl="0" indent="0" algn="ctr" defTabSz="957263" rtl="0" eaLnBrk="0" fontAlgn="base" latinLnBrk="0" hangingPunct="0">
                        <a:lnSpc>
                          <a:spcPct val="100000"/>
                        </a:lnSpc>
                        <a:spcBef>
                          <a:spcPct val="10000"/>
                        </a:spcBef>
                        <a:spcAft>
                          <a:spcPct val="10000"/>
                        </a:spcAft>
                        <a:buClrTx/>
                        <a:buSzTx/>
                        <a:buFontTx/>
                        <a:buNone/>
                        <a:tabLst/>
                      </a:pPr>
                      <a:r>
                        <a:rPr kumimoji="0" lang="zh-CN" altLang="en-US" sz="1500" b="1" i="0" u="none" strike="noStrike" cap="none" normalizeH="0" baseline="0" dirty="0" smtClean="0">
                          <a:ln>
                            <a:noFill/>
                          </a:ln>
                          <a:solidFill>
                            <a:schemeClr val="tx1"/>
                          </a:solidFill>
                          <a:effectLst/>
                          <a:latin typeface="+mn-ea"/>
                          <a:ea typeface="+mn-ea"/>
                        </a:rPr>
                        <a:t>人力资源功能领域</a:t>
                      </a:r>
                    </a:p>
                  </a:txBody>
                  <a:tcPr marL="93052" marR="93052" marT="48003" marB="48003"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57263" rtl="0" eaLnBrk="0" fontAlgn="base" latinLnBrk="0" hangingPunct="0">
                        <a:lnSpc>
                          <a:spcPct val="100000"/>
                        </a:lnSpc>
                        <a:spcBef>
                          <a:spcPct val="10000"/>
                        </a:spcBef>
                        <a:spcAft>
                          <a:spcPct val="10000"/>
                        </a:spcAft>
                        <a:buClrTx/>
                        <a:buSzTx/>
                        <a:buFontTx/>
                        <a:buNone/>
                        <a:tabLst/>
                      </a:pPr>
                      <a:r>
                        <a:rPr kumimoji="0" lang="zh-CN" altLang="en-US" sz="1500" b="1" i="0" u="none" strike="noStrike" cap="none" normalizeH="0" baseline="0" smtClean="0">
                          <a:ln>
                            <a:noFill/>
                          </a:ln>
                          <a:solidFill>
                            <a:schemeClr val="tx1"/>
                          </a:solidFill>
                          <a:effectLst/>
                          <a:latin typeface="+mn-ea"/>
                          <a:ea typeface="+mn-ea"/>
                        </a:rPr>
                        <a:t>标杆实践</a:t>
                      </a:r>
                    </a:p>
                  </a:txBody>
                  <a:tcPr marL="93052" marR="93052" marT="48003" marB="48003" anchor="ctr" horzOverflow="overflow">
                    <a:lnL w="12700" cap="flat" cmpd="sng" algn="ctr">
                      <a:solidFill>
                        <a:schemeClr val="bg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CCFF"/>
                    </a:solidFill>
                  </a:tcPr>
                </a:tc>
                <a:tc gridSpan="3">
                  <a:txBody>
                    <a:bodyPr/>
                    <a:lstStyle/>
                    <a:p>
                      <a:pPr marL="0" marR="0" lvl="0" indent="0" algn="ctr" defTabSz="957263" rtl="0" eaLnBrk="0" fontAlgn="base" latinLnBrk="0" hangingPunct="0">
                        <a:lnSpc>
                          <a:spcPct val="100000"/>
                        </a:lnSpc>
                        <a:spcBef>
                          <a:spcPct val="10000"/>
                        </a:spcBef>
                        <a:spcAft>
                          <a:spcPct val="10000"/>
                        </a:spcAft>
                        <a:buClrTx/>
                        <a:buSzTx/>
                        <a:buFontTx/>
                        <a:buNone/>
                        <a:tabLst/>
                      </a:pPr>
                      <a:r>
                        <a:rPr kumimoji="0" lang="zh-CN" altLang="en-US" sz="1500" b="1" i="0" u="none" strike="noStrike" cap="none" normalizeH="0" baseline="0" smtClean="0">
                          <a:ln>
                            <a:noFill/>
                          </a:ln>
                          <a:solidFill>
                            <a:schemeClr val="tx1"/>
                          </a:solidFill>
                          <a:effectLst/>
                          <a:latin typeface="+mn-ea"/>
                          <a:ea typeface="+mn-ea"/>
                        </a:rPr>
                        <a:t>自我评估</a:t>
                      </a:r>
                    </a:p>
                  </a:txBody>
                  <a:tcPr marL="93052" marR="93052" marT="48003" marB="48003" anchor="ctr" horzOverflow="overflow">
                    <a:lnL w="12700" cap="flat" cmpd="sng" algn="ctr">
                      <a:solidFill>
                        <a:srgbClr val="B2B2B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CCCCFF"/>
                    </a:solidFill>
                  </a:tcPr>
                </a:tc>
                <a:tc hMerge="1">
                  <a:txBody>
                    <a:bodyPr/>
                    <a:lstStyle/>
                    <a:p>
                      <a:endParaRPr lang="zh-CN" altLang="en-US"/>
                    </a:p>
                  </a:txBody>
                  <a:tcPr/>
                </a:tc>
                <a:tc hMerge="1">
                  <a:txBody>
                    <a:bodyPr/>
                    <a:lstStyle/>
                    <a:p>
                      <a:endParaRPr lang="zh-CN" altLang="en-US"/>
                    </a:p>
                  </a:txBody>
                  <a:tcPr/>
                </a:tc>
              </a:tr>
              <a:tr h="320034">
                <a:tc vMerge="1">
                  <a:txBody>
                    <a:bodyPr/>
                    <a:lstStyle/>
                    <a:p>
                      <a:endParaRPr lang="zh-CN" altLang="en-US"/>
                    </a:p>
                  </a:txBody>
                  <a:tcPr/>
                </a:tc>
                <a:tc vMerge="1">
                  <a:txBody>
                    <a:bodyPr/>
                    <a:lstStyle/>
                    <a:p>
                      <a:endParaRPr lang="zh-CN" altLang="en-US"/>
                    </a:p>
                  </a:txBody>
                  <a:tcPr/>
                </a:tc>
                <a:tc>
                  <a:txBody>
                    <a:bodyPr/>
                    <a:lstStyle/>
                    <a:p>
                      <a:pPr marL="0" marR="0" lvl="0" indent="0" algn="ctr" defTabSz="957263" rtl="0" eaLnBrk="0" fontAlgn="base" latinLnBrk="0" hangingPunct="0">
                        <a:lnSpc>
                          <a:spcPct val="100000"/>
                        </a:lnSpc>
                        <a:spcBef>
                          <a:spcPct val="10000"/>
                        </a:spcBef>
                        <a:spcAft>
                          <a:spcPct val="10000"/>
                        </a:spcAft>
                        <a:buClrTx/>
                        <a:buSzTx/>
                        <a:buFontTx/>
                        <a:buNone/>
                        <a:tabLst/>
                      </a:pPr>
                      <a:r>
                        <a:rPr kumimoji="0" lang="en-US" altLang="zh-CN" sz="1500" b="1" i="0" u="none" strike="noStrike" cap="none" normalizeH="0" baseline="0" smtClean="0">
                          <a:ln>
                            <a:noFill/>
                          </a:ln>
                          <a:solidFill>
                            <a:schemeClr val="bg1"/>
                          </a:solidFill>
                          <a:effectLst/>
                          <a:latin typeface="+mn-ea"/>
                          <a:ea typeface="+mn-ea"/>
                        </a:rPr>
                        <a:t>A</a:t>
                      </a:r>
                      <a:r>
                        <a:rPr kumimoji="0" lang="zh-CN" altLang="en-US" sz="1500" b="1" i="0" u="none" strike="noStrike" cap="none" normalizeH="0" baseline="0" smtClean="0">
                          <a:ln>
                            <a:noFill/>
                          </a:ln>
                          <a:solidFill>
                            <a:schemeClr val="bg1"/>
                          </a:solidFill>
                          <a:effectLst/>
                          <a:latin typeface="+mn-ea"/>
                          <a:ea typeface="+mn-ea"/>
                        </a:rPr>
                        <a:t>典范</a:t>
                      </a:r>
                    </a:p>
                  </a:txBody>
                  <a:tcPr marL="93052" marR="93052" marT="48003" marB="48003"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57263" rtl="0" eaLnBrk="0" fontAlgn="base" latinLnBrk="0" hangingPunct="0">
                        <a:lnSpc>
                          <a:spcPct val="100000"/>
                        </a:lnSpc>
                        <a:spcBef>
                          <a:spcPct val="10000"/>
                        </a:spcBef>
                        <a:spcAft>
                          <a:spcPct val="10000"/>
                        </a:spcAft>
                        <a:buClrTx/>
                        <a:buSzTx/>
                        <a:buFontTx/>
                        <a:buNone/>
                        <a:tabLst/>
                      </a:pPr>
                      <a:r>
                        <a:rPr kumimoji="0" lang="en-US" altLang="zh-CN" sz="1500" b="1" i="0" u="none" strike="noStrike" cap="none" normalizeH="0" baseline="0" smtClean="0">
                          <a:ln>
                            <a:noFill/>
                          </a:ln>
                          <a:solidFill>
                            <a:schemeClr val="bg1"/>
                          </a:solidFill>
                          <a:effectLst/>
                          <a:latin typeface="+mn-ea"/>
                          <a:ea typeface="+mn-ea"/>
                        </a:rPr>
                        <a:t>B</a:t>
                      </a:r>
                      <a:r>
                        <a:rPr kumimoji="0" lang="zh-CN" altLang="en-US" sz="1500" b="1" i="0" u="none" strike="noStrike" cap="none" normalizeH="0" baseline="0" smtClean="0">
                          <a:ln>
                            <a:noFill/>
                          </a:ln>
                          <a:solidFill>
                            <a:schemeClr val="bg1"/>
                          </a:solidFill>
                          <a:effectLst/>
                          <a:latin typeface="+mn-ea"/>
                          <a:ea typeface="+mn-ea"/>
                        </a:rPr>
                        <a:t>达标</a:t>
                      </a:r>
                    </a:p>
                  </a:txBody>
                  <a:tcPr marL="93052" marR="93052" marT="48003" marB="48003"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57263" rtl="0" eaLnBrk="0" fontAlgn="base" latinLnBrk="0" hangingPunct="0">
                        <a:lnSpc>
                          <a:spcPct val="100000"/>
                        </a:lnSpc>
                        <a:spcBef>
                          <a:spcPct val="10000"/>
                        </a:spcBef>
                        <a:spcAft>
                          <a:spcPct val="10000"/>
                        </a:spcAft>
                        <a:buClrTx/>
                        <a:buSzTx/>
                        <a:buFontTx/>
                        <a:buNone/>
                        <a:tabLst/>
                      </a:pPr>
                      <a:r>
                        <a:rPr kumimoji="0" lang="en-US" altLang="zh-CN" sz="1500" b="1" i="0" u="none" strike="noStrike" cap="none" normalizeH="0" baseline="0" smtClean="0">
                          <a:ln>
                            <a:noFill/>
                          </a:ln>
                          <a:solidFill>
                            <a:schemeClr val="bg1"/>
                          </a:solidFill>
                          <a:effectLst/>
                          <a:latin typeface="+mn-ea"/>
                          <a:ea typeface="+mn-ea"/>
                        </a:rPr>
                        <a:t>C</a:t>
                      </a:r>
                      <a:r>
                        <a:rPr kumimoji="0" lang="zh-CN" altLang="en-US" sz="1500" b="1" i="0" u="none" strike="noStrike" cap="none" normalizeH="0" baseline="0" smtClean="0">
                          <a:ln>
                            <a:noFill/>
                          </a:ln>
                          <a:solidFill>
                            <a:schemeClr val="bg1"/>
                          </a:solidFill>
                          <a:effectLst/>
                          <a:latin typeface="+mn-ea"/>
                          <a:ea typeface="+mn-ea"/>
                        </a:rPr>
                        <a:t>薄弱</a:t>
                      </a:r>
                    </a:p>
                  </a:txBody>
                  <a:tcPr marL="93052" marR="93052" marT="48003" marB="48003" anchor="ctr" horzOverflow="overflow">
                    <a:lnL w="12700" cap="flat" cmpd="sng" algn="ctr">
                      <a:solidFill>
                        <a:srgbClr val="B2B2B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3300"/>
                    </a:solidFill>
                  </a:tcPr>
                </a:tc>
              </a:tr>
              <a:tr h="1350563">
                <a:tc>
                  <a:txBody>
                    <a:bodyPr/>
                    <a:lstStyle/>
                    <a:p>
                      <a:pPr marL="0" marR="0" lvl="0" indent="0" algn="ctr" defTabSz="957263" rtl="0" eaLnBrk="0" fontAlgn="base" latinLnBrk="0" hangingPunct="0">
                        <a:lnSpc>
                          <a:spcPct val="100000"/>
                        </a:lnSpc>
                        <a:spcBef>
                          <a:spcPct val="10000"/>
                        </a:spcBef>
                        <a:spcAft>
                          <a:spcPct val="10000"/>
                        </a:spcAft>
                        <a:buClrTx/>
                        <a:buSzTx/>
                        <a:buFontTx/>
                        <a:buNone/>
                        <a:tabLst/>
                      </a:pPr>
                      <a:r>
                        <a:rPr kumimoji="0" lang="zh-CN" altLang="en-US" sz="1500" b="1" i="0" u="none" strike="noStrike" cap="none" normalizeH="0" baseline="0" smtClean="0">
                          <a:ln>
                            <a:noFill/>
                          </a:ln>
                          <a:solidFill>
                            <a:schemeClr val="tx1"/>
                          </a:solidFill>
                          <a:effectLst/>
                          <a:latin typeface="+mn-ea"/>
                          <a:ea typeface="+mn-ea"/>
                        </a:rPr>
                        <a:t>招聘调配 </a:t>
                      </a:r>
                    </a:p>
                  </a:txBody>
                  <a:tcPr marL="93052" marR="93052" marT="48003" marB="48003"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CCFF"/>
                    </a:solidFill>
                  </a:tcPr>
                </a:tc>
                <a:tc>
                  <a:txBody>
                    <a:bodyPr/>
                    <a:lstStyle/>
                    <a:p>
                      <a:pPr marL="285750" marR="0" lvl="0" indent="-285750" algn="l" defTabSz="957263" rtl="0" eaLnBrk="0" fontAlgn="base" latinLnBrk="0" hangingPunct="0">
                        <a:lnSpc>
                          <a:spcPct val="100000"/>
                        </a:lnSpc>
                        <a:spcBef>
                          <a:spcPct val="10000"/>
                        </a:spcBef>
                        <a:spcAft>
                          <a:spcPct val="10000"/>
                        </a:spcAft>
                        <a:buClrTx/>
                        <a:buSzTx/>
                        <a:buFontTx/>
                        <a:buNone/>
                        <a:tabLst/>
                      </a:pPr>
                      <a:r>
                        <a:rPr kumimoji="0" lang="en-US" altLang="zh-CN" sz="1500" b="0" i="0" u="none" strike="noStrike" cap="none" normalizeH="0" baseline="0" smtClean="0">
                          <a:ln>
                            <a:noFill/>
                          </a:ln>
                          <a:solidFill>
                            <a:schemeClr val="tx1"/>
                          </a:solidFill>
                          <a:effectLst/>
                          <a:latin typeface="+mn-ea"/>
                          <a:ea typeface="+mn-ea"/>
                        </a:rPr>
                        <a:t>HR</a:t>
                      </a:r>
                      <a:r>
                        <a:rPr kumimoji="0" lang="zh-CN" altLang="en-US" sz="1500" b="0" i="0" u="none" strike="noStrike" cap="none" normalizeH="0" baseline="0" smtClean="0">
                          <a:ln>
                            <a:noFill/>
                          </a:ln>
                          <a:solidFill>
                            <a:schemeClr val="tx1"/>
                          </a:solidFill>
                          <a:effectLst/>
                          <a:latin typeface="+mn-ea"/>
                          <a:ea typeface="+mn-ea"/>
                        </a:rPr>
                        <a:t>必须确定在符合公司发展愿景的能力，实现和公司业务发展相一致的人力资本</a:t>
                      </a:r>
                    </a:p>
                    <a:p>
                      <a:pPr marL="285750" marR="0" lvl="0" indent="-285750" algn="l" defTabSz="957263" rtl="0" eaLnBrk="0" fontAlgn="base" latinLnBrk="0" hangingPunct="0">
                        <a:lnSpc>
                          <a:spcPct val="100000"/>
                        </a:lnSpc>
                        <a:spcBef>
                          <a:spcPct val="10000"/>
                        </a:spcBef>
                        <a:spcAft>
                          <a:spcPct val="10000"/>
                        </a:spcAft>
                        <a:buClrTx/>
                        <a:buSzTx/>
                        <a:buFontTx/>
                        <a:buAutoNum type="arabicPeriod"/>
                        <a:tabLst/>
                      </a:pPr>
                      <a:r>
                        <a:rPr kumimoji="0" lang="zh-CN" altLang="en-US" sz="1500" b="0" i="0" u="none" strike="noStrike" cap="none" normalizeH="0" baseline="0" smtClean="0">
                          <a:ln>
                            <a:noFill/>
                          </a:ln>
                          <a:solidFill>
                            <a:schemeClr val="tx1"/>
                          </a:solidFill>
                          <a:effectLst/>
                          <a:latin typeface="+mn-ea"/>
                          <a:ea typeface="+mn-ea"/>
                        </a:rPr>
                        <a:t>须清晰界定各岗位必须具备的知识、技巧和能力</a:t>
                      </a:r>
                      <a:endParaRPr kumimoji="0" lang="zh-CN" altLang="zh-CN" sz="1500" b="0" i="0" u="none" strike="noStrike" cap="none" normalizeH="0" baseline="0" smtClean="0">
                        <a:ln>
                          <a:noFill/>
                        </a:ln>
                        <a:solidFill>
                          <a:schemeClr val="tx1"/>
                        </a:solidFill>
                        <a:effectLst/>
                        <a:latin typeface="+mn-ea"/>
                        <a:ea typeface="+mn-ea"/>
                      </a:endParaRPr>
                    </a:p>
                    <a:p>
                      <a:pPr marL="285750" marR="0" lvl="0" indent="-285750" algn="l" defTabSz="957263" rtl="0" eaLnBrk="0" fontAlgn="base" latinLnBrk="0" hangingPunct="0">
                        <a:lnSpc>
                          <a:spcPct val="100000"/>
                        </a:lnSpc>
                        <a:spcBef>
                          <a:spcPct val="10000"/>
                        </a:spcBef>
                        <a:spcAft>
                          <a:spcPct val="10000"/>
                        </a:spcAft>
                        <a:buClrTx/>
                        <a:buSzTx/>
                        <a:buFontTx/>
                        <a:buAutoNum type="arabicPeriod"/>
                        <a:tabLst/>
                      </a:pPr>
                      <a:r>
                        <a:rPr kumimoji="0" lang="zh-CN" altLang="en-US" sz="1500" b="0" i="0" u="none" strike="noStrike" cap="none" normalizeH="0" baseline="0" smtClean="0">
                          <a:ln>
                            <a:noFill/>
                          </a:ln>
                          <a:solidFill>
                            <a:schemeClr val="tx1"/>
                          </a:solidFill>
                          <a:effectLst/>
                          <a:latin typeface="+mn-ea"/>
                          <a:ea typeface="+mn-ea"/>
                        </a:rPr>
                        <a:t>确认合格的内外部应聘者，实现人岗匹配</a:t>
                      </a:r>
                      <a:endParaRPr kumimoji="0" lang="zh-CN" altLang="zh-CN" sz="1500" b="0" i="0" u="none" strike="noStrike" cap="none" normalizeH="0" baseline="0" smtClean="0">
                        <a:ln>
                          <a:noFill/>
                        </a:ln>
                        <a:solidFill>
                          <a:schemeClr val="tx1"/>
                        </a:solidFill>
                        <a:effectLst/>
                        <a:latin typeface="+mn-ea"/>
                        <a:ea typeface="+mn-ea"/>
                      </a:endParaRPr>
                    </a:p>
                    <a:p>
                      <a:pPr marL="285750" marR="0" lvl="0" indent="-285750" algn="l" defTabSz="957263" rtl="0" eaLnBrk="0" fontAlgn="base" latinLnBrk="0" hangingPunct="0">
                        <a:lnSpc>
                          <a:spcPct val="100000"/>
                        </a:lnSpc>
                        <a:spcBef>
                          <a:spcPct val="10000"/>
                        </a:spcBef>
                        <a:spcAft>
                          <a:spcPct val="10000"/>
                        </a:spcAft>
                        <a:buClrTx/>
                        <a:buSzTx/>
                        <a:buFontTx/>
                        <a:buAutoNum type="arabicPeriod"/>
                        <a:tabLst/>
                      </a:pPr>
                      <a:r>
                        <a:rPr kumimoji="0" lang="zh-CN" altLang="en-US" sz="1500" b="0" i="0" u="none" strike="noStrike" cap="none" normalizeH="0" baseline="0" smtClean="0">
                          <a:ln>
                            <a:noFill/>
                          </a:ln>
                          <a:solidFill>
                            <a:schemeClr val="tx1"/>
                          </a:solidFill>
                          <a:effectLst/>
                          <a:latin typeface="+mn-ea"/>
                          <a:ea typeface="+mn-ea"/>
                        </a:rPr>
                        <a:t>根据员工的能力发展情况进行人才甄选和提拔</a:t>
                      </a:r>
                    </a:p>
                  </a:txBody>
                  <a:tcPr marL="93052" marR="93052" marT="48003" marB="48003" anchor="ctr" horzOverflow="overflow">
                    <a:lnL w="12700" cap="flat" cmpd="sng" algn="ctr">
                      <a:solidFill>
                        <a:schemeClr val="bg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gridSpan="3">
                  <a:txBody>
                    <a:bodyPr/>
                    <a:lstStyle/>
                    <a:p>
                      <a:pPr marL="285750" marR="0" lvl="0" indent="-285750" algn="l" defTabSz="957263" rtl="0" eaLnBrk="0" fontAlgn="base" latinLnBrk="0" hangingPunct="0">
                        <a:lnSpc>
                          <a:spcPct val="100000"/>
                        </a:lnSpc>
                        <a:spcBef>
                          <a:spcPct val="10000"/>
                        </a:spcBef>
                        <a:spcAft>
                          <a:spcPct val="10000"/>
                        </a:spcAft>
                        <a:buClrTx/>
                        <a:buSzTx/>
                        <a:buFontTx/>
                        <a:buNone/>
                        <a:tabLst/>
                      </a:pPr>
                      <a:r>
                        <a:rPr kumimoji="0" lang="zh-CN" altLang="en-US" sz="1500" b="0" i="0" u="none" strike="noStrike" cap="none" normalizeH="0" baseline="0" smtClean="0">
                          <a:ln>
                            <a:noFill/>
                          </a:ln>
                          <a:solidFill>
                            <a:schemeClr val="tx1"/>
                          </a:solidFill>
                          <a:effectLst/>
                          <a:latin typeface="+mn-ea"/>
                          <a:ea typeface="+mn-ea"/>
                        </a:rPr>
                        <a:t>评估等级：</a:t>
                      </a:r>
                    </a:p>
                    <a:p>
                      <a:pPr marL="285750" marR="0" lvl="0" indent="-285750" algn="l" defTabSz="957263" rtl="0" eaLnBrk="0" fontAlgn="base" latinLnBrk="0" hangingPunct="0">
                        <a:lnSpc>
                          <a:spcPct val="100000"/>
                        </a:lnSpc>
                        <a:spcBef>
                          <a:spcPct val="10000"/>
                        </a:spcBef>
                        <a:spcAft>
                          <a:spcPct val="10000"/>
                        </a:spcAft>
                        <a:buClrTx/>
                        <a:buSzTx/>
                        <a:buFontTx/>
                        <a:buNone/>
                        <a:tabLst/>
                      </a:pPr>
                      <a:r>
                        <a:rPr kumimoji="0" lang="zh-CN" altLang="en-US" sz="1500" b="0" i="0" u="none" strike="noStrike" cap="none" normalizeH="0" baseline="0" smtClean="0">
                          <a:ln>
                            <a:noFill/>
                          </a:ln>
                          <a:solidFill>
                            <a:schemeClr val="tx1"/>
                          </a:solidFill>
                          <a:effectLst/>
                          <a:latin typeface="+mn-ea"/>
                          <a:ea typeface="+mn-ea"/>
                        </a:rPr>
                        <a:t>改进方向： </a:t>
                      </a:r>
                    </a:p>
                    <a:p>
                      <a:pPr marL="285750" marR="0" lvl="0" indent="-285750" algn="l" defTabSz="957263" rtl="0" eaLnBrk="0" fontAlgn="base" latinLnBrk="0" hangingPunct="0">
                        <a:lnSpc>
                          <a:spcPct val="100000"/>
                        </a:lnSpc>
                        <a:spcBef>
                          <a:spcPct val="10000"/>
                        </a:spcBef>
                        <a:spcAft>
                          <a:spcPct val="10000"/>
                        </a:spcAft>
                        <a:buClrTx/>
                        <a:buSzTx/>
                        <a:buFontTx/>
                        <a:buNone/>
                        <a:tabLst/>
                      </a:pPr>
                      <a:r>
                        <a:rPr kumimoji="0" lang="zh-CN" altLang="en-US" sz="1500" b="0" i="0" u="none" strike="noStrike" cap="none" normalizeH="0" baseline="0" smtClean="0">
                          <a:ln>
                            <a:noFill/>
                          </a:ln>
                          <a:solidFill>
                            <a:schemeClr val="tx1"/>
                          </a:solidFill>
                          <a:effectLst/>
                          <a:latin typeface="+mn-ea"/>
                          <a:ea typeface="+mn-ea"/>
                        </a:rPr>
                        <a:t>经验分享：</a:t>
                      </a:r>
                    </a:p>
                  </a:txBody>
                  <a:tcPr marL="93052" marR="93052" marT="48003" marB="48003" anchor="ctr" horzOverflow="overflow">
                    <a:lnL w="12700" cap="flat" cmpd="sng" algn="ctr">
                      <a:solidFill>
                        <a:srgbClr val="B2B2B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1888230">
                <a:tc>
                  <a:txBody>
                    <a:bodyPr/>
                    <a:lstStyle/>
                    <a:p>
                      <a:pPr marL="0" marR="0" lvl="0" indent="0" algn="ctr" defTabSz="957263" rtl="0" eaLnBrk="0" fontAlgn="base" latinLnBrk="0" hangingPunct="0">
                        <a:lnSpc>
                          <a:spcPct val="100000"/>
                        </a:lnSpc>
                        <a:spcBef>
                          <a:spcPct val="10000"/>
                        </a:spcBef>
                        <a:spcAft>
                          <a:spcPct val="10000"/>
                        </a:spcAft>
                        <a:buClrTx/>
                        <a:buSzTx/>
                        <a:buFontTx/>
                        <a:buNone/>
                        <a:tabLst/>
                      </a:pPr>
                      <a:r>
                        <a:rPr kumimoji="0" lang="zh-CN" altLang="en-US" sz="1500" b="1" i="0" u="none" strike="noStrike" cap="none" normalizeH="0" baseline="0" smtClean="0">
                          <a:ln>
                            <a:noFill/>
                          </a:ln>
                          <a:solidFill>
                            <a:schemeClr val="tx1"/>
                          </a:solidFill>
                          <a:effectLst/>
                          <a:latin typeface="+mn-ea"/>
                          <a:ea typeface="+mn-ea"/>
                        </a:rPr>
                        <a:t>绩效管理</a:t>
                      </a:r>
                    </a:p>
                  </a:txBody>
                  <a:tcPr marL="93052" marR="93052" marT="48003" marB="48003"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CCFF"/>
                    </a:solidFill>
                  </a:tcPr>
                </a:tc>
                <a:tc>
                  <a:txBody>
                    <a:bodyPr/>
                    <a:lstStyle/>
                    <a:p>
                      <a:pPr marL="285750" marR="0" lvl="0" indent="-285750" algn="l" defTabSz="957263" rtl="0" eaLnBrk="0" fontAlgn="base" latinLnBrk="0" hangingPunct="0">
                        <a:lnSpc>
                          <a:spcPct val="100000"/>
                        </a:lnSpc>
                        <a:spcBef>
                          <a:spcPct val="10000"/>
                        </a:spcBef>
                        <a:spcAft>
                          <a:spcPct val="10000"/>
                        </a:spcAft>
                        <a:buClrTx/>
                        <a:buSzTx/>
                        <a:buFontTx/>
                        <a:buNone/>
                        <a:tabLst/>
                      </a:pPr>
                      <a:r>
                        <a:rPr kumimoji="0" lang="en-US" altLang="zh-CN" sz="1500" b="0" i="0" u="none" strike="noStrike" cap="none" normalizeH="0" baseline="0" smtClean="0">
                          <a:ln>
                            <a:noFill/>
                          </a:ln>
                          <a:solidFill>
                            <a:schemeClr val="tx1"/>
                          </a:solidFill>
                          <a:effectLst/>
                          <a:latin typeface="+mn-ea"/>
                          <a:ea typeface="+mn-ea"/>
                        </a:rPr>
                        <a:t>HR</a:t>
                      </a:r>
                      <a:r>
                        <a:rPr kumimoji="0" lang="zh-CN" altLang="en-US" sz="1500" b="0" i="0" u="none" strike="noStrike" cap="none" normalizeH="0" baseline="0" smtClean="0">
                          <a:ln>
                            <a:noFill/>
                          </a:ln>
                          <a:solidFill>
                            <a:schemeClr val="tx1"/>
                          </a:solidFill>
                          <a:effectLst/>
                          <a:latin typeface="+mn-ea"/>
                          <a:ea typeface="+mn-ea"/>
                        </a:rPr>
                        <a:t>必须建立符合公司战略目标的绩效管理制度</a:t>
                      </a:r>
                    </a:p>
                    <a:p>
                      <a:pPr marL="285750" marR="0" lvl="0" indent="-285750" algn="l" defTabSz="957263" rtl="0" eaLnBrk="0" fontAlgn="base" latinLnBrk="0" hangingPunct="0">
                        <a:lnSpc>
                          <a:spcPct val="100000"/>
                        </a:lnSpc>
                        <a:spcBef>
                          <a:spcPct val="10000"/>
                        </a:spcBef>
                        <a:spcAft>
                          <a:spcPct val="10000"/>
                        </a:spcAft>
                        <a:buClrTx/>
                        <a:buSzTx/>
                        <a:buFontTx/>
                        <a:buAutoNum type="arabicPeriod"/>
                        <a:tabLst/>
                      </a:pPr>
                      <a:r>
                        <a:rPr kumimoji="0" lang="zh-CN" altLang="en-US" sz="1500" b="0" i="0" u="none" strike="noStrike" cap="none" normalizeH="0" baseline="0" smtClean="0">
                          <a:ln>
                            <a:noFill/>
                          </a:ln>
                          <a:solidFill>
                            <a:schemeClr val="tx1"/>
                          </a:solidFill>
                          <a:effectLst/>
                          <a:latin typeface="+mn-ea"/>
                          <a:ea typeface="+mn-ea"/>
                        </a:rPr>
                        <a:t>建立可以衡量的量化目标体系</a:t>
                      </a:r>
                    </a:p>
                    <a:p>
                      <a:pPr marL="285750" marR="0" lvl="0" indent="-285750" algn="l" defTabSz="957263" rtl="0" eaLnBrk="0" fontAlgn="base" latinLnBrk="0" hangingPunct="0">
                        <a:lnSpc>
                          <a:spcPct val="100000"/>
                        </a:lnSpc>
                        <a:spcBef>
                          <a:spcPct val="10000"/>
                        </a:spcBef>
                        <a:spcAft>
                          <a:spcPct val="10000"/>
                        </a:spcAft>
                        <a:buClrTx/>
                        <a:buSzTx/>
                        <a:buFontTx/>
                        <a:buAutoNum type="arabicPeriod"/>
                        <a:tabLst/>
                      </a:pPr>
                      <a:r>
                        <a:rPr kumimoji="0" lang="zh-CN" altLang="en-US" sz="1500" b="0" i="0" u="none" strike="noStrike" cap="none" normalizeH="0" baseline="0" smtClean="0">
                          <a:ln>
                            <a:noFill/>
                          </a:ln>
                          <a:solidFill>
                            <a:schemeClr val="tx1"/>
                          </a:solidFill>
                          <a:effectLst/>
                          <a:latin typeface="+mn-ea"/>
                          <a:ea typeface="+mn-ea"/>
                        </a:rPr>
                        <a:t>根据公司整体的战略决定各层级、员工的绩效目标</a:t>
                      </a:r>
                    </a:p>
                    <a:p>
                      <a:pPr marL="285750" marR="0" lvl="0" indent="-285750" algn="l" defTabSz="957263" rtl="0" eaLnBrk="0" fontAlgn="base" latinLnBrk="0" hangingPunct="0">
                        <a:lnSpc>
                          <a:spcPct val="100000"/>
                        </a:lnSpc>
                        <a:spcBef>
                          <a:spcPct val="10000"/>
                        </a:spcBef>
                        <a:spcAft>
                          <a:spcPct val="10000"/>
                        </a:spcAft>
                        <a:buClrTx/>
                        <a:buSzTx/>
                        <a:buFontTx/>
                        <a:buAutoNum type="arabicPeriod"/>
                        <a:tabLst/>
                      </a:pPr>
                      <a:r>
                        <a:rPr kumimoji="0" lang="zh-CN" altLang="en-US" sz="1500" b="0" i="0" u="none" strike="noStrike" cap="none" normalizeH="0" baseline="0" smtClean="0">
                          <a:ln>
                            <a:noFill/>
                          </a:ln>
                          <a:solidFill>
                            <a:schemeClr val="tx1"/>
                          </a:solidFill>
                          <a:effectLst/>
                          <a:latin typeface="+mn-ea"/>
                          <a:ea typeface="+mn-ea"/>
                        </a:rPr>
                        <a:t>将个人的绩效指标和公司的业务目标相联系</a:t>
                      </a:r>
                    </a:p>
                    <a:p>
                      <a:pPr marL="285750" marR="0" lvl="0" indent="-285750" algn="l" defTabSz="957263" rtl="0" eaLnBrk="0" fontAlgn="base" latinLnBrk="0" hangingPunct="0">
                        <a:lnSpc>
                          <a:spcPct val="100000"/>
                        </a:lnSpc>
                        <a:spcBef>
                          <a:spcPct val="10000"/>
                        </a:spcBef>
                        <a:spcAft>
                          <a:spcPct val="10000"/>
                        </a:spcAft>
                        <a:buClrTx/>
                        <a:buSzTx/>
                        <a:buFontTx/>
                        <a:buAutoNum type="arabicPeriod"/>
                        <a:tabLst/>
                      </a:pPr>
                      <a:r>
                        <a:rPr kumimoji="0" lang="zh-CN" altLang="en-US" sz="1500" b="0" i="0" u="none" strike="noStrike" cap="none" normalizeH="0" baseline="0" smtClean="0">
                          <a:ln>
                            <a:noFill/>
                          </a:ln>
                          <a:solidFill>
                            <a:schemeClr val="tx1"/>
                          </a:solidFill>
                          <a:effectLst/>
                          <a:latin typeface="+mn-ea"/>
                          <a:ea typeface="+mn-ea"/>
                        </a:rPr>
                        <a:t>鼓励个人承担责任，并将绩效管理的职责赋予给各级管理层</a:t>
                      </a:r>
                    </a:p>
                    <a:p>
                      <a:pPr marL="285750" marR="0" lvl="0" indent="-285750" algn="l" defTabSz="957263" rtl="0" eaLnBrk="0" fontAlgn="base" latinLnBrk="0" hangingPunct="0">
                        <a:lnSpc>
                          <a:spcPct val="100000"/>
                        </a:lnSpc>
                        <a:spcBef>
                          <a:spcPct val="10000"/>
                        </a:spcBef>
                        <a:spcAft>
                          <a:spcPct val="10000"/>
                        </a:spcAft>
                        <a:buClrTx/>
                        <a:buSzTx/>
                        <a:buFontTx/>
                        <a:buAutoNum type="arabicPeriod"/>
                        <a:tabLst/>
                      </a:pPr>
                      <a:r>
                        <a:rPr kumimoji="0" lang="zh-CN" altLang="en-US" sz="1500" b="0" i="0" u="none" strike="noStrike" cap="none" normalizeH="0" baseline="0" smtClean="0">
                          <a:ln>
                            <a:noFill/>
                          </a:ln>
                          <a:solidFill>
                            <a:schemeClr val="tx1"/>
                          </a:solidFill>
                          <a:effectLst/>
                          <a:latin typeface="+mn-ea"/>
                          <a:ea typeface="+mn-ea"/>
                        </a:rPr>
                        <a:t>强调绩效考核结果的有效区分，奖优罚劣</a:t>
                      </a:r>
                    </a:p>
                  </a:txBody>
                  <a:tcPr marL="93052" marR="93052" marT="48003" marB="48003" anchor="ctr" horzOverflow="overflow">
                    <a:lnL w="12700" cap="flat" cmpd="sng" algn="ctr">
                      <a:solidFill>
                        <a:schemeClr val="bg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gridSpan="3">
                  <a:txBody>
                    <a:bodyPr/>
                    <a:lstStyle/>
                    <a:p>
                      <a:pPr marL="285750" marR="0" lvl="0" indent="-285750" algn="l" defTabSz="957263" rtl="0" eaLnBrk="0" fontAlgn="base" latinLnBrk="0" hangingPunct="0">
                        <a:lnSpc>
                          <a:spcPct val="100000"/>
                        </a:lnSpc>
                        <a:spcBef>
                          <a:spcPct val="10000"/>
                        </a:spcBef>
                        <a:spcAft>
                          <a:spcPct val="10000"/>
                        </a:spcAft>
                        <a:buClrTx/>
                        <a:buSzTx/>
                        <a:buFontTx/>
                        <a:buNone/>
                        <a:tabLst/>
                      </a:pPr>
                      <a:r>
                        <a:rPr kumimoji="0" lang="zh-CN" altLang="en-US" sz="1500" b="0" i="0" u="none" strike="noStrike" cap="none" normalizeH="0" baseline="0" smtClean="0">
                          <a:ln>
                            <a:noFill/>
                          </a:ln>
                          <a:solidFill>
                            <a:schemeClr val="tx1"/>
                          </a:solidFill>
                          <a:effectLst/>
                          <a:latin typeface="+mn-ea"/>
                          <a:ea typeface="+mn-ea"/>
                        </a:rPr>
                        <a:t>评估等级：</a:t>
                      </a:r>
                    </a:p>
                    <a:p>
                      <a:pPr marL="285750" marR="0" lvl="0" indent="-285750" algn="l" defTabSz="957263" rtl="0" eaLnBrk="0" fontAlgn="base" latinLnBrk="0" hangingPunct="0">
                        <a:lnSpc>
                          <a:spcPct val="100000"/>
                        </a:lnSpc>
                        <a:spcBef>
                          <a:spcPct val="10000"/>
                        </a:spcBef>
                        <a:spcAft>
                          <a:spcPct val="10000"/>
                        </a:spcAft>
                        <a:buClrTx/>
                        <a:buSzTx/>
                        <a:buFontTx/>
                        <a:buNone/>
                        <a:tabLst/>
                      </a:pPr>
                      <a:r>
                        <a:rPr kumimoji="0" lang="zh-CN" altLang="en-US" sz="1500" b="0" i="0" u="none" strike="noStrike" cap="none" normalizeH="0" baseline="0" smtClean="0">
                          <a:ln>
                            <a:noFill/>
                          </a:ln>
                          <a:solidFill>
                            <a:schemeClr val="tx1"/>
                          </a:solidFill>
                          <a:effectLst/>
                          <a:latin typeface="+mn-ea"/>
                          <a:ea typeface="+mn-ea"/>
                        </a:rPr>
                        <a:t>改进方向： </a:t>
                      </a:r>
                    </a:p>
                    <a:p>
                      <a:pPr marL="285750" marR="0" lvl="0" indent="-285750" algn="l" defTabSz="957263" rtl="0" eaLnBrk="0" fontAlgn="base" latinLnBrk="0" hangingPunct="0">
                        <a:lnSpc>
                          <a:spcPct val="100000"/>
                        </a:lnSpc>
                        <a:spcBef>
                          <a:spcPct val="10000"/>
                        </a:spcBef>
                        <a:spcAft>
                          <a:spcPct val="10000"/>
                        </a:spcAft>
                        <a:buClrTx/>
                        <a:buSzTx/>
                        <a:buFontTx/>
                        <a:buNone/>
                        <a:tabLst/>
                      </a:pPr>
                      <a:r>
                        <a:rPr kumimoji="0" lang="zh-CN" altLang="en-US" sz="1500" b="0" i="0" u="none" strike="noStrike" cap="none" normalizeH="0" baseline="0" smtClean="0">
                          <a:ln>
                            <a:noFill/>
                          </a:ln>
                          <a:solidFill>
                            <a:schemeClr val="tx1"/>
                          </a:solidFill>
                          <a:effectLst/>
                          <a:latin typeface="+mn-ea"/>
                          <a:ea typeface="+mn-ea"/>
                        </a:rPr>
                        <a:t>经验分享：</a:t>
                      </a:r>
                    </a:p>
                  </a:txBody>
                  <a:tcPr marL="93052" marR="93052" marT="48003" marB="48003" anchor="ctr" horzOverflow="overflow">
                    <a:lnL w="12700" cap="flat" cmpd="sng" algn="ctr">
                      <a:solidFill>
                        <a:srgbClr val="B2B2B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2112258">
                <a:tc>
                  <a:txBody>
                    <a:bodyPr/>
                    <a:lstStyle/>
                    <a:p>
                      <a:pPr marL="0" marR="0" lvl="0" indent="0" algn="ctr" defTabSz="957263" rtl="0" eaLnBrk="0" fontAlgn="base" latinLnBrk="0" hangingPunct="0">
                        <a:lnSpc>
                          <a:spcPct val="100000"/>
                        </a:lnSpc>
                        <a:spcBef>
                          <a:spcPct val="10000"/>
                        </a:spcBef>
                        <a:spcAft>
                          <a:spcPct val="10000"/>
                        </a:spcAft>
                        <a:buClrTx/>
                        <a:buSzTx/>
                        <a:buFontTx/>
                        <a:buNone/>
                        <a:tabLst/>
                      </a:pPr>
                      <a:r>
                        <a:rPr kumimoji="0" lang="zh-CN" altLang="en-US" sz="1500" b="1" i="0" u="none" strike="noStrike" cap="none" normalizeH="0" baseline="0" smtClean="0">
                          <a:ln>
                            <a:noFill/>
                          </a:ln>
                          <a:solidFill>
                            <a:schemeClr val="tx1"/>
                          </a:solidFill>
                          <a:effectLst/>
                          <a:latin typeface="+mn-ea"/>
                          <a:ea typeface="+mn-ea"/>
                        </a:rPr>
                        <a:t>薪酬激励</a:t>
                      </a:r>
                    </a:p>
                  </a:txBody>
                  <a:tcPr marL="93052" marR="93052" marT="48003" marB="48003"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CCFF"/>
                    </a:solidFill>
                  </a:tcPr>
                </a:tc>
                <a:tc>
                  <a:txBody>
                    <a:bodyPr/>
                    <a:lstStyle/>
                    <a:p>
                      <a:pPr marL="285750" marR="0" lvl="0" indent="-285750" algn="l" defTabSz="957263" rtl="0" eaLnBrk="0" fontAlgn="base" latinLnBrk="0" hangingPunct="0">
                        <a:lnSpc>
                          <a:spcPct val="100000"/>
                        </a:lnSpc>
                        <a:spcBef>
                          <a:spcPct val="10000"/>
                        </a:spcBef>
                        <a:spcAft>
                          <a:spcPct val="10000"/>
                        </a:spcAft>
                        <a:buClrTx/>
                        <a:buSzTx/>
                        <a:buFontTx/>
                        <a:buNone/>
                        <a:tabLst/>
                      </a:pPr>
                      <a:r>
                        <a:rPr kumimoji="0" lang="en-US" altLang="zh-CN" sz="1500" b="0" i="0" u="none" strike="noStrike" cap="none" normalizeH="0" baseline="0" dirty="0" smtClean="0">
                          <a:ln>
                            <a:noFill/>
                          </a:ln>
                          <a:solidFill>
                            <a:schemeClr val="tx1"/>
                          </a:solidFill>
                          <a:effectLst/>
                          <a:latin typeface="+mn-ea"/>
                          <a:ea typeface="+mn-ea"/>
                        </a:rPr>
                        <a:t>HR</a:t>
                      </a:r>
                      <a:r>
                        <a:rPr kumimoji="0" lang="zh-CN" altLang="en-US" sz="1500" b="0" i="0" u="none" strike="noStrike" cap="none" normalizeH="0" baseline="0" dirty="0" smtClean="0">
                          <a:ln>
                            <a:noFill/>
                          </a:ln>
                          <a:solidFill>
                            <a:schemeClr val="tx1"/>
                          </a:solidFill>
                          <a:effectLst/>
                          <a:latin typeface="+mn-ea"/>
                          <a:ea typeface="+mn-ea"/>
                        </a:rPr>
                        <a:t>必须明确在符合公司文化和人力资源管理策略的薪酬哲学，并由此制定相应的薪酬管理制度</a:t>
                      </a:r>
                    </a:p>
                    <a:p>
                      <a:pPr marL="285750" marR="0" lvl="0" indent="-285750" algn="l" defTabSz="957263" rtl="0" eaLnBrk="0" fontAlgn="base" latinLnBrk="0" hangingPunct="0">
                        <a:lnSpc>
                          <a:spcPct val="100000"/>
                        </a:lnSpc>
                        <a:spcBef>
                          <a:spcPct val="10000"/>
                        </a:spcBef>
                        <a:spcAft>
                          <a:spcPct val="10000"/>
                        </a:spcAft>
                        <a:buClrTx/>
                        <a:buSzTx/>
                        <a:buFontTx/>
                        <a:buAutoNum type="arabicPeriod"/>
                        <a:tabLst/>
                      </a:pPr>
                      <a:r>
                        <a:rPr kumimoji="0" lang="zh-CN" altLang="en-US" sz="1500" b="0" i="0" u="none" strike="noStrike" cap="none" normalizeH="0" baseline="0" dirty="0" smtClean="0">
                          <a:ln>
                            <a:noFill/>
                          </a:ln>
                          <a:solidFill>
                            <a:schemeClr val="tx1"/>
                          </a:solidFill>
                          <a:effectLst/>
                          <a:latin typeface="+mn-ea"/>
                          <a:ea typeface="+mn-ea"/>
                        </a:rPr>
                        <a:t>以市场化为基础的薪酬制度</a:t>
                      </a:r>
                    </a:p>
                    <a:p>
                      <a:pPr marL="285750" marR="0" lvl="0" indent="-285750" algn="l" defTabSz="957263" rtl="0" eaLnBrk="0" fontAlgn="base" latinLnBrk="0" hangingPunct="0">
                        <a:lnSpc>
                          <a:spcPct val="100000"/>
                        </a:lnSpc>
                        <a:spcBef>
                          <a:spcPct val="10000"/>
                        </a:spcBef>
                        <a:spcAft>
                          <a:spcPct val="10000"/>
                        </a:spcAft>
                        <a:buClrTx/>
                        <a:buSzTx/>
                        <a:buFontTx/>
                        <a:buAutoNum type="arabicPeriod"/>
                        <a:tabLst/>
                      </a:pPr>
                      <a:r>
                        <a:rPr kumimoji="0" lang="zh-CN" altLang="en-US" sz="1500" b="0" i="0" u="none" strike="noStrike" cap="none" normalizeH="0" baseline="0" dirty="0" smtClean="0">
                          <a:ln>
                            <a:noFill/>
                          </a:ln>
                          <a:solidFill>
                            <a:schemeClr val="tx1"/>
                          </a:solidFill>
                          <a:effectLst/>
                          <a:latin typeface="+mn-ea"/>
                          <a:ea typeface="+mn-ea"/>
                        </a:rPr>
                        <a:t>将薪酬和绩效、能力进行挂钩</a:t>
                      </a:r>
                    </a:p>
                    <a:p>
                      <a:pPr marL="285750" marR="0" lvl="0" indent="-285750" algn="l" defTabSz="957263" rtl="0" eaLnBrk="0" fontAlgn="base" latinLnBrk="0" hangingPunct="0">
                        <a:lnSpc>
                          <a:spcPct val="100000"/>
                        </a:lnSpc>
                        <a:spcBef>
                          <a:spcPct val="10000"/>
                        </a:spcBef>
                        <a:spcAft>
                          <a:spcPct val="10000"/>
                        </a:spcAft>
                        <a:buClrTx/>
                        <a:buSzTx/>
                        <a:buFontTx/>
                        <a:buAutoNum type="arabicPeriod"/>
                        <a:tabLst/>
                      </a:pPr>
                      <a:r>
                        <a:rPr kumimoji="0" lang="zh-CN" altLang="en-US" sz="1500" b="0" i="0" u="none" strike="noStrike" cap="none" normalizeH="0" baseline="0" dirty="0" smtClean="0">
                          <a:ln>
                            <a:noFill/>
                          </a:ln>
                          <a:solidFill>
                            <a:schemeClr val="tx1"/>
                          </a:solidFill>
                          <a:effectLst/>
                          <a:latin typeface="+mn-ea"/>
                          <a:ea typeface="+mn-ea"/>
                        </a:rPr>
                        <a:t>根据职位的性质和人才的特殊性设定薪酬组合，激励员工工作积极性</a:t>
                      </a:r>
                    </a:p>
                    <a:p>
                      <a:pPr marL="285750" marR="0" lvl="0" indent="-285750" algn="l" defTabSz="957263" rtl="0" eaLnBrk="0" fontAlgn="base" latinLnBrk="0" hangingPunct="0">
                        <a:lnSpc>
                          <a:spcPct val="100000"/>
                        </a:lnSpc>
                        <a:spcBef>
                          <a:spcPct val="10000"/>
                        </a:spcBef>
                        <a:spcAft>
                          <a:spcPct val="10000"/>
                        </a:spcAft>
                        <a:buClrTx/>
                        <a:buSzTx/>
                        <a:buFontTx/>
                        <a:buAutoNum type="arabicPeriod"/>
                        <a:tabLst/>
                      </a:pPr>
                      <a:r>
                        <a:rPr kumimoji="0" lang="zh-CN" altLang="en-US" sz="1500" b="0" i="0" u="none" strike="noStrike" cap="none" normalizeH="0" baseline="0" dirty="0" smtClean="0">
                          <a:ln>
                            <a:noFill/>
                          </a:ln>
                          <a:solidFill>
                            <a:schemeClr val="tx1"/>
                          </a:solidFill>
                          <a:effectLst/>
                          <a:latin typeface="+mn-ea"/>
                          <a:ea typeface="+mn-ea"/>
                        </a:rPr>
                        <a:t>核心骨干员工享受具有吸引力的利润分享计划</a:t>
                      </a:r>
                    </a:p>
                    <a:p>
                      <a:pPr marL="285750" marR="0" lvl="0" indent="-285750" algn="l" defTabSz="957263" rtl="0" eaLnBrk="0" fontAlgn="base" latinLnBrk="0" hangingPunct="0">
                        <a:lnSpc>
                          <a:spcPct val="100000"/>
                        </a:lnSpc>
                        <a:spcBef>
                          <a:spcPct val="10000"/>
                        </a:spcBef>
                        <a:spcAft>
                          <a:spcPct val="10000"/>
                        </a:spcAft>
                        <a:buClrTx/>
                        <a:buSzTx/>
                        <a:buFontTx/>
                        <a:buAutoNum type="arabicPeriod"/>
                        <a:tabLst/>
                      </a:pPr>
                      <a:r>
                        <a:rPr kumimoji="0" lang="zh-CN" altLang="en-US" sz="1500" b="0" i="0" u="none" strike="noStrike" cap="none" normalizeH="0" baseline="0" dirty="0" smtClean="0">
                          <a:ln>
                            <a:noFill/>
                          </a:ln>
                          <a:solidFill>
                            <a:schemeClr val="tx1"/>
                          </a:solidFill>
                          <a:effectLst/>
                          <a:latin typeface="+mn-ea"/>
                          <a:ea typeface="+mn-ea"/>
                        </a:rPr>
                        <a:t>提供灵活的病假制度和合理的带薪休假制度</a:t>
                      </a:r>
                    </a:p>
                  </a:txBody>
                  <a:tcPr marL="93052" marR="93052" marT="48003" marB="48003" anchor="ctr" horzOverflow="overflow">
                    <a:lnL w="12700" cap="flat" cmpd="sng" algn="ctr">
                      <a:solidFill>
                        <a:schemeClr val="bg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gridSpan="3">
                  <a:txBody>
                    <a:bodyPr/>
                    <a:lstStyle/>
                    <a:p>
                      <a:pPr marL="285750" marR="0" lvl="0" indent="-285750" algn="l" defTabSz="957263" rtl="0" eaLnBrk="0" fontAlgn="base" latinLnBrk="0" hangingPunct="0">
                        <a:lnSpc>
                          <a:spcPct val="100000"/>
                        </a:lnSpc>
                        <a:spcBef>
                          <a:spcPct val="10000"/>
                        </a:spcBef>
                        <a:spcAft>
                          <a:spcPct val="10000"/>
                        </a:spcAft>
                        <a:buClrTx/>
                        <a:buSzTx/>
                        <a:buFontTx/>
                        <a:buNone/>
                        <a:tabLst/>
                      </a:pPr>
                      <a:r>
                        <a:rPr kumimoji="0" lang="zh-CN" altLang="en-US" sz="1500" b="0" i="0" u="none" strike="noStrike" cap="none" normalizeH="0" baseline="0" dirty="0" smtClean="0">
                          <a:ln>
                            <a:noFill/>
                          </a:ln>
                          <a:solidFill>
                            <a:schemeClr val="tx1"/>
                          </a:solidFill>
                          <a:effectLst/>
                          <a:latin typeface="+mn-ea"/>
                          <a:ea typeface="+mn-ea"/>
                        </a:rPr>
                        <a:t>评估等级：</a:t>
                      </a:r>
                    </a:p>
                    <a:p>
                      <a:pPr marL="285750" marR="0" lvl="0" indent="-285750" algn="l" defTabSz="957263" rtl="0" eaLnBrk="0" fontAlgn="base" latinLnBrk="0" hangingPunct="0">
                        <a:lnSpc>
                          <a:spcPct val="100000"/>
                        </a:lnSpc>
                        <a:spcBef>
                          <a:spcPct val="10000"/>
                        </a:spcBef>
                        <a:spcAft>
                          <a:spcPct val="10000"/>
                        </a:spcAft>
                        <a:buClrTx/>
                        <a:buSzTx/>
                        <a:buFontTx/>
                        <a:buNone/>
                        <a:tabLst/>
                      </a:pPr>
                      <a:r>
                        <a:rPr kumimoji="0" lang="zh-CN" altLang="en-US" sz="1500" b="0" i="0" u="none" strike="noStrike" cap="none" normalizeH="0" baseline="0" dirty="0" smtClean="0">
                          <a:ln>
                            <a:noFill/>
                          </a:ln>
                          <a:solidFill>
                            <a:schemeClr val="tx1"/>
                          </a:solidFill>
                          <a:effectLst/>
                          <a:latin typeface="+mn-ea"/>
                          <a:ea typeface="+mn-ea"/>
                        </a:rPr>
                        <a:t>改进方向： </a:t>
                      </a:r>
                    </a:p>
                    <a:p>
                      <a:pPr marL="285750" marR="0" lvl="0" indent="-285750" algn="l" defTabSz="957263" rtl="0" eaLnBrk="0" fontAlgn="base" latinLnBrk="0" hangingPunct="0">
                        <a:lnSpc>
                          <a:spcPct val="100000"/>
                        </a:lnSpc>
                        <a:spcBef>
                          <a:spcPct val="10000"/>
                        </a:spcBef>
                        <a:spcAft>
                          <a:spcPct val="10000"/>
                        </a:spcAft>
                        <a:buClrTx/>
                        <a:buSzTx/>
                        <a:buFontTx/>
                        <a:buNone/>
                        <a:tabLst/>
                      </a:pPr>
                      <a:r>
                        <a:rPr kumimoji="0" lang="zh-CN" altLang="en-US" sz="1500" b="0" i="0" u="none" strike="noStrike" cap="none" normalizeH="0" baseline="0" dirty="0" smtClean="0">
                          <a:ln>
                            <a:noFill/>
                          </a:ln>
                          <a:solidFill>
                            <a:schemeClr val="tx1"/>
                          </a:solidFill>
                          <a:effectLst/>
                          <a:latin typeface="+mn-ea"/>
                          <a:ea typeface="+mn-ea"/>
                        </a:rPr>
                        <a:t>经验分享：</a:t>
                      </a:r>
                    </a:p>
                  </a:txBody>
                  <a:tcPr marL="93052" marR="93052" marT="48003" marB="48003" anchor="ctr" horzOverflow="overflow">
                    <a:lnL w="12700" cap="flat" cmpd="sng" algn="ctr">
                      <a:solidFill>
                        <a:srgbClr val="B2B2B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3914936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lstStyle/>
          <a:p>
            <a:r>
              <a:rPr lang="en-US" altLang="zh-CN" b="1" smtClean="0">
                <a:latin typeface="+mn-ea"/>
                <a:ea typeface="+mn-ea"/>
              </a:rPr>
              <a:t>3</a:t>
            </a:r>
            <a:r>
              <a:rPr lang="zh-CN" altLang="en-US" b="1" smtClean="0">
                <a:latin typeface="+mn-ea"/>
                <a:ea typeface="+mn-ea"/>
              </a:rPr>
              <a:t>：产出</a:t>
            </a:r>
            <a:r>
              <a:rPr lang="en-US" altLang="zh-CN" b="1" smtClean="0">
                <a:latin typeface="+mn-ea"/>
                <a:ea typeface="+mn-ea"/>
              </a:rPr>
              <a:t>_</a:t>
            </a:r>
            <a:r>
              <a:rPr lang="zh-CN" altLang="en-US" b="1" smtClean="0">
                <a:latin typeface="+mn-ea"/>
                <a:ea typeface="+mn-ea"/>
              </a:rPr>
              <a:t>成效指标</a:t>
            </a:r>
            <a:r>
              <a:rPr lang="en-US" altLang="zh-CN" b="1" smtClean="0">
                <a:latin typeface="+mn-ea"/>
                <a:ea typeface="+mn-ea"/>
              </a:rPr>
              <a:t>_</a:t>
            </a:r>
            <a:r>
              <a:rPr lang="zh-CN" altLang="en-US" b="1" smtClean="0">
                <a:latin typeface="+mn-ea"/>
                <a:ea typeface="+mn-ea"/>
              </a:rPr>
              <a:t>分析维度</a:t>
            </a:r>
          </a:p>
        </p:txBody>
      </p:sp>
      <p:grpSp>
        <p:nvGrpSpPr>
          <p:cNvPr id="32771" name="Group 21"/>
          <p:cNvGrpSpPr>
            <a:grpSpLocks/>
          </p:cNvGrpSpPr>
          <p:nvPr/>
        </p:nvGrpSpPr>
        <p:grpSpPr bwMode="auto">
          <a:xfrm>
            <a:off x="5922367" y="1800225"/>
            <a:ext cx="1869116" cy="1856899"/>
            <a:chOff x="4118" y="799"/>
            <a:chExt cx="1089" cy="953"/>
          </a:xfrm>
        </p:grpSpPr>
        <p:sp>
          <p:nvSpPr>
            <p:cNvPr id="32789" name="Line 15"/>
            <p:cNvSpPr>
              <a:spLocks noChangeShapeType="1"/>
            </p:cNvSpPr>
            <p:nvPr/>
          </p:nvSpPr>
          <p:spPr bwMode="auto">
            <a:xfrm>
              <a:off x="4118" y="1752"/>
              <a:ext cx="108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5041" tIns="44221" rIns="85041" bIns="44221" anchor="ctr"/>
            <a:lstStyle/>
            <a:p>
              <a:endParaRPr lang="zh-CN" altLang="en-US">
                <a:latin typeface="+mn-ea"/>
              </a:endParaRPr>
            </a:p>
          </p:txBody>
        </p:sp>
        <p:sp>
          <p:nvSpPr>
            <p:cNvPr id="32790" name="Line 16"/>
            <p:cNvSpPr>
              <a:spLocks noChangeShapeType="1"/>
            </p:cNvSpPr>
            <p:nvPr/>
          </p:nvSpPr>
          <p:spPr bwMode="auto">
            <a:xfrm flipV="1">
              <a:off x="4118" y="799"/>
              <a:ext cx="0" cy="95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5041" tIns="44221" rIns="85041" bIns="44221" anchor="ctr"/>
            <a:lstStyle/>
            <a:p>
              <a:endParaRPr lang="zh-CN" altLang="en-US">
                <a:latin typeface="+mn-ea"/>
              </a:endParaRPr>
            </a:p>
          </p:txBody>
        </p:sp>
      </p:grpSp>
      <p:grpSp>
        <p:nvGrpSpPr>
          <p:cNvPr id="32772" name="Group 26"/>
          <p:cNvGrpSpPr>
            <a:grpSpLocks/>
          </p:cNvGrpSpPr>
          <p:nvPr/>
        </p:nvGrpSpPr>
        <p:grpSpPr bwMode="auto">
          <a:xfrm>
            <a:off x="2127594" y="1821895"/>
            <a:ext cx="1684950" cy="1835229"/>
            <a:chOff x="172" y="2341"/>
            <a:chExt cx="1088" cy="953"/>
          </a:xfrm>
        </p:grpSpPr>
        <p:sp>
          <p:nvSpPr>
            <p:cNvPr id="32787" name="Line 19"/>
            <p:cNvSpPr>
              <a:spLocks noChangeShapeType="1"/>
            </p:cNvSpPr>
            <p:nvPr/>
          </p:nvSpPr>
          <p:spPr bwMode="auto">
            <a:xfrm flipH="1">
              <a:off x="172" y="3294"/>
              <a:ext cx="10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5041" tIns="44221" rIns="85041" bIns="44221" anchor="ctr"/>
            <a:lstStyle/>
            <a:p>
              <a:endParaRPr lang="zh-CN" altLang="en-US">
                <a:latin typeface="+mn-ea"/>
              </a:endParaRPr>
            </a:p>
          </p:txBody>
        </p:sp>
        <p:sp>
          <p:nvSpPr>
            <p:cNvPr id="32788" name="Line 20"/>
            <p:cNvSpPr>
              <a:spLocks noChangeShapeType="1"/>
            </p:cNvSpPr>
            <p:nvPr/>
          </p:nvSpPr>
          <p:spPr bwMode="auto">
            <a:xfrm flipV="1">
              <a:off x="1260" y="2341"/>
              <a:ext cx="0" cy="95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5041" tIns="44221" rIns="85041" bIns="44221" anchor="ctr"/>
            <a:lstStyle/>
            <a:p>
              <a:endParaRPr lang="zh-CN" altLang="en-US">
                <a:latin typeface="+mn-ea"/>
              </a:endParaRPr>
            </a:p>
          </p:txBody>
        </p:sp>
      </p:grpSp>
      <p:sp>
        <p:nvSpPr>
          <p:cNvPr id="32773" name="Rectangle 22"/>
          <p:cNvSpPr>
            <a:spLocks noChangeArrowheads="1"/>
          </p:cNvSpPr>
          <p:nvPr/>
        </p:nvSpPr>
        <p:spPr bwMode="auto">
          <a:xfrm>
            <a:off x="5247095" y="1261825"/>
            <a:ext cx="1395314" cy="384444"/>
          </a:xfrm>
          <a:prstGeom prst="rect">
            <a:avLst/>
          </a:prstGeom>
          <a:solidFill>
            <a:srgbClr val="FF99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87660" tIns="45583" rIns="87660" bIns="45583">
            <a:spAutoFit/>
          </a:bodyPr>
          <a:lstStyle/>
          <a:p>
            <a:pPr defTabSz="890199"/>
            <a:r>
              <a:rPr lang="zh-CN" altLang="de-DE" b="1">
                <a:latin typeface="+mn-ea"/>
              </a:rPr>
              <a:t>战略协同性</a:t>
            </a:r>
            <a:endParaRPr lang="zh-CN" altLang="en-US" b="1">
              <a:latin typeface="+mn-ea"/>
            </a:endParaRPr>
          </a:p>
        </p:txBody>
      </p:sp>
      <p:sp>
        <p:nvSpPr>
          <p:cNvPr id="32774" name="Rectangle 23"/>
          <p:cNvSpPr>
            <a:spLocks noChangeArrowheads="1"/>
          </p:cNvSpPr>
          <p:nvPr/>
        </p:nvSpPr>
        <p:spPr bwMode="auto">
          <a:xfrm>
            <a:off x="8027345" y="3340417"/>
            <a:ext cx="1395314" cy="384444"/>
          </a:xfrm>
          <a:prstGeom prst="rect">
            <a:avLst/>
          </a:prstGeom>
          <a:solidFill>
            <a:srgbClr val="FF99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87660" tIns="45583" rIns="87660" bIns="45583">
            <a:spAutoFit/>
          </a:bodyPr>
          <a:lstStyle/>
          <a:p>
            <a:pPr defTabSz="890199"/>
            <a:r>
              <a:rPr lang="zh-CN" altLang="de-DE" b="1">
                <a:latin typeface="+mn-ea"/>
              </a:rPr>
              <a:t>人才匹配度</a:t>
            </a:r>
            <a:endParaRPr lang="zh-CN" altLang="en-US" b="1">
              <a:latin typeface="+mn-ea"/>
            </a:endParaRPr>
          </a:p>
        </p:txBody>
      </p:sp>
      <p:sp>
        <p:nvSpPr>
          <p:cNvPr id="32775" name="Rectangle 24"/>
          <p:cNvSpPr>
            <a:spLocks noChangeArrowheads="1"/>
          </p:cNvSpPr>
          <p:nvPr/>
        </p:nvSpPr>
        <p:spPr bwMode="auto">
          <a:xfrm>
            <a:off x="3138888" y="1261825"/>
            <a:ext cx="1395314" cy="384444"/>
          </a:xfrm>
          <a:prstGeom prst="rect">
            <a:avLst/>
          </a:prstGeom>
          <a:solidFill>
            <a:srgbClr val="FF99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87660" tIns="45583" rIns="87660" bIns="45583">
            <a:spAutoFit/>
          </a:bodyPr>
          <a:lstStyle/>
          <a:p>
            <a:pPr defTabSz="890199"/>
            <a:r>
              <a:rPr lang="zh-CN" altLang="de-DE" b="1">
                <a:latin typeface="+mn-ea"/>
              </a:rPr>
              <a:t>员工乐业度</a:t>
            </a:r>
            <a:endParaRPr lang="zh-CN" altLang="en-US" b="1">
              <a:latin typeface="+mn-ea"/>
            </a:endParaRPr>
          </a:p>
        </p:txBody>
      </p:sp>
      <p:sp>
        <p:nvSpPr>
          <p:cNvPr id="32776" name="Rectangle 25"/>
          <p:cNvSpPr>
            <a:spLocks noChangeArrowheads="1"/>
          </p:cNvSpPr>
          <p:nvPr/>
        </p:nvSpPr>
        <p:spPr bwMode="auto">
          <a:xfrm>
            <a:off x="575816" y="3412094"/>
            <a:ext cx="1315917" cy="384444"/>
          </a:xfrm>
          <a:prstGeom prst="rect">
            <a:avLst/>
          </a:prstGeom>
          <a:solidFill>
            <a:srgbClr val="FF99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square" lIns="87660" tIns="45583" rIns="87660" bIns="45583">
            <a:spAutoFit/>
          </a:bodyPr>
          <a:lstStyle/>
          <a:p>
            <a:pPr defTabSz="890199"/>
            <a:r>
              <a:rPr lang="zh-CN" altLang="de-DE" b="1">
                <a:latin typeface="+mn-ea"/>
              </a:rPr>
              <a:t>组织氛围</a:t>
            </a:r>
            <a:endParaRPr lang="zh-CN" altLang="en-US" b="1">
              <a:latin typeface="+mn-ea"/>
            </a:endParaRPr>
          </a:p>
        </p:txBody>
      </p:sp>
      <p:sp>
        <p:nvSpPr>
          <p:cNvPr id="32777" name="Rectangle 28"/>
          <p:cNvSpPr>
            <a:spLocks noChangeArrowheads="1"/>
          </p:cNvSpPr>
          <p:nvPr/>
        </p:nvSpPr>
        <p:spPr bwMode="auto">
          <a:xfrm>
            <a:off x="2722092" y="6094095"/>
            <a:ext cx="1151658" cy="384444"/>
          </a:xfrm>
          <a:prstGeom prst="rect">
            <a:avLst/>
          </a:prstGeom>
          <a:solidFill>
            <a:srgbClr val="FF99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87660" tIns="45583" rIns="87660" bIns="45583">
            <a:spAutoFit/>
          </a:bodyPr>
          <a:lstStyle/>
          <a:p>
            <a:pPr defTabSz="890199"/>
            <a:r>
              <a:rPr lang="zh-CN" altLang="de-DE" b="1">
                <a:latin typeface="+mn-ea"/>
              </a:rPr>
              <a:t>服务及时</a:t>
            </a:r>
            <a:endParaRPr lang="zh-CN" altLang="en-US" b="1">
              <a:latin typeface="+mn-ea"/>
            </a:endParaRPr>
          </a:p>
        </p:txBody>
      </p:sp>
      <p:sp>
        <p:nvSpPr>
          <p:cNvPr id="32778" name="Rectangle 29"/>
          <p:cNvSpPr>
            <a:spLocks noChangeArrowheads="1"/>
          </p:cNvSpPr>
          <p:nvPr/>
        </p:nvSpPr>
        <p:spPr bwMode="auto">
          <a:xfrm>
            <a:off x="6229309" y="6099097"/>
            <a:ext cx="1151658" cy="384444"/>
          </a:xfrm>
          <a:prstGeom prst="rect">
            <a:avLst/>
          </a:prstGeom>
          <a:solidFill>
            <a:srgbClr val="FF99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87660" tIns="45583" rIns="87660" bIns="45583">
            <a:spAutoFit/>
          </a:bodyPr>
          <a:lstStyle/>
          <a:p>
            <a:pPr defTabSz="890199"/>
            <a:r>
              <a:rPr lang="zh-CN" altLang="de-DE" b="1">
                <a:latin typeface="+mn-ea"/>
              </a:rPr>
              <a:t>服务品质</a:t>
            </a:r>
          </a:p>
        </p:txBody>
      </p:sp>
      <p:sp>
        <p:nvSpPr>
          <p:cNvPr id="32779" name="Oval 30"/>
          <p:cNvSpPr>
            <a:spLocks noChangeArrowheads="1"/>
          </p:cNvSpPr>
          <p:nvPr/>
        </p:nvSpPr>
        <p:spPr bwMode="auto">
          <a:xfrm>
            <a:off x="3602531" y="3147060"/>
            <a:ext cx="1371547" cy="1021795"/>
          </a:xfrm>
          <a:prstGeom prst="ellipse">
            <a:avLst/>
          </a:prstGeom>
          <a:solidFill>
            <a:schemeClr val="accent2"/>
          </a:solidFill>
          <a:ln w="12700" algn="ctr">
            <a:solidFill>
              <a:schemeClr val="tx1"/>
            </a:solidFill>
            <a:round/>
            <a:headEnd/>
            <a:tailEnd/>
          </a:ln>
        </p:spPr>
        <p:txBody>
          <a:bodyPr wrap="none" lIns="87660" tIns="45583" rIns="87660" bIns="45583" anchor="ctr"/>
          <a:lstStyle/>
          <a:p>
            <a:pPr algn="ctr"/>
            <a:endParaRPr lang="zh-CN" altLang="en-US">
              <a:latin typeface="+mn-ea"/>
            </a:endParaRPr>
          </a:p>
        </p:txBody>
      </p:sp>
      <p:sp>
        <p:nvSpPr>
          <p:cNvPr id="32780" name="Text Box 10"/>
          <p:cNvSpPr txBox="1">
            <a:spLocks noChangeArrowheads="1"/>
          </p:cNvSpPr>
          <p:nvPr/>
        </p:nvSpPr>
        <p:spPr bwMode="auto">
          <a:xfrm flipH="1">
            <a:off x="3828699" y="3325565"/>
            <a:ext cx="8432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ctr">
            <a:spAutoFit/>
          </a:bodyPr>
          <a:lstStyle>
            <a:lvl1pPr eaLnBrk="0" hangingPunct="0">
              <a:defRPr kumimoji="1" sz="1400">
                <a:solidFill>
                  <a:schemeClr val="tx1"/>
                </a:solidFill>
                <a:latin typeface="Times New Roman" pitchFamily="18" charset="0"/>
                <a:ea typeface="宋体" pitchFamily="2" charset="-122"/>
              </a:defRPr>
            </a:lvl1pPr>
            <a:lvl2pPr marL="742950" indent="-285750" eaLnBrk="0" hangingPunct="0">
              <a:defRPr kumimoji="1" sz="1400">
                <a:solidFill>
                  <a:schemeClr val="tx1"/>
                </a:solidFill>
                <a:latin typeface="Times New Roman" pitchFamily="18" charset="0"/>
                <a:ea typeface="宋体" pitchFamily="2" charset="-122"/>
              </a:defRPr>
            </a:lvl2pPr>
            <a:lvl3pPr marL="1143000" indent="-228600" eaLnBrk="0" hangingPunct="0">
              <a:defRPr kumimoji="1" sz="1400">
                <a:solidFill>
                  <a:schemeClr val="tx1"/>
                </a:solidFill>
                <a:latin typeface="Times New Roman" pitchFamily="18" charset="0"/>
                <a:ea typeface="宋体" pitchFamily="2" charset="-122"/>
              </a:defRPr>
            </a:lvl3pPr>
            <a:lvl4pPr marL="1600200" indent="-228600" eaLnBrk="0" hangingPunct="0">
              <a:defRPr kumimoji="1" sz="1400">
                <a:solidFill>
                  <a:schemeClr val="tx1"/>
                </a:solidFill>
                <a:latin typeface="Times New Roman" pitchFamily="18" charset="0"/>
                <a:ea typeface="宋体" pitchFamily="2" charset="-122"/>
              </a:defRPr>
            </a:lvl4pPr>
            <a:lvl5pPr marL="2057400" indent="-228600" eaLnBrk="0" hangingPunct="0">
              <a:defRPr kumimoji="1" sz="1400">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ctr"/>
            <a:r>
              <a:rPr kumimoji="0" lang="zh-CN" altLang="en-US" sz="1900" b="1">
                <a:solidFill>
                  <a:schemeClr val="bg1"/>
                </a:solidFill>
                <a:latin typeface="+mn-ea"/>
                <a:ea typeface="+mn-ea"/>
              </a:rPr>
              <a:t>士气</a:t>
            </a:r>
          </a:p>
          <a:p>
            <a:pPr algn="ctr"/>
            <a:r>
              <a:rPr kumimoji="0" lang="zh-CN" altLang="en-US" sz="1900" b="1">
                <a:solidFill>
                  <a:schemeClr val="bg1"/>
                </a:solidFill>
                <a:latin typeface="+mn-ea"/>
                <a:ea typeface="+mn-ea"/>
              </a:rPr>
              <a:t>氛围</a:t>
            </a:r>
          </a:p>
        </p:txBody>
      </p:sp>
      <p:sp>
        <p:nvSpPr>
          <p:cNvPr id="32781" name="Oval 31"/>
          <p:cNvSpPr>
            <a:spLocks noChangeArrowheads="1"/>
          </p:cNvSpPr>
          <p:nvPr/>
        </p:nvSpPr>
        <p:spPr bwMode="auto">
          <a:xfrm>
            <a:off x="5079084" y="3147060"/>
            <a:ext cx="1371547" cy="1021795"/>
          </a:xfrm>
          <a:prstGeom prst="ellipse">
            <a:avLst/>
          </a:prstGeom>
          <a:solidFill>
            <a:schemeClr val="accent2"/>
          </a:solidFill>
          <a:ln w="12700" algn="ctr">
            <a:solidFill>
              <a:schemeClr val="tx1"/>
            </a:solidFill>
            <a:round/>
            <a:headEnd/>
            <a:tailEnd/>
          </a:ln>
        </p:spPr>
        <p:txBody>
          <a:bodyPr wrap="none" lIns="87660" tIns="45583" rIns="87660" bIns="45583" anchor="ctr"/>
          <a:lstStyle/>
          <a:p>
            <a:pPr algn="ctr"/>
            <a:endParaRPr lang="zh-CN" altLang="en-US">
              <a:latin typeface="+mn-ea"/>
            </a:endParaRPr>
          </a:p>
        </p:txBody>
      </p:sp>
      <p:sp>
        <p:nvSpPr>
          <p:cNvPr id="32782" name="Text Box 9"/>
          <p:cNvSpPr txBox="1">
            <a:spLocks noChangeArrowheads="1"/>
          </p:cNvSpPr>
          <p:nvPr/>
        </p:nvSpPr>
        <p:spPr bwMode="auto">
          <a:xfrm flipH="1">
            <a:off x="5428029" y="3325565"/>
            <a:ext cx="7382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eaLnBrk="0" hangingPunct="0">
              <a:defRPr kumimoji="1" sz="1400">
                <a:solidFill>
                  <a:schemeClr val="tx1"/>
                </a:solidFill>
                <a:latin typeface="Times New Roman" pitchFamily="18" charset="0"/>
                <a:ea typeface="宋体" pitchFamily="2" charset="-122"/>
              </a:defRPr>
            </a:lvl1pPr>
            <a:lvl2pPr marL="742950" indent="-285750" eaLnBrk="0" hangingPunct="0">
              <a:defRPr kumimoji="1" sz="1400">
                <a:solidFill>
                  <a:schemeClr val="tx1"/>
                </a:solidFill>
                <a:latin typeface="Times New Roman" pitchFamily="18" charset="0"/>
                <a:ea typeface="宋体" pitchFamily="2" charset="-122"/>
              </a:defRPr>
            </a:lvl2pPr>
            <a:lvl3pPr marL="1143000" indent="-228600" eaLnBrk="0" hangingPunct="0">
              <a:defRPr kumimoji="1" sz="1400">
                <a:solidFill>
                  <a:schemeClr val="tx1"/>
                </a:solidFill>
                <a:latin typeface="Times New Roman" pitchFamily="18" charset="0"/>
                <a:ea typeface="宋体" pitchFamily="2" charset="-122"/>
              </a:defRPr>
            </a:lvl3pPr>
            <a:lvl4pPr marL="1600200" indent="-228600" eaLnBrk="0" hangingPunct="0">
              <a:defRPr kumimoji="1" sz="1400">
                <a:solidFill>
                  <a:schemeClr val="tx1"/>
                </a:solidFill>
                <a:latin typeface="Times New Roman" pitchFamily="18" charset="0"/>
                <a:ea typeface="宋体" pitchFamily="2" charset="-122"/>
              </a:defRPr>
            </a:lvl4pPr>
            <a:lvl5pPr marL="2057400" indent="-228600" eaLnBrk="0" hangingPunct="0">
              <a:defRPr kumimoji="1" sz="1400">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ctr"/>
            <a:r>
              <a:rPr kumimoji="0" lang="zh-CN" altLang="en-US" sz="1900" b="1">
                <a:solidFill>
                  <a:schemeClr val="bg1"/>
                </a:solidFill>
                <a:latin typeface="+mn-ea"/>
                <a:ea typeface="+mn-ea"/>
              </a:rPr>
              <a:t>战略</a:t>
            </a:r>
          </a:p>
          <a:p>
            <a:pPr algn="ctr"/>
            <a:r>
              <a:rPr kumimoji="0" lang="zh-CN" altLang="en-US" sz="1900" b="1">
                <a:solidFill>
                  <a:schemeClr val="bg1"/>
                </a:solidFill>
                <a:latin typeface="+mn-ea"/>
                <a:ea typeface="+mn-ea"/>
              </a:rPr>
              <a:t>价值</a:t>
            </a:r>
          </a:p>
        </p:txBody>
      </p:sp>
      <p:sp>
        <p:nvSpPr>
          <p:cNvPr id="32783" name="Oval 32"/>
          <p:cNvSpPr>
            <a:spLocks noChangeArrowheads="1"/>
          </p:cNvSpPr>
          <p:nvPr/>
        </p:nvSpPr>
        <p:spPr bwMode="auto">
          <a:xfrm>
            <a:off x="4339192" y="4125517"/>
            <a:ext cx="1371547" cy="1021794"/>
          </a:xfrm>
          <a:prstGeom prst="ellipse">
            <a:avLst/>
          </a:prstGeom>
          <a:solidFill>
            <a:schemeClr val="accent2"/>
          </a:solidFill>
          <a:ln w="12700" algn="ctr">
            <a:solidFill>
              <a:schemeClr val="tx1"/>
            </a:solidFill>
            <a:round/>
            <a:headEnd/>
            <a:tailEnd/>
          </a:ln>
        </p:spPr>
        <p:txBody>
          <a:bodyPr wrap="none" lIns="87660" tIns="45583" rIns="87660" bIns="45583" anchor="ctr"/>
          <a:lstStyle/>
          <a:p>
            <a:pPr algn="ctr"/>
            <a:endParaRPr lang="zh-CN" altLang="en-US">
              <a:latin typeface="+mn-ea"/>
            </a:endParaRPr>
          </a:p>
        </p:txBody>
      </p:sp>
      <p:sp>
        <p:nvSpPr>
          <p:cNvPr id="32784" name="Text Box 11"/>
          <p:cNvSpPr txBox="1">
            <a:spLocks noChangeArrowheads="1"/>
          </p:cNvSpPr>
          <p:nvPr/>
        </p:nvSpPr>
        <p:spPr bwMode="auto">
          <a:xfrm flipH="1">
            <a:off x="4670368" y="4280685"/>
            <a:ext cx="8416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ctr">
            <a:spAutoFit/>
          </a:bodyPr>
          <a:lstStyle>
            <a:lvl1pPr eaLnBrk="0" hangingPunct="0">
              <a:defRPr kumimoji="1" sz="1400">
                <a:solidFill>
                  <a:schemeClr val="tx1"/>
                </a:solidFill>
                <a:latin typeface="Times New Roman" pitchFamily="18" charset="0"/>
                <a:ea typeface="宋体" pitchFamily="2" charset="-122"/>
              </a:defRPr>
            </a:lvl1pPr>
            <a:lvl2pPr marL="742950" indent="-285750" eaLnBrk="0" hangingPunct="0">
              <a:defRPr kumimoji="1" sz="1400">
                <a:solidFill>
                  <a:schemeClr val="tx1"/>
                </a:solidFill>
                <a:latin typeface="Times New Roman" pitchFamily="18" charset="0"/>
                <a:ea typeface="宋体" pitchFamily="2" charset="-122"/>
              </a:defRPr>
            </a:lvl2pPr>
            <a:lvl3pPr marL="1143000" indent="-228600" eaLnBrk="0" hangingPunct="0">
              <a:defRPr kumimoji="1" sz="1400">
                <a:solidFill>
                  <a:schemeClr val="tx1"/>
                </a:solidFill>
                <a:latin typeface="Times New Roman" pitchFamily="18" charset="0"/>
                <a:ea typeface="宋体" pitchFamily="2" charset="-122"/>
              </a:defRPr>
            </a:lvl3pPr>
            <a:lvl4pPr marL="1600200" indent="-228600" eaLnBrk="0" hangingPunct="0">
              <a:defRPr kumimoji="1" sz="1400">
                <a:solidFill>
                  <a:schemeClr val="tx1"/>
                </a:solidFill>
                <a:latin typeface="Times New Roman" pitchFamily="18" charset="0"/>
                <a:ea typeface="宋体" pitchFamily="2" charset="-122"/>
              </a:defRPr>
            </a:lvl4pPr>
            <a:lvl5pPr marL="2057400" indent="-228600" eaLnBrk="0" hangingPunct="0">
              <a:defRPr kumimoji="1" sz="1400">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ctr"/>
            <a:r>
              <a:rPr kumimoji="0" lang="zh-CN" altLang="en-US" sz="1900" b="1">
                <a:solidFill>
                  <a:schemeClr val="bg1"/>
                </a:solidFill>
                <a:latin typeface="+mn-ea"/>
                <a:ea typeface="+mn-ea"/>
              </a:rPr>
              <a:t>服务</a:t>
            </a:r>
          </a:p>
          <a:p>
            <a:pPr algn="ctr"/>
            <a:r>
              <a:rPr kumimoji="0" lang="zh-CN" altLang="en-US" sz="1900" b="1">
                <a:solidFill>
                  <a:schemeClr val="bg1"/>
                </a:solidFill>
                <a:latin typeface="+mn-ea"/>
                <a:ea typeface="+mn-ea"/>
              </a:rPr>
              <a:t>效率</a:t>
            </a:r>
          </a:p>
        </p:txBody>
      </p:sp>
      <p:cxnSp>
        <p:nvCxnSpPr>
          <p:cNvPr id="32785" name="AutoShape 33"/>
          <p:cNvCxnSpPr>
            <a:cxnSpLocks noChangeShapeType="1"/>
            <a:stCxn id="32783" idx="4"/>
            <a:endCxn id="32777" idx="0"/>
          </p:cNvCxnSpPr>
          <p:nvPr/>
        </p:nvCxnSpPr>
        <p:spPr bwMode="auto">
          <a:xfrm rot="5400000">
            <a:off x="3688052" y="4757181"/>
            <a:ext cx="946784" cy="1727045"/>
          </a:xfrm>
          <a:prstGeom prst="bentConnector3">
            <a:avLst>
              <a:gd name="adj1" fmla="val 50000"/>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2786" name="AutoShape 34"/>
          <p:cNvCxnSpPr>
            <a:cxnSpLocks noChangeShapeType="1"/>
            <a:stCxn id="32783" idx="4"/>
            <a:endCxn id="32778" idx="0"/>
          </p:cNvCxnSpPr>
          <p:nvPr/>
        </p:nvCxnSpPr>
        <p:spPr bwMode="auto">
          <a:xfrm rot="16200000" flipH="1">
            <a:off x="5439159" y="4733118"/>
            <a:ext cx="951786" cy="1780172"/>
          </a:xfrm>
          <a:prstGeom prst="bentConnector3">
            <a:avLst>
              <a:gd name="adj1" fmla="val 50000"/>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9038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5" name="Rectangle 5"/>
          <p:cNvSpPr>
            <a:spLocks noChangeArrowheads="1"/>
          </p:cNvSpPr>
          <p:nvPr/>
        </p:nvSpPr>
        <p:spPr bwMode="auto">
          <a:xfrm>
            <a:off x="719832" y="2716469"/>
            <a:ext cx="1416780" cy="481074"/>
          </a:xfrm>
          <a:prstGeom prst="rect">
            <a:avLst/>
          </a:prstGeom>
          <a:gradFill rotWithShape="1">
            <a:gsLst>
              <a:gs pos="0">
                <a:srgbClr val="CCCCFF"/>
              </a:gs>
              <a:gs pos="50000">
                <a:srgbClr val="CCCCFF">
                  <a:gamma/>
                  <a:shade val="46275"/>
                  <a:invGamma/>
                </a:srgbClr>
              </a:gs>
              <a:gs pos="100000">
                <a:srgbClr val="CCCCFF"/>
              </a:gs>
            </a:gsLst>
            <a:lin ang="5400000" scaled="1"/>
          </a:gradFill>
          <a:ln w="6350">
            <a:noFill/>
            <a:miter lim="800000"/>
            <a:headEnd/>
            <a:tailEnd/>
          </a:ln>
          <a:effectLst>
            <a:outerShdw dist="35921" dir="2700000" algn="ctr" rotWithShape="0">
              <a:schemeClr val="bg2"/>
            </a:outerShdw>
          </a:effectLst>
        </p:spPr>
        <p:txBody>
          <a:bodyPr lIns="0" tIns="0" rIns="0" bIns="0" anchor="ctr">
            <a:noAutofit/>
          </a:bodyPr>
          <a:lstStyle/>
          <a:p>
            <a:pPr>
              <a:defRPr/>
            </a:pPr>
            <a:endParaRPr lang="zh-CN" altLang="en-US" sz="2000">
              <a:latin typeface="+mn-ea"/>
            </a:endParaRPr>
          </a:p>
        </p:txBody>
      </p:sp>
      <p:sp>
        <p:nvSpPr>
          <p:cNvPr id="168966" name="Rectangle 6"/>
          <p:cNvSpPr>
            <a:spLocks noChangeArrowheads="1"/>
          </p:cNvSpPr>
          <p:nvPr/>
        </p:nvSpPr>
        <p:spPr bwMode="auto">
          <a:xfrm>
            <a:off x="719832" y="4154343"/>
            <a:ext cx="1416780" cy="481074"/>
          </a:xfrm>
          <a:prstGeom prst="rect">
            <a:avLst/>
          </a:prstGeom>
          <a:gradFill rotWithShape="1">
            <a:gsLst>
              <a:gs pos="0">
                <a:srgbClr val="CCCCFF"/>
              </a:gs>
              <a:gs pos="50000">
                <a:srgbClr val="CCCCFF">
                  <a:gamma/>
                  <a:shade val="46275"/>
                  <a:invGamma/>
                </a:srgbClr>
              </a:gs>
              <a:gs pos="100000">
                <a:srgbClr val="CCCCFF"/>
              </a:gs>
            </a:gsLst>
            <a:lin ang="5400000" scaled="1"/>
          </a:gradFill>
          <a:ln w="6350">
            <a:noFill/>
            <a:miter lim="800000"/>
            <a:headEnd/>
            <a:tailEnd/>
          </a:ln>
          <a:effectLst>
            <a:outerShdw dist="35921" dir="2700000" algn="ctr" rotWithShape="0">
              <a:schemeClr val="bg2"/>
            </a:outerShdw>
          </a:effectLst>
        </p:spPr>
        <p:txBody>
          <a:bodyPr lIns="0" tIns="0" rIns="0" bIns="0" anchor="ctr">
            <a:noAutofit/>
          </a:bodyPr>
          <a:lstStyle/>
          <a:p>
            <a:pPr>
              <a:defRPr/>
            </a:pPr>
            <a:endParaRPr lang="zh-CN" altLang="en-US" sz="2000">
              <a:latin typeface="+mn-ea"/>
            </a:endParaRPr>
          </a:p>
        </p:txBody>
      </p:sp>
      <p:sp>
        <p:nvSpPr>
          <p:cNvPr id="168967" name="Rectangle 7"/>
          <p:cNvSpPr>
            <a:spLocks noChangeArrowheads="1"/>
          </p:cNvSpPr>
          <p:nvPr/>
        </p:nvSpPr>
        <p:spPr bwMode="auto">
          <a:xfrm>
            <a:off x="719832" y="5675327"/>
            <a:ext cx="1416780" cy="481074"/>
          </a:xfrm>
          <a:prstGeom prst="rect">
            <a:avLst/>
          </a:prstGeom>
          <a:gradFill rotWithShape="1">
            <a:gsLst>
              <a:gs pos="0">
                <a:srgbClr val="CCCCFF"/>
              </a:gs>
              <a:gs pos="50000">
                <a:srgbClr val="CCCCFF">
                  <a:gamma/>
                  <a:shade val="46275"/>
                  <a:invGamma/>
                </a:srgbClr>
              </a:gs>
              <a:gs pos="100000">
                <a:srgbClr val="CCCCFF"/>
              </a:gs>
            </a:gsLst>
            <a:lin ang="5400000" scaled="1"/>
          </a:gradFill>
          <a:ln w="6350">
            <a:noFill/>
            <a:miter lim="800000"/>
            <a:headEnd/>
            <a:tailEnd/>
          </a:ln>
          <a:effectLst>
            <a:outerShdw dist="35921" dir="2700000" algn="ctr" rotWithShape="0">
              <a:schemeClr val="bg2"/>
            </a:outerShdw>
          </a:effectLst>
        </p:spPr>
        <p:txBody>
          <a:bodyPr lIns="0" tIns="0" rIns="0" bIns="0" anchor="ctr">
            <a:noAutofit/>
          </a:bodyPr>
          <a:lstStyle/>
          <a:p>
            <a:pPr>
              <a:defRPr/>
            </a:pPr>
            <a:endParaRPr lang="zh-CN" altLang="en-US" sz="2000">
              <a:latin typeface="+mn-ea"/>
            </a:endParaRPr>
          </a:p>
        </p:txBody>
      </p:sp>
      <p:sp>
        <p:nvSpPr>
          <p:cNvPr id="17416" name="Rectangle 8"/>
          <p:cNvSpPr>
            <a:spLocks noChangeArrowheads="1"/>
          </p:cNvSpPr>
          <p:nvPr/>
        </p:nvSpPr>
        <p:spPr bwMode="auto">
          <a:xfrm>
            <a:off x="5477207" y="2304306"/>
            <a:ext cx="4198644" cy="121760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oAutofit/>
          </a:bodyPr>
          <a:lstStyle/>
          <a:p>
            <a:endParaRPr lang="zh-CN" altLang="en-US" sz="1800">
              <a:latin typeface="+mn-ea"/>
            </a:endParaRPr>
          </a:p>
        </p:txBody>
      </p:sp>
      <p:sp>
        <p:nvSpPr>
          <p:cNvPr id="17417" name="Text Box 9"/>
          <p:cNvSpPr txBox="1">
            <a:spLocks noChangeArrowheads="1"/>
          </p:cNvSpPr>
          <p:nvPr/>
        </p:nvSpPr>
        <p:spPr bwMode="auto">
          <a:xfrm>
            <a:off x="955693" y="2738719"/>
            <a:ext cx="1029063" cy="40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noAutofit/>
          </a:bodyPr>
          <a:lstStyle>
            <a:lvl1pPr eaLnBrk="0" hangingPunct="0">
              <a:defRPr kumimoji="1" sz="1400">
                <a:solidFill>
                  <a:schemeClr val="tx1"/>
                </a:solidFill>
                <a:latin typeface="Times New Roman" pitchFamily="18" charset="0"/>
                <a:ea typeface="宋体" pitchFamily="2" charset="-122"/>
              </a:defRPr>
            </a:lvl1pPr>
            <a:lvl2pPr marL="742950" indent="-285750" eaLnBrk="0" hangingPunct="0">
              <a:defRPr kumimoji="1" sz="1400">
                <a:solidFill>
                  <a:schemeClr val="tx1"/>
                </a:solidFill>
                <a:latin typeface="Times New Roman" pitchFamily="18" charset="0"/>
                <a:ea typeface="宋体" pitchFamily="2" charset="-122"/>
              </a:defRPr>
            </a:lvl2pPr>
            <a:lvl3pPr marL="1143000" indent="-228600" eaLnBrk="0" hangingPunct="0">
              <a:defRPr kumimoji="1" sz="1400">
                <a:solidFill>
                  <a:schemeClr val="tx1"/>
                </a:solidFill>
                <a:latin typeface="Times New Roman" pitchFamily="18" charset="0"/>
                <a:ea typeface="宋体" pitchFamily="2" charset="-122"/>
              </a:defRPr>
            </a:lvl3pPr>
            <a:lvl4pPr marL="1600200" indent="-228600" eaLnBrk="0" hangingPunct="0">
              <a:defRPr kumimoji="1" sz="1400">
                <a:solidFill>
                  <a:schemeClr val="tx1"/>
                </a:solidFill>
                <a:latin typeface="Times New Roman" pitchFamily="18" charset="0"/>
                <a:ea typeface="宋体" pitchFamily="2" charset="-122"/>
              </a:defRPr>
            </a:lvl4pPr>
            <a:lvl5pPr marL="2057400" indent="-228600" eaLnBrk="0" hangingPunct="0">
              <a:defRPr kumimoji="1" sz="1400">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l"/>
            <a:r>
              <a:rPr kumimoji="0" lang="zh-CN" altLang="en-US" sz="1800" b="1">
                <a:solidFill>
                  <a:schemeClr val="bg1"/>
                </a:solidFill>
                <a:latin typeface="+mn-ea"/>
                <a:ea typeface="+mn-ea"/>
              </a:rPr>
              <a:t>能力基础</a:t>
            </a:r>
          </a:p>
        </p:txBody>
      </p:sp>
      <p:sp>
        <p:nvSpPr>
          <p:cNvPr id="17418" name="Rectangle 10"/>
          <p:cNvSpPr>
            <a:spLocks noChangeArrowheads="1"/>
          </p:cNvSpPr>
          <p:nvPr/>
        </p:nvSpPr>
        <p:spPr bwMode="auto">
          <a:xfrm>
            <a:off x="5580598" y="2366438"/>
            <a:ext cx="4079099" cy="99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noAutofit/>
          </a:bodyPr>
          <a:lstStyle/>
          <a:p>
            <a:pPr marL="196367" lvl="1" indent="-194732" defTabSz="340370" eaLnBrk="0" hangingPunct="0">
              <a:spcBef>
                <a:spcPct val="20000"/>
              </a:spcBef>
              <a:buFontTx/>
              <a:buChar char="–"/>
              <a:tabLst>
                <a:tab pos="8784168" algn="r"/>
              </a:tabLst>
            </a:pPr>
            <a:r>
              <a:rPr kumimoji="0" lang="zh-CN" altLang="de-DE" sz="1800" b="1">
                <a:solidFill>
                  <a:schemeClr val="accent2"/>
                </a:solidFill>
                <a:latin typeface="+mn-ea"/>
              </a:rPr>
              <a:t>高层管理人员：</a:t>
            </a:r>
            <a:r>
              <a:rPr kumimoji="0" lang="zh-CN" altLang="de-DE" sz="1800" b="1">
                <a:latin typeface="+mn-ea"/>
              </a:rPr>
              <a:t>关注度</a:t>
            </a:r>
          </a:p>
          <a:p>
            <a:pPr marL="196367" lvl="1" indent="-194732" defTabSz="340370" eaLnBrk="0" hangingPunct="0">
              <a:spcBef>
                <a:spcPct val="20000"/>
              </a:spcBef>
              <a:buFontTx/>
              <a:buChar char="–"/>
              <a:tabLst>
                <a:tab pos="8784168" algn="r"/>
              </a:tabLst>
            </a:pPr>
            <a:r>
              <a:rPr kumimoji="0" lang="zh-CN" altLang="de-DE" sz="1800" b="1">
                <a:solidFill>
                  <a:schemeClr val="accent2"/>
                </a:solidFill>
                <a:latin typeface="+mn-ea"/>
              </a:rPr>
              <a:t>直线经理人：</a:t>
            </a:r>
            <a:r>
              <a:rPr kumimoji="0" lang="de-DE" altLang="zh-CN" sz="1800" b="1">
                <a:latin typeface="+mn-ea"/>
              </a:rPr>
              <a:t>HR</a:t>
            </a:r>
            <a:r>
              <a:rPr kumimoji="0" lang="zh-CN" altLang="de-DE" sz="1800" b="1">
                <a:latin typeface="+mn-ea"/>
              </a:rPr>
              <a:t>管理能力</a:t>
            </a:r>
          </a:p>
          <a:p>
            <a:pPr marL="196367" lvl="1" indent="-194732" defTabSz="340370" eaLnBrk="0" hangingPunct="0">
              <a:spcBef>
                <a:spcPct val="20000"/>
              </a:spcBef>
              <a:buFontTx/>
              <a:buChar char="–"/>
              <a:tabLst>
                <a:tab pos="8784168" algn="r"/>
              </a:tabLst>
            </a:pPr>
            <a:r>
              <a:rPr kumimoji="0" lang="zh-CN" altLang="de-DE" sz="1800" b="1">
                <a:solidFill>
                  <a:schemeClr val="accent2"/>
                </a:solidFill>
                <a:latin typeface="+mn-ea"/>
              </a:rPr>
              <a:t>人力资源团队：</a:t>
            </a:r>
            <a:r>
              <a:rPr kumimoji="0" lang="zh-CN" altLang="de-DE" sz="1800" b="1">
                <a:latin typeface="+mn-ea"/>
              </a:rPr>
              <a:t>角色能力</a:t>
            </a:r>
          </a:p>
        </p:txBody>
      </p:sp>
      <p:sp>
        <p:nvSpPr>
          <p:cNvPr id="17419" name="Rectangle 11"/>
          <p:cNvSpPr>
            <a:spLocks noChangeArrowheads="1"/>
          </p:cNvSpPr>
          <p:nvPr/>
        </p:nvSpPr>
        <p:spPr bwMode="auto">
          <a:xfrm>
            <a:off x="5477207" y="3668440"/>
            <a:ext cx="4198644" cy="143192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oAutofit/>
          </a:bodyPr>
          <a:lstStyle/>
          <a:p>
            <a:endParaRPr lang="zh-CN" altLang="en-US" sz="1800">
              <a:latin typeface="+mn-ea"/>
            </a:endParaRPr>
          </a:p>
        </p:txBody>
      </p:sp>
      <p:sp>
        <p:nvSpPr>
          <p:cNvPr id="17420" name="Text Box 12"/>
          <p:cNvSpPr txBox="1">
            <a:spLocks noChangeArrowheads="1"/>
          </p:cNvSpPr>
          <p:nvPr/>
        </p:nvSpPr>
        <p:spPr bwMode="auto">
          <a:xfrm>
            <a:off x="955693" y="4177428"/>
            <a:ext cx="1029063" cy="40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ctr">
            <a:noAutofit/>
          </a:bodyPr>
          <a:lstStyle>
            <a:lvl1pPr eaLnBrk="0" hangingPunct="0">
              <a:defRPr kumimoji="1" sz="1400">
                <a:solidFill>
                  <a:schemeClr val="tx1"/>
                </a:solidFill>
                <a:latin typeface="Times New Roman" pitchFamily="18" charset="0"/>
                <a:ea typeface="宋体" pitchFamily="2" charset="-122"/>
              </a:defRPr>
            </a:lvl1pPr>
            <a:lvl2pPr marL="742950" indent="-285750" eaLnBrk="0" hangingPunct="0">
              <a:defRPr kumimoji="1" sz="1400">
                <a:solidFill>
                  <a:schemeClr val="tx1"/>
                </a:solidFill>
                <a:latin typeface="Times New Roman" pitchFamily="18" charset="0"/>
                <a:ea typeface="宋体" pitchFamily="2" charset="-122"/>
              </a:defRPr>
            </a:lvl2pPr>
            <a:lvl3pPr marL="1143000" indent="-228600" eaLnBrk="0" hangingPunct="0">
              <a:defRPr kumimoji="1" sz="1400">
                <a:solidFill>
                  <a:schemeClr val="tx1"/>
                </a:solidFill>
                <a:latin typeface="Times New Roman" pitchFamily="18" charset="0"/>
                <a:ea typeface="宋体" pitchFamily="2" charset="-122"/>
              </a:defRPr>
            </a:lvl3pPr>
            <a:lvl4pPr marL="1600200" indent="-228600" eaLnBrk="0" hangingPunct="0">
              <a:defRPr kumimoji="1" sz="1400">
                <a:solidFill>
                  <a:schemeClr val="tx1"/>
                </a:solidFill>
                <a:latin typeface="Times New Roman" pitchFamily="18" charset="0"/>
                <a:ea typeface="宋体" pitchFamily="2" charset="-122"/>
              </a:defRPr>
            </a:lvl4pPr>
            <a:lvl5pPr marL="2057400" indent="-228600" eaLnBrk="0" hangingPunct="0">
              <a:defRPr kumimoji="1" sz="1400">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l"/>
            <a:r>
              <a:rPr kumimoji="0" lang="zh-CN" altLang="en-US" sz="1800" b="1">
                <a:solidFill>
                  <a:schemeClr val="bg1"/>
                </a:solidFill>
                <a:latin typeface="+mn-ea"/>
                <a:ea typeface="+mn-ea"/>
              </a:rPr>
              <a:t>标杆实践</a:t>
            </a:r>
          </a:p>
        </p:txBody>
      </p:sp>
      <p:sp>
        <p:nvSpPr>
          <p:cNvPr id="17421" name="Rectangle 13"/>
          <p:cNvSpPr>
            <a:spLocks noChangeArrowheads="1"/>
          </p:cNvSpPr>
          <p:nvPr/>
        </p:nvSpPr>
        <p:spPr bwMode="auto">
          <a:xfrm>
            <a:off x="5477207" y="5263164"/>
            <a:ext cx="4198644" cy="121760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oAutofit/>
          </a:bodyPr>
          <a:lstStyle/>
          <a:p>
            <a:endParaRPr lang="zh-CN" altLang="en-US" sz="1800">
              <a:latin typeface="+mn-ea"/>
            </a:endParaRPr>
          </a:p>
        </p:txBody>
      </p:sp>
      <p:sp>
        <p:nvSpPr>
          <p:cNvPr id="17422" name="Text Box 14"/>
          <p:cNvSpPr txBox="1">
            <a:spLocks noChangeArrowheads="1"/>
          </p:cNvSpPr>
          <p:nvPr/>
        </p:nvSpPr>
        <p:spPr bwMode="auto">
          <a:xfrm>
            <a:off x="955693" y="5697578"/>
            <a:ext cx="1029063" cy="40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ctr">
            <a:noAutofit/>
          </a:bodyPr>
          <a:lstStyle>
            <a:lvl1pPr eaLnBrk="0" hangingPunct="0">
              <a:defRPr kumimoji="1" sz="1400">
                <a:solidFill>
                  <a:schemeClr val="tx1"/>
                </a:solidFill>
                <a:latin typeface="Times New Roman" pitchFamily="18" charset="0"/>
                <a:ea typeface="宋体" pitchFamily="2" charset="-122"/>
              </a:defRPr>
            </a:lvl1pPr>
            <a:lvl2pPr marL="742950" indent="-285750" eaLnBrk="0" hangingPunct="0">
              <a:defRPr kumimoji="1" sz="1400">
                <a:solidFill>
                  <a:schemeClr val="tx1"/>
                </a:solidFill>
                <a:latin typeface="Times New Roman" pitchFamily="18" charset="0"/>
                <a:ea typeface="宋体" pitchFamily="2" charset="-122"/>
              </a:defRPr>
            </a:lvl2pPr>
            <a:lvl3pPr marL="1143000" indent="-228600" eaLnBrk="0" hangingPunct="0">
              <a:defRPr kumimoji="1" sz="1400">
                <a:solidFill>
                  <a:schemeClr val="tx1"/>
                </a:solidFill>
                <a:latin typeface="Times New Roman" pitchFamily="18" charset="0"/>
                <a:ea typeface="宋体" pitchFamily="2" charset="-122"/>
              </a:defRPr>
            </a:lvl3pPr>
            <a:lvl4pPr marL="1600200" indent="-228600" eaLnBrk="0" hangingPunct="0">
              <a:defRPr kumimoji="1" sz="1400">
                <a:solidFill>
                  <a:schemeClr val="tx1"/>
                </a:solidFill>
                <a:latin typeface="Times New Roman" pitchFamily="18" charset="0"/>
                <a:ea typeface="宋体" pitchFamily="2" charset="-122"/>
              </a:defRPr>
            </a:lvl4pPr>
            <a:lvl5pPr marL="2057400" indent="-228600" eaLnBrk="0" hangingPunct="0">
              <a:defRPr kumimoji="1" sz="1400">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l"/>
            <a:r>
              <a:rPr kumimoji="0" lang="zh-CN" altLang="en-US" sz="1800" b="1">
                <a:solidFill>
                  <a:schemeClr val="bg1"/>
                </a:solidFill>
                <a:latin typeface="+mn-ea"/>
                <a:ea typeface="+mn-ea"/>
              </a:rPr>
              <a:t>成效指标</a:t>
            </a:r>
          </a:p>
        </p:txBody>
      </p:sp>
      <p:sp>
        <p:nvSpPr>
          <p:cNvPr id="17423" name="Rectangle 15"/>
          <p:cNvSpPr>
            <a:spLocks noChangeArrowheads="1"/>
          </p:cNvSpPr>
          <p:nvPr/>
        </p:nvSpPr>
        <p:spPr bwMode="auto">
          <a:xfrm>
            <a:off x="5580598" y="5174102"/>
            <a:ext cx="4079099" cy="128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ctr">
            <a:noAutofit/>
          </a:bodyPr>
          <a:lstStyle/>
          <a:p>
            <a:pPr marL="196367" lvl="1" indent="-194732" defTabSz="340370" eaLnBrk="0" hangingPunct="0">
              <a:spcBef>
                <a:spcPct val="20000"/>
              </a:spcBef>
              <a:buFontTx/>
              <a:buChar char="–"/>
              <a:tabLst>
                <a:tab pos="8784168" algn="r"/>
              </a:tabLst>
            </a:pPr>
            <a:r>
              <a:rPr kumimoji="0" lang="zh-CN" altLang="de-DE" sz="1800" b="1">
                <a:solidFill>
                  <a:schemeClr val="accent2"/>
                </a:solidFill>
                <a:latin typeface="+mn-ea"/>
              </a:rPr>
              <a:t>战略价值：</a:t>
            </a:r>
            <a:r>
              <a:rPr kumimoji="0" lang="zh-CN" altLang="de-DE" sz="1800" b="1">
                <a:latin typeface="+mn-ea"/>
              </a:rPr>
              <a:t>战略协同性、人才匹配度</a:t>
            </a:r>
          </a:p>
          <a:p>
            <a:pPr marL="196367" lvl="1" indent="-194732" defTabSz="340370" eaLnBrk="0" hangingPunct="0">
              <a:spcBef>
                <a:spcPct val="20000"/>
              </a:spcBef>
              <a:buFontTx/>
              <a:buChar char="–"/>
              <a:tabLst>
                <a:tab pos="8784168" algn="r"/>
              </a:tabLst>
            </a:pPr>
            <a:r>
              <a:rPr kumimoji="0" lang="zh-CN" altLang="de-DE" sz="1800" b="1">
                <a:solidFill>
                  <a:schemeClr val="accent2"/>
                </a:solidFill>
                <a:latin typeface="+mn-ea"/>
              </a:rPr>
              <a:t>士气氛围：</a:t>
            </a:r>
            <a:r>
              <a:rPr kumimoji="0" lang="zh-CN" altLang="de-DE" sz="1800" b="1">
                <a:latin typeface="+mn-ea"/>
              </a:rPr>
              <a:t>员工乐业度、组织氛围</a:t>
            </a:r>
          </a:p>
          <a:p>
            <a:pPr marL="196367" lvl="1" indent="-194732" defTabSz="340370" eaLnBrk="0" hangingPunct="0">
              <a:spcBef>
                <a:spcPct val="20000"/>
              </a:spcBef>
              <a:buFontTx/>
              <a:buChar char="–"/>
              <a:tabLst>
                <a:tab pos="8784168" algn="r"/>
              </a:tabLst>
            </a:pPr>
            <a:r>
              <a:rPr kumimoji="0" lang="zh-CN" altLang="de-DE" sz="1800" b="1">
                <a:solidFill>
                  <a:schemeClr val="accent2"/>
                </a:solidFill>
                <a:latin typeface="+mn-ea"/>
              </a:rPr>
              <a:t>服务效率：</a:t>
            </a:r>
            <a:r>
              <a:rPr kumimoji="0" lang="zh-CN" altLang="de-DE" sz="1800" b="1">
                <a:latin typeface="+mn-ea"/>
              </a:rPr>
              <a:t>服务及时、服务品质</a:t>
            </a:r>
          </a:p>
        </p:txBody>
      </p:sp>
      <p:sp>
        <p:nvSpPr>
          <p:cNvPr id="17424" name="Rectangle 16"/>
          <p:cNvSpPr>
            <a:spLocks noChangeArrowheads="1"/>
          </p:cNvSpPr>
          <p:nvPr/>
        </p:nvSpPr>
        <p:spPr bwMode="auto">
          <a:xfrm>
            <a:off x="5472360" y="3531230"/>
            <a:ext cx="4203491" cy="164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ctr">
            <a:noAutofit/>
          </a:bodyPr>
          <a:lstStyle/>
          <a:p>
            <a:pPr marL="196367" lvl="1" indent="-194732" defTabSz="340370" eaLnBrk="0" hangingPunct="0">
              <a:spcBef>
                <a:spcPct val="20000"/>
              </a:spcBef>
              <a:buFontTx/>
              <a:buChar char="–"/>
              <a:tabLst>
                <a:tab pos="8784168" algn="r"/>
              </a:tabLst>
            </a:pPr>
            <a:r>
              <a:rPr kumimoji="0" lang="zh-CN" altLang="de-DE" sz="1800" b="1">
                <a:solidFill>
                  <a:schemeClr val="accent2"/>
                </a:solidFill>
                <a:latin typeface="+mn-ea"/>
              </a:rPr>
              <a:t>结合工作重点，按人力资源关键职能领域划分：</a:t>
            </a:r>
            <a:r>
              <a:rPr kumimoji="0" lang="zh-CN" altLang="de-DE" sz="1800" b="1">
                <a:latin typeface="+mn-ea"/>
              </a:rPr>
              <a:t>人力资源规划、招聘配置、绩效管理、薪酬激励、培训培养、职业发展、领导力开发、干部管理、员工</a:t>
            </a:r>
            <a:r>
              <a:rPr kumimoji="0" lang="zh-CN" altLang="de-DE" sz="1800" b="1" smtClean="0">
                <a:latin typeface="+mn-ea"/>
              </a:rPr>
              <a:t>关系</a:t>
            </a:r>
            <a:endParaRPr kumimoji="0" lang="zh-CN" altLang="de-DE" sz="1800" b="1">
              <a:latin typeface="+mn-ea"/>
            </a:endParaRPr>
          </a:p>
        </p:txBody>
      </p:sp>
      <p:sp>
        <p:nvSpPr>
          <p:cNvPr id="17425" name="Rectangle 17"/>
          <p:cNvSpPr>
            <a:spLocks noChangeArrowheads="1"/>
          </p:cNvSpPr>
          <p:nvPr/>
        </p:nvSpPr>
        <p:spPr bwMode="auto">
          <a:xfrm>
            <a:off x="719832" y="1584226"/>
            <a:ext cx="1434550" cy="453390"/>
          </a:xfrm>
          <a:prstGeom prst="rect">
            <a:avLst/>
          </a:prstGeom>
          <a:solidFill>
            <a:schemeClr val="accent2"/>
          </a:solidFill>
          <a:ln w="12700" algn="ctr">
            <a:solidFill>
              <a:schemeClr val="bg2"/>
            </a:solidFill>
            <a:miter lim="800000"/>
            <a:headEnd/>
            <a:tailEnd/>
          </a:ln>
        </p:spPr>
        <p:txBody>
          <a:bodyPr wrap="none" lIns="87660" tIns="45583" rIns="87660" bIns="45583" anchor="ctr"/>
          <a:lstStyle/>
          <a:p>
            <a:pPr algn="ctr" defTabSz="890199"/>
            <a:r>
              <a:rPr lang="zh-CN" altLang="en-US" sz="2000" b="1">
                <a:solidFill>
                  <a:schemeClr val="bg1"/>
                </a:solidFill>
                <a:latin typeface="+mn-ea"/>
              </a:rPr>
              <a:t>分析</a:t>
            </a:r>
            <a:r>
              <a:rPr lang="zh-CN" altLang="en-US" sz="2000" b="1" smtClean="0">
                <a:solidFill>
                  <a:schemeClr val="bg1"/>
                </a:solidFill>
                <a:latin typeface="+mn-ea"/>
              </a:rPr>
              <a:t>维</a:t>
            </a:r>
            <a:r>
              <a:rPr lang="zh-CN" altLang="en-US" sz="2000" b="1">
                <a:solidFill>
                  <a:schemeClr val="bg1"/>
                </a:solidFill>
                <a:latin typeface="+mn-ea"/>
              </a:rPr>
              <a:t>度</a:t>
            </a:r>
          </a:p>
        </p:txBody>
      </p:sp>
      <p:sp>
        <p:nvSpPr>
          <p:cNvPr id="17426" name="Rectangle 18"/>
          <p:cNvSpPr>
            <a:spLocks noChangeArrowheads="1"/>
          </p:cNvSpPr>
          <p:nvPr/>
        </p:nvSpPr>
        <p:spPr bwMode="auto">
          <a:xfrm>
            <a:off x="5472360" y="1584226"/>
            <a:ext cx="4221262" cy="453390"/>
          </a:xfrm>
          <a:prstGeom prst="rect">
            <a:avLst/>
          </a:prstGeom>
          <a:solidFill>
            <a:schemeClr val="accent2"/>
          </a:solidFill>
          <a:ln w="12700" algn="ctr">
            <a:solidFill>
              <a:schemeClr val="bg2"/>
            </a:solidFill>
            <a:miter lim="800000"/>
            <a:headEnd/>
            <a:tailEnd/>
          </a:ln>
        </p:spPr>
        <p:txBody>
          <a:bodyPr wrap="none" lIns="87660" tIns="45583" rIns="87660" bIns="45583" anchor="ctr"/>
          <a:lstStyle/>
          <a:p>
            <a:pPr algn="ctr" defTabSz="890199"/>
            <a:r>
              <a:rPr lang="zh-CN" altLang="en-US" sz="2000" b="1">
                <a:solidFill>
                  <a:schemeClr val="bg1"/>
                </a:solidFill>
                <a:latin typeface="+mn-ea"/>
              </a:rPr>
              <a:t>评估要素</a:t>
            </a:r>
          </a:p>
        </p:txBody>
      </p:sp>
      <p:sp>
        <p:nvSpPr>
          <p:cNvPr id="17427" name="Rectangle 19"/>
          <p:cNvSpPr>
            <a:spLocks noChangeArrowheads="1"/>
          </p:cNvSpPr>
          <p:nvPr/>
        </p:nvSpPr>
        <p:spPr bwMode="auto">
          <a:xfrm>
            <a:off x="2376016" y="2393437"/>
            <a:ext cx="2938929" cy="969221"/>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oAutofit/>
          </a:bodyPr>
          <a:lstStyle/>
          <a:p>
            <a:endParaRPr lang="zh-CN" altLang="en-US">
              <a:latin typeface="+mn-ea"/>
            </a:endParaRPr>
          </a:p>
        </p:txBody>
      </p:sp>
      <p:sp>
        <p:nvSpPr>
          <p:cNvPr id="17428" name="Rectangle 20"/>
          <p:cNvSpPr>
            <a:spLocks noChangeArrowheads="1"/>
          </p:cNvSpPr>
          <p:nvPr/>
        </p:nvSpPr>
        <p:spPr bwMode="auto">
          <a:xfrm>
            <a:off x="2376016" y="3825477"/>
            <a:ext cx="2938929" cy="969221"/>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oAutofit/>
          </a:bodyPr>
          <a:lstStyle/>
          <a:p>
            <a:endParaRPr lang="zh-CN" altLang="en-US">
              <a:latin typeface="+mn-ea"/>
            </a:endParaRPr>
          </a:p>
        </p:txBody>
      </p:sp>
      <p:sp>
        <p:nvSpPr>
          <p:cNvPr id="17429" name="Rectangle 21"/>
          <p:cNvSpPr>
            <a:spLocks noChangeArrowheads="1"/>
          </p:cNvSpPr>
          <p:nvPr/>
        </p:nvSpPr>
        <p:spPr bwMode="auto">
          <a:xfrm>
            <a:off x="2376016" y="5347294"/>
            <a:ext cx="2938929" cy="969221"/>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oAutofit/>
          </a:bodyPr>
          <a:lstStyle/>
          <a:p>
            <a:endParaRPr lang="zh-CN" altLang="en-US">
              <a:latin typeface="+mn-ea"/>
            </a:endParaRPr>
          </a:p>
        </p:txBody>
      </p:sp>
      <p:sp>
        <p:nvSpPr>
          <p:cNvPr id="17430" name="Text Box 22"/>
          <p:cNvSpPr txBox="1">
            <a:spLocks noChangeArrowheads="1"/>
          </p:cNvSpPr>
          <p:nvPr/>
        </p:nvSpPr>
        <p:spPr bwMode="auto">
          <a:xfrm>
            <a:off x="2440032" y="2395105"/>
            <a:ext cx="2771423" cy="11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660" tIns="45583" rIns="87660" bIns="45583">
            <a:noAutofit/>
          </a:bodyPr>
          <a:lstStyle>
            <a:lvl1pPr marL="88900" indent="-88900"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l" eaLnBrk="1" hangingPunct="1">
              <a:spcBef>
                <a:spcPct val="50000"/>
              </a:spcBef>
              <a:buFontTx/>
              <a:buChar char="•"/>
            </a:pPr>
            <a:r>
              <a:rPr lang="zh-CN" altLang="en-US" sz="1600" b="1">
                <a:latin typeface="+mn-ea"/>
                <a:ea typeface="+mn-ea"/>
              </a:rPr>
              <a:t>主要用在分析和制定改善计划并指导实施</a:t>
            </a:r>
          </a:p>
          <a:p>
            <a:pPr algn="l" eaLnBrk="1" hangingPunct="1">
              <a:spcBef>
                <a:spcPct val="50000"/>
              </a:spcBef>
              <a:buFontTx/>
              <a:buChar char="•"/>
            </a:pPr>
            <a:r>
              <a:rPr lang="zh-CN" altLang="en-US" sz="1600" b="1">
                <a:latin typeface="+mn-ea"/>
                <a:ea typeface="+mn-ea"/>
              </a:rPr>
              <a:t>关注点：意愿、能力、行动</a:t>
            </a:r>
          </a:p>
        </p:txBody>
      </p:sp>
      <p:sp>
        <p:nvSpPr>
          <p:cNvPr id="17431" name="Text Box 23"/>
          <p:cNvSpPr txBox="1">
            <a:spLocks noChangeArrowheads="1"/>
          </p:cNvSpPr>
          <p:nvPr/>
        </p:nvSpPr>
        <p:spPr bwMode="auto">
          <a:xfrm>
            <a:off x="2357601" y="3823810"/>
            <a:ext cx="2934976" cy="11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660" tIns="45583" rIns="87660" bIns="45583">
            <a:noAutofit/>
          </a:bodyPr>
          <a:lstStyle>
            <a:lvl1pPr marL="88900" indent="-88900"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l" eaLnBrk="1" hangingPunct="1">
              <a:spcBef>
                <a:spcPct val="50000"/>
              </a:spcBef>
              <a:buFontTx/>
              <a:buChar char="•"/>
            </a:pPr>
            <a:r>
              <a:rPr lang="zh-CN" altLang="en-US" sz="1600" b="1">
                <a:latin typeface="+mn-ea"/>
                <a:ea typeface="+mn-ea"/>
              </a:rPr>
              <a:t>主要用在牵引和分享，推广成功实践经验</a:t>
            </a:r>
          </a:p>
          <a:p>
            <a:pPr algn="l" eaLnBrk="1" hangingPunct="1">
              <a:spcBef>
                <a:spcPct val="50000"/>
              </a:spcBef>
              <a:buFontTx/>
              <a:buChar char="•"/>
            </a:pPr>
            <a:r>
              <a:rPr lang="zh-CN" altLang="en-US" sz="1600" b="1">
                <a:latin typeface="+mn-ea"/>
                <a:ea typeface="+mn-ea"/>
              </a:rPr>
              <a:t>关注点：规范操作、创新发展</a:t>
            </a:r>
          </a:p>
        </p:txBody>
      </p:sp>
      <p:sp>
        <p:nvSpPr>
          <p:cNvPr id="17432" name="Text Box 24"/>
          <p:cNvSpPr txBox="1">
            <a:spLocks noChangeArrowheads="1"/>
          </p:cNvSpPr>
          <p:nvPr/>
        </p:nvSpPr>
        <p:spPr bwMode="auto">
          <a:xfrm>
            <a:off x="2361614" y="5347294"/>
            <a:ext cx="2854098" cy="11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660" tIns="45583" rIns="87660" bIns="45583">
            <a:noAutofit/>
          </a:bodyPr>
          <a:lstStyle>
            <a:lvl1pPr marL="88900" indent="-88900" defTabSz="863600" eaLnBrk="0" hangingPunct="0">
              <a:defRPr kumimoji="1" sz="1400">
                <a:solidFill>
                  <a:schemeClr val="tx1"/>
                </a:solidFill>
                <a:latin typeface="Times New Roman" pitchFamily="18" charset="0"/>
                <a:ea typeface="宋体" pitchFamily="2" charset="-122"/>
              </a:defRPr>
            </a:lvl1pPr>
            <a:lvl2pPr marL="742950" indent="-285750" defTabSz="863600" eaLnBrk="0" hangingPunct="0">
              <a:defRPr kumimoji="1" sz="1400">
                <a:solidFill>
                  <a:schemeClr val="tx1"/>
                </a:solidFill>
                <a:latin typeface="Times New Roman" pitchFamily="18" charset="0"/>
                <a:ea typeface="宋体" pitchFamily="2" charset="-122"/>
              </a:defRPr>
            </a:lvl2pPr>
            <a:lvl3pPr marL="1143000" indent="-228600" defTabSz="863600" eaLnBrk="0" hangingPunct="0">
              <a:defRPr kumimoji="1" sz="1400">
                <a:solidFill>
                  <a:schemeClr val="tx1"/>
                </a:solidFill>
                <a:latin typeface="Times New Roman" pitchFamily="18" charset="0"/>
                <a:ea typeface="宋体" pitchFamily="2" charset="-122"/>
              </a:defRPr>
            </a:lvl3pPr>
            <a:lvl4pPr marL="1600200" indent="-228600" defTabSz="863600" eaLnBrk="0" hangingPunct="0">
              <a:defRPr kumimoji="1" sz="1400">
                <a:solidFill>
                  <a:schemeClr val="tx1"/>
                </a:solidFill>
                <a:latin typeface="Times New Roman" pitchFamily="18" charset="0"/>
                <a:ea typeface="宋体" pitchFamily="2" charset="-122"/>
              </a:defRPr>
            </a:lvl4pPr>
            <a:lvl5pPr marL="2057400" indent="-228600" defTabSz="863600" eaLnBrk="0" hangingPunct="0">
              <a:defRPr kumimoji="1" sz="1400">
                <a:solidFill>
                  <a:schemeClr val="tx1"/>
                </a:solidFill>
                <a:latin typeface="Times New Roman" pitchFamily="18" charset="0"/>
                <a:ea typeface="宋体" pitchFamily="2" charset="-122"/>
              </a:defRPr>
            </a:lvl5pPr>
            <a:lvl6pPr marL="25146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29718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4290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3886200" indent="-228600" algn="ctr" defTabSz="863600"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algn="l" eaLnBrk="1" hangingPunct="1">
              <a:spcBef>
                <a:spcPct val="50000"/>
              </a:spcBef>
              <a:buFontTx/>
              <a:buChar char="•"/>
            </a:pPr>
            <a:r>
              <a:rPr lang="zh-CN" altLang="en-US" sz="1600" b="1">
                <a:latin typeface="+mn-ea"/>
                <a:ea typeface="+mn-ea"/>
              </a:rPr>
              <a:t>主要用在考核评价成员公司人力资源管理效果</a:t>
            </a:r>
          </a:p>
          <a:p>
            <a:pPr algn="l" eaLnBrk="1" hangingPunct="1">
              <a:spcBef>
                <a:spcPct val="50000"/>
              </a:spcBef>
              <a:buFontTx/>
              <a:buChar char="•"/>
            </a:pPr>
            <a:r>
              <a:rPr lang="zh-CN" altLang="en-US" sz="1600" b="1">
                <a:latin typeface="+mn-ea"/>
                <a:ea typeface="+mn-ea"/>
              </a:rPr>
              <a:t>关注点：效益指标</a:t>
            </a:r>
          </a:p>
        </p:txBody>
      </p:sp>
      <p:sp>
        <p:nvSpPr>
          <p:cNvPr id="17433" name="Rectangle 25"/>
          <p:cNvSpPr>
            <a:spLocks noChangeArrowheads="1"/>
          </p:cNvSpPr>
          <p:nvPr/>
        </p:nvSpPr>
        <p:spPr bwMode="auto">
          <a:xfrm>
            <a:off x="2364708" y="1584226"/>
            <a:ext cx="2938929" cy="453390"/>
          </a:xfrm>
          <a:prstGeom prst="rect">
            <a:avLst/>
          </a:prstGeom>
          <a:solidFill>
            <a:schemeClr val="accent2"/>
          </a:solidFill>
          <a:ln w="12700" algn="ctr">
            <a:solidFill>
              <a:schemeClr val="bg2"/>
            </a:solidFill>
            <a:miter lim="800000"/>
            <a:headEnd/>
            <a:tailEnd/>
          </a:ln>
        </p:spPr>
        <p:txBody>
          <a:bodyPr wrap="none" lIns="87660" tIns="45583" rIns="87660" bIns="45583" anchor="ctr"/>
          <a:lstStyle/>
          <a:p>
            <a:pPr algn="ctr" defTabSz="890199"/>
            <a:r>
              <a:rPr lang="zh-CN" altLang="en-US" sz="2000" b="1">
                <a:solidFill>
                  <a:schemeClr val="bg1"/>
                </a:solidFill>
                <a:latin typeface="+mn-ea"/>
              </a:rPr>
              <a:t>管理应用</a:t>
            </a:r>
          </a:p>
        </p:txBody>
      </p:sp>
      <p:sp>
        <p:nvSpPr>
          <p:cNvPr id="17434" name="Rectangle 26"/>
          <p:cNvSpPr>
            <a:spLocks noGrp="1" noChangeArrowheads="1"/>
          </p:cNvSpPr>
          <p:nvPr>
            <p:ph type="title"/>
          </p:nvPr>
        </p:nvSpPr>
        <p:spPr>
          <a:noFill/>
        </p:spPr>
        <p:txBody>
          <a:bodyPr/>
          <a:lstStyle/>
          <a:p>
            <a:r>
              <a:rPr lang="en-US" altLang="zh-CN" b="1" smtClean="0">
                <a:latin typeface="+mn-ea"/>
                <a:ea typeface="+mn-ea"/>
              </a:rPr>
              <a:t>IPO</a:t>
            </a:r>
            <a:r>
              <a:rPr lang="zh-CN" altLang="en-US" b="1" smtClean="0">
                <a:latin typeface="+mn-ea"/>
                <a:ea typeface="+mn-ea"/>
              </a:rPr>
              <a:t>分析模型：各项评估要素及应用方式</a:t>
            </a:r>
          </a:p>
        </p:txBody>
      </p:sp>
    </p:spTree>
    <p:extLst>
      <p:ext uri="{BB962C8B-B14F-4D97-AF65-F5344CB8AC3E}">
        <p14:creationId xmlns:p14="http://schemas.microsoft.com/office/powerpoint/2010/main" val="1749898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799952" y="3240410"/>
            <a:ext cx="6912768" cy="665786"/>
          </a:xfrm>
        </p:spPr>
        <p:txBody>
          <a:bodyPr/>
          <a:lstStyle/>
          <a:p>
            <a:r>
              <a:rPr lang="zh-CN" altLang="en-US" smtClean="0"/>
              <a:t>一个实际咨询案例应用成果</a:t>
            </a:r>
            <a:endParaRPr lang="zh-CN" altLang="en-US"/>
          </a:p>
        </p:txBody>
      </p:sp>
    </p:spTree>
    <p:extLst>
      <p:ext uri="{BB962C8B-B14F-4D97-AF65-F5344CB8AC3E}">
        <p14:creationId xmlns:p14="http://schemas.microsoft.com/office/powerpoint/2010/main" val="1784632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normAutofit/>
          </a:bodyPr>
          <a:lstStyle/>
          <a:p>
            <a:r>
              <a:rPr lang="zh-CN" altLang="en-US" b="1" smtClean="0"/>
              <a:t>企业简介与相关管理背景</a:t>
            </a:r>
          </a:p>
        </p:txBody>
      </p:sp>
    </p:spTree>
    <p:extLst>
      <p:ext uri="{BB962C8B-B14F-4D97-AF65-F5344CB8AC3E}">
        <p14:creationId xmlns:p14="http://schemas.microsoft.com/office/powerpoint/2010/main" val="769021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3329483" y="2016274"/>
            <a:ext cx="6768504" cy="912894"/>
          </a:xfrm>
        </p:spPr>
        <p:txBody>
          <a:bodyPr>
            <a:normAutofit fontScale="90000"/>
          </a:bodyPr>
          <a:lstStyle/>
          <a:p>
            <a:pPr>
              <a:lnSpc>
                <a:spcPct val="130000"/>
              </a:lnSpc>
            </a:pPr>
            <a:r>
              <a:rPr lang="zh-CN" altLang="en-US" sz="4000" smtClean="0"/>
              <a:t>人力资源</a:t>
            </a:r>
            <a:r>
              <a:rPr lang="zh-CN" altLang="en-US" sz="4000"/>
              <a:t>管理的新科学</a:t>
            </a:r>
            <a:r>
              <a:rPr lang="zh-CN" altLang="en-US" sz="4000" smtClean="0"/>
              <a:t>主义</a:t>
            </a:r>
            <a:r>
              <a:rPr lang="en-US" altLang="zh-CN" sz="3200" smtClean="0"/>
              <a:t/>
            </a:r>
            <a:br>
              <a:rPr lang="en-US" altLang="zh-CN" sz="3200" smtClean="0"/>
            </a:br>
            <a:r>
              <a:rPr lang="en-US" altLang="zh-CN" sz="3200" smtClean="0"/>
              <a:t>—</a:t>
            </a:r>
            <a:r>
              <a:rPr lang="zh-CN" altLang="en-US" sz="2700"/>
              <a:t>以</a:t>
            </a:r>
            <a:r>
              <a:rPr lang="zh-CN" altLang="en-US" sz="2700" smtClean="0"/>
              <a:t>广东某</a:t>
            </a:r>
            <a:r>
              <a:rPr lang="zh-CN" altLang="en-US" sz="2700"/>
              <a:t>大型国企的</a:t>
            </a:r>
            <a:r>
              <a:rPr lang="en-US" altLang="zh-CN" sz="2700"/>
              <a:t>HRM</a:t>
            </a:r>
            <a:r>
              <a:rPr lang="zh-CN" altLang="en-US" sz="2700"/>
              <a:t>效能</a:t>
            </a:r>
            <a:r>
              <a:rPr lang="zh-CN" altLang="en-US" sz="2700" smtClean="0"/>
              <a:t>评估</a:t>
            </a:r>
            <a:r>
              <a:rPr lang="en-US" altLang="zh-CN" sz="2700" smtClean="0"/>
              <a:t/>
            </a:r>
            <a:br>
              <a:rPr lang="en-US" altLang="zh-CN" sz="2700" smtClean="0"/>
            </a:br>
            <a:r>
              <a:rPr lang="zh-CN" altLang="en-US" sz="2700" smtClean="0"/>
              <a:t>咨询</a:t>
            </a:r>
            <a:r>
              <a:rPr lang="zh-CN" altLang="en-US" sz="2700"/>
              <a:t>项目为例</a:t>
            </a:r>
            <a:endParaRPr lang="zh-CN" altLang="en-US" sz="2700" b="1" dirty="0">
              <a:solidFill>
                <a:schemeClr val="accent3"/>
              </a:solidFill>
            </a:endParaRPr>
          </a:p>
        </p:txBody>
      </p:sp>
      <p:sp>
        <p:nvSpPr>
          <p:cNvPr id="6" name="副标题 2"/>
          <p:cNvSpPr>
            <a:spLocks noGrp="1"/>
          </p:cNvSpPr>
          <p:nvPr>
            <p:ph type="body" idx="1"/>
          </p:nvPr>
        </p:nvSpPr>
        <p:spPr>
          <a:xfrm>
            <a:off x="3312121" y="4464546"/>
            <a:ext cx="6768504" cy="512888"/>
          </a:xfrm>
        </p:spPr>
        <p:txBody>
          <a:bodyPr vert="horz" lIns="98746" tIns="49373" rIns="98746" bIns="49373" rtlCol="0" anchor="ctr">
            <a:noAutofit/>
          </a:bodyPr>
          <a:lstStyle/>
          <a:p>
            <a:pPr marL="0" indent="0" algn="ctr">
              <a:lnSpc>
                <a:spcPct val="130000"/>
              </a:lnSpc>
              <a:spcBef>
                <a:spcPct val="0"/>
              </a:spcBef>
              <a:buNone/>
            </a:pPr>
            <a:r>
              <a:rPr lang="zh-CN" altLang="en-US" sz="2000" dirty="0" smtClean="0">
                <a:solidFill>
                  <a:srgbClr val="002060"/>
                </a:solidFill>
                <a:latin typeface="微软雅黑" pitchFamily="34" charset="-122"/>
                <a:ea typeface="微软雅黑" pitchFamily="34" charset="-122"/>
                <a:cs typeface="+mj-cs"/>
              </a:rPr>
              <a:t>演讲</a:t>
            </a:r>
            <a:r>
              <a:rPr lang="zh-CN" altLang="en-US" sz="2000" smtClean="0">
                <a:solidFill>
                  <a:srgbClr val="002060"/>
                </a:solidFill>
                <a:latin typeface="微软雅黑" pitchFamily="34" charset="-122"/>
                <a:ea typeface="微软雅黑" pitchFamily="34" charset="-122"/>
                <a:cs typeface="+mj-cs"/>
              </a:rPr>
              <a:t>人：</a:t>
            </a:r>
            <a:r>
              <a:rPr lang="zh-CN" altLang="en-US" sz="2000">
                <a:solidFill>
                  <a:srgbClr val="002060"/>
                </a:solidFill>
                <a:cs typeface="+mj-cs"/>
              </a:rPr>
              <a:t>王永升</a:t>
            </a:r>
            <a:r>
              <a:rPr lang="en-US" altLang="zh-CN" sz="2000" smtClean="0">
                <a:solidFill>
                  <a:srgbClr val="002060"/>
                </a:solidFill>
                <a:latin typeface="微软雅黑" pitchFamily="34" charset="-122"/>
                <a:ea typeface="微软雅黑" pitchFamily="34" charset="-122"/>
                <a:cs typeface="+mj-cs"/>
              </a:rPr>
              <a:t>   </a:t>
            </a:r>
          </a:p>
          <a:p>
            <a:pPr marL="0" indent="0" algn="ctr">
              <a:lnSpc>
                <a:spcPct val="130000"/>
              </a:lnSpc>
              <a:spcBef>
                <a:spcPct val="0"/>
              </a:spcBef>
              <a:buNone/>
            </a:pPr>
            <a:r>
              <a:rPr lang="zh-CN" altLang="en-US" sz="2000" smtClean="0">
                <a:solidFill>
                  <a:srgbClr val="002060"/>
                </a:solidFill>
                <a:latin typeface="微软雅黑" pitchFamily="34" charset="-122"/>
                <a:ea typeface="微软雅黑" pitchFamily="34" charset="-122"/>
                <a:cs typeface="+mj-cs"/>
              </a:rPr>
              <a:t>佐佑合伙人、深圳事业部总经理</a:t>
            </a:r>
            <a:endParaRPr lang="zh-CN" altLang="en-US" sz="2000" dirty="0">
              <a:solidFill>
                <a:srgbClr val="002060"/>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2694935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normAutofit/>
          </a:bodyPr>
          <a:lstStyle/>
          <a:p>
            <a:r>
              <a:rPr lang="zh-CN" altLang="en-US" b="1" smtClean="0"/>
              <a:t>人力资源效能评估“三效”模型</a:t>
            </a:r>
          </a:p>
        </p:txBody>
      </p:sp>
      <p:sp>
        <p:nvSpPr>
          <p:cNvPr id="57" name="Text Box 10"/>
          <p:cNvSpPr txBox="1">
            <a:spLocks noChangeArrowheads="1"/>
          </p:cNvSpPr>
          <p:nvPr/>
        </p:nvSpPr>
        <p:spPr bwMode="auto">
          <a:xfrm>
            <a:off x="8006684" y="1656234"/>
            <a:ext cx="1066076" cy="432049"/>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18000" rIns="18000"/>
          <a:lstStyle/>
          <a:p>
            <a:pPr algn="ctr">
              <a:spcBef>
                <a:spcPct val="50000"/>
              </a:spcBef>
              <a:defRPr/>
            </a:pPr>
            <a:r>
              <a:rPr lang="zh-CN" altLang="en-US" sz="2400" b="1" kern="0">
                <a:solidFill>
                  <a:srgbClr val="000000"/>
                </a:solidFill>
                <a:latin typeface="+mn-ea"/>
              </a:rPr>
              <a:t>效益</a:t>
            </a:r>
            <a:endParaRPr lang="en-US" altLang="zh-CN" sz="2400" b="1" kern="0" dirty="0">
              <a:solidFill>
                <a:srgbClr val="000000"/>
              </a:solidFill>
              <a:latin typeface="+mn-ea"/>
            </a:endParaRPr>
          </a:p>
        </p:txBody>
      </p:sp>
      <p:sp>
        <p:nvSpPr>
          <p:cNvPr id="58" name="矩形 57"/>
          <p:cNvSpPr/>
          <p:nvPr/>
        </p:nvSpPr>
        <p:spPr>
          <a:xfrm>
            <a:off x="4963915" y="2461338"/>
            <a:ext cx="940493" cy="46166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defRPr/>
            </a:pPr>
            <a:r>
              <a:rPr lang="zh-CN" altLang="en-US" sz="2400" b="1" kern="0">
                <a:solidFill>
                  <a:schemeClr val="bg1"/>
                </a:solidFill>
                <a:latin typeface="+mn-ea"/>
              </a:rPr>
              <a:t>效果</a:t>
            </a:r>
            <a:endParaRPr lang="zh-CN" altLang="en-US" sz="2400">
              <a:solidFill>
                <a:schemeClr val="bg1"/>
              </a:solidFill>
            </a:endParaRPr>
          </a:p>
        </p:txBody>
      </p:sp>
      <p:sp>
        <p:nvSpPr>
          <p:cNvPr id="59" name="矩形 58"/>
          <p:cNvSpPr/>
          <p:nvPr/>
        </p:nvSpPr>
        <p:spPr>
          <a:xfrm>
            <a:off x="1713196" y="3268174"/>
            <a:ext cx="940490"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defRPr/>
            </a:pPr>
            <a:r>
              <a:rPr lang="zh-CN" altLang="en-US" sz="2400" b="1" kern="0">
                <a:solidFill>
                  <a:schemeClr val="bg1"/>
                </a:solidFill>
                <a:latin typeface="+mn-ea"/>
              </a:rPr>
              <a:t>效率</a:t>
            </a:r>
            <a:endParaRPr lang="zh-CN" altLang="en-US" sz="2400">
              <a:solidFill>
                <a:schemeClr val="bg1"/>
              </a:solidFill>
            </a:endParaRPr>
          </a:p>
        </p:txBody>
      </p:sp>
      <p:sp>
        <p:nvSpPr>
          <p:cNvPr id="4" name="半闭框 3"/>
          <p:cNvSpPr/>
          <p:nvPr/>
        </p:nvSpPr>
        <p:spPr>
          <a:xfrm rot="5400000">
            <a:off x="1188120" y="3496007"/>
            <a:ext cx="1770232" cy="2448272"/>
          </a:xfrm>
          <a:prstGeom prst="halfFrame">
            <a:avLst>
              <a:gd name="adj1" fmla="val 11145"/>
              <a:gd name="adj2" fmla="val 10291"/>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solidFill>
                <a:schemeClr val="tx1"/>
              </a:solidFill>
            </a:endParaRPr>
          </a:p>
        </p:txBody>
      </p:sp>
      <p:sp>
        <p:nvSpPr>
          <p:cNvPr id="37" name="半闭框 36"/>
          <p:cNvSpPr/>
          <p:nvPr/>
        </p:nvSpPr>
        <p:spPr>
          <a:xfrm rot="5400000">
            <a:off x="4485563" y="2757670"/>
            <a:ext cx="1958845" cy="2463020"/>
          </a:xfrm>
          <a:prstGeom prst="halfFrame">
            <a:avLst>
              <a:gd name="adj1" fmla="val 11145"/>
              <a:gd name="adj2" fmla="val 10291"/>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tx1"/>
              </a:solidFill>
            </a:endParaRPr>
          </a:p>
        </p:txBody>
      </p:sp>
      <p:sp>
        <p:nvSpPr>
          <p:cNvPr id="38" name="半闭框 37"/>
          <p:cNvSpPr/>
          <p:nvPr/>
        </p:nvSpPr>
        <p:spPr>
          <a:xfrm rot="5400000">
            <a:off x="7523735" y="2007183"/>
            <a:ext cx="2161946" cy="2520280"/>
          </a:xfrm>
          <a:prstGeom prst="halfFrame">
            <a:avLst>
              <a:gd name="adj1" fmla="val 11145"/>
              <a:gd name="adj2" fmla="val 1029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schemeClr val="tx1"/>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1033184072"/>
              </p:ext>
            </p:extLst>
          </p:nvPr>
        </p:nvGraphicFramePr>
        <p:xfrm>
          <a:off x="575816" y="4309113"/>
          <a:ext cx="2520279" cy="1904035"/>
        </p:xfrm>
        <a:graphic>
          <a:graphicData uri="http://schemas.openxmlformats.org/drawingml/2006/table">
            <a:tbl>
              <a:tblPr firstRow="1" firstCol="1" bandRow="1">
                <a:tableStyleId>{93296810-A885-4BE3-A3E7-6D5BEEA58F35}</a:tableStyleId>
              </a:tblPr>
              <a:tblGrid>
                <a:gridCol w="2520279"/>
              </a:tblGrid>
              <a:tr h="792086">
                <a:tc>
                  <a:txBody>
                    <a:bodyPr/>
                    <a:lstStyle/>
                    <a:p>
                      <a:pPr algn="just">
                        <a:lnSpc>
                          <a:spcPct val="125000"/>
                        </a:lnSpc>
                        <a:spcAft>
                          <a:spcPts val="0"/>
                        </a:spcAft>
                      </a:pPr>
                      <a:r>
                        <a:rPr lang="zh-CN" sz="1800" kern="100" smtClean="0">
                          <a:solidFill>
                            <a:srgbClr val="002060"/>
                          </a:solidFill>
                          <a:effectLst/>
                        </a:rPr>
                        <a:t>人力</a:t>
                      </a:r>
                      <a:r>
                        <a:rPr lang="zh-CN" altLang="en-US" sz="1800" kern="100" smtClean="0">
                          <a:solidFill>
                            <a:srgbClr val="002060"/>
                          </a:solidFill>
                          <a:effectLst/>
                        </a:rPr>
                        <a:t>资源管理</a:t>
                      </a:r>
                      <a:r>
                        <a:rPr lang="zh-CN" sz="1600" kern="100" smtClean="0">
                          <a:solidFill>
                            <a:srgbClr val="002060"/>
                          </a:solidFill>
                          <a:effectLst/>
                        </a:rPr>
                        <a:t>，</a:t>
                      </a:r>
                      <a:r>
                        <a:rPr lang="zh-CN" sz="1600" kern="100">
                          <a:solidFill>
                            <a:srgbClr val="002060"/>
                          </a:solidFill>
                          <a:effectLst/>
                        </a:rPr>
                        <a:t>作用于企业“人力资源”的效率</a:t>
                      </a:r>
                      <a:endParaRPr lang="zh-CN" sz="1400" kern="100">
                        <a:solidFill>
                          <a:srgbClr val="002060"/>
                        </a:solidFill>
                        <a:effectLst/>
                        <a:latin typeface="Calibri"/>
                        <a:ea typeface="宋体"/>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04866">
                <a:tc>
                  <a:txBody>
                    <a:bodyPr/>
                    <a:lstStyle/>
                    <a:p>
                      <a:pPr marL="0" lvl="0" indent="0" algn="just">
                        <a:lnSpc>
                          <a:spcPct val="152000"/>
                        </a:lnSpc>
                        <a:spcAft>
                          <a:spcPts val="0"/>
                        </a:spcAft>
                        <a:buFont typeface="Wingdings"/>
                        <a:buNone/>
                      </a:pPr>
                      <a:r>
                        <a:rPr lang="zh-CN" altLang="en-US" sz="1600" kern="100" smtClean="0">
                          <a:solidFill>
                            <a:srgbClr val="002060"/>
                          </a:solidFill>
                          <a:effectLst/>
                        </a:rPr>
                        <a:t>如：</a:t>
                      </a:r>
                      <a:endParaRPr lang="en-US" altLang="zh-CN" sz="1600" kern="100" smtClean="0">
                        <a:solidFill>
                          <a:srgbClr val="002060"/>
                        </a:solidFill>
                        <a:effectLst/>
                      </a:endParaRPr>
                    </a:p>
                    <a:p>
                      <a:pPr marL="342900" lvl="0" indent="-342900" algn="just">
                        <a:lnSpc>
                          <a:spcPct val="152000"/>
                        </a:lnSpc>
                        <a:spcAft>
                          <a:spcPts val="0"/>
                        </a:spcAft>
                        <a:buFont typeface="Wingdings"/>
                        <a:buChar char=""/>
                      </a:pPr>
                      <a:r>
                        <a:rPr lang="zh-CN" sz="1600" kern="100" smtClean="0">
                          <a:solidFill>
                            <a:srgbClr val="002060"/>
                          </a:solidFill>
                          <a:effectLst/>
                        </a:rPr>
                        <a:t>关键</a:t>
                      </a:r>
                      <a:r>
                        <a:rPr lang="zh-CN" sz="1600" kern="100">
                          <a:solidFill>
                            <a:srgbClr val="002060"/>
                          </a:solidFill>
                          <a:effectLst/>
                        </a:rPr>
                        <a:t>岗位招聘周期</a:t>
                      </a:r>
                      <a:endParaRPr lang="zh-CN" sz="1400" kern="100">
                        <a:solidFill>
                          <a:srgbClr val="002060"/>
                        </a:solidFill>
                        <a:effectLst/>
                      </a:endParaRPr>
                    </a:p>
                    <a:p>
                      <a:pPr marL="342900" lvl="0" indent="-342900" algn="just">
                        <a:lnSpc>
                          <a:spcPct val="152000"/>
                        </a:lnSpc>
                        <a:spcAft>
                          <a:spcPts val="0"/>
                        </a:spcAft>
                        <a:buFont typeface="Wingdings"/>
                        <a:buChar char=""/>
                      </a:pPr>
                      <a:r>
                        <a:rPr lang="en-US" sz="1600" kern="100">
                          <a:solidFill>
                            <a:srgbClr val="002060"/>
                          </a:solidFill>
                          <a:effectLst/>
                        </a:rPr>
                        <a:t>HR</a:t>
                      </a:r>
                      <a:r>
                        <a:rPr lang="zh-CN" sz="1600" kern="100">
                          <a:solidFill>
                            <a:srgbClr val="002060"/>
                          </a:solidFill>
                          <a:effectLst/>
                        </a:rPr>
                        <a:t>服务比（</a:t>
                      </a:r>
                      <a:r>
                        <a:rPr lang="en-US" sz="1600" kern="100">
                          <a:solidFill>
                            <a:srgbClr val="002060"/>
                          </a:solidFill>
                          <a:effectLst/>
                        </a:rPr>
                        <a:t>1:100</a:t>
                      </a:r>
                      <a:r>
                        <a:rPr lang="zh-CN" sz="1600" kern="100">
                          <a:solidFill>
                            <a:srgbClr val="002060"/>
                          </a:solidFill>
                          <a:effectLst/>
                        </a:rPr>
                        <a:t>）</a:t>
                      </a:r>
                      <a:endParaRPr lang="zh-CN" sz="1400" kern="100">
                        <a:solidFill>
                          <a:srgbClr val="002060"/>
                        </a:solidFill>
                        <a:effectLst/>
                        <a:latin typeface="Calibri"/>
                        <a:ea typeface="宋体"/>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3" name="表格 42"/>
          <p:cNvGraphicFramePr>
            <a:graphicFrameLocks noGrp="1"/>
          </p:cNvGraphicFramePr>
          <p:nvPr>
            <p:extLst>
              <p:ext uri="{D42A27DB-BD31-4B8C-83A1-F6EECF244321}">
                <p14:modId xmlns:p14="http://schemas.microsoft.com/office/powerpoint/2010/main" val="412808626"/>
              </p:ext>
            </p:extLst>
          </p:nvPr>
        </p:nvGraphicFramePr>
        <p:xfrm>
          <a:off x="3601884" y="3354930"/>
          <a:ext cx="2808312" cy="2348655"/>
        </p:xfrm>
        <a:graphic>
          <a:graphicData uri="http://schemas.openxmlformats.org/drawingml/2006/table">
            <a:tbl>
              <a:tblPr firstRow="1" firstCol="1" bandRow="1">
                <a:tableStyleId>{93296810-A885-4BE3-A3E7-6D5BEEA58F35}</a:tableStyleId>
              </a:tblPr>
              <a:tblGrid>
                <a:gridCol w="2808312"/>
              </a:tblGrid>
              <a:tr h="1129455">
                <a:tc>
                  <a:txBody>
                    <a:bodyPr/>
                    <a:lstStyle/>
                    <a:p>
                      <a:pPr marL="0" algn="just" defTabSz="987461" rtl="0" eaLnBrk="1" latinLnBrk="0" hangingPunct="1">
                        <a:lnSpc>
                          <a:spcPct val="125000"/>
                        </a:lnSpc>
                        <a:spcAft>
                          <a:spcPts val="0"/>
                        </a:spcAft>
                      </a:pPr>
                      <a:r>
                        <a:rPr lang="zh-CN" sz="1600" b="1" kern="100">
                          <a:solidFill>
                            <a:srgbClr val="003D00"/>
                          </a:solidFill>
                          <a:effectLst/>
                          <a:latin typeface="+mn-lt"/>
                          <a:ea typeface="+mn-ea"/>
                          <a:cs typeface="+mn-cs"/>
                        </a:rPr>
                        <a:t>企业</a:t>
                      </a:r>
                      <a:r>
                        <a:rPr lang="zh-CN" sz="1800" b="1" kern="100" smtClean="0">
                          <a:solidFill>
                            <a:srgbClr val="003D00"/>
                          </a:solidFill>
                          <a:effectLst/>
                          <a:latin typeface="+mn-lt"/>
                          <a:ea typeface="+mn-ea"/>
                          <a:cs typeface="+mn-cs"/>
                        </a:rPr>
                        <a:t>“人力资源”</a:t>
                      </a:r>
                      <a:r>
                        <a:rPr lang="zh-CN" altLang="en-US" sz="1600" b="1" kern="100" smtClean="0">
                          <a:solidFill>
                            <a:srgbClr val="003D00"/>
                          </a:solidFill>
                          <a:effectLst/>
                          <a:latin typeface="+mn-lt"/>
                          <a:ea typeface="+mn-ea"/>
                          <a:cs typeface="+mn-cs"/>
                        </a:rPr>
                        <a:t>（人与组织）</a:t>
                      </a:r>
                      <a:r>
                        <a:rPr lang="zh-CN" sz="1600" b="1" kern="100" smtClean="0">
                          <a:solidFill>
                            <a:srgbClr val="003D00"/>
                          </a:solidFill>
                          <a:effectLst/>
                          <a:latin typeface="+mn-lt"/>
                          <a:ea typeface="+mn-ea"/>
                          <a:cs typeface="+mn-cs"/>
                        </a:rPr>
                        <a:t>的</a:t>
                      </a:r>
                      <a:r>
                        <a:rPr lang="zh-CN" sz="1600" b="1" kern="100">
                          <a:solidFill>
                            <a:srgbClr val="003D00"/>
                          </a:solidFill>
                          <a:effectLst/>
                          <a:latin typeface="+mn-lt"/>
                          <a:ea typeface="+mn-ea"/>
                          <a:cs typeface="+mn-cs"/>
                        </a:rPr>
                        <a:t>资产价值（数量、质量、结构、敬业度等）</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04866">
                <a:tc>
                  <a:txBody>
                    <a:bodyPr/>
                    <a:lstStyle/>
                    <a:p>
                      <a:pPr marL="0" lvl="0" indent="-342900" algn="just" defTabSz="987461" rtl="0" eaLnBrk="1" latinLnBrk="0" hangingPunct="1">
                        <a:lnSpc>
                          <a:spcPct val="125000"/>
                        </a:lnSpc>
                        <a:spcAft>
                          <a:spcPts val="0"/>
                        </a:spcAft>
                        <a:buFont typeface="Wingdings"/>
                        <a:buChar char=""/>
                      </a:pPr>
                      <a:r>
                        <a:rPr lang="zh-CN" sz="1600" b="1" kern="100">
                          <a:solidFill>
                            <a:srgbClr val="003D00"/>
                          </a:solidFill>
                          <a:effectLst/>
                          <a:latin typeface="+mn-lt"/>
                          <a:ea typeface="+mn-ea"/>
                          <a:cs typeface="+mn-cs"/>
                        </a:rPr>
                        <a:t>关键岗位人才（中高层管理、专家人才）数量</a:t>
                      </a:r>
                      <a:r>
                        <a:rPr lang="en-US" sz="1600" b="1" kern="100">
                          <a:solidFill>
                            <a:srgbClr val="003D00"/>
                          </a:solidFill>
                          <a:effectLst/>
                          <a:latin typeface="+mn-lt"/>
                          <a:ea typeface="+mn-ea"/>
                          <a:cs typeface="+mn-cs"/>
                        </a:rPr>
                        <a:t>/</a:t>
                      </a:r>
                      <a:r>
                        <a:rPr lang="zh-CN" sz="1600" b="1" kern="100">
                          <a:solidFill>
                            <a:srgbClr val="003D00"/>
                          </a:solidFill>
                          <a:effectLst/>
                          <a:latin typeface="+mn-lt"/>
                          <a:ea typeface="+mn-ea"/>
                          <a:cs typeface="+mn-cs"/>
                        </a:rPr>
                        <a:t>胜任度</a:t>
                      </a:r>
                    </a:p>
                    <a:p>
                      <a:pPr marL="0" lvl="0" indent="-342900" algn="just" defTabSz="987461" rtl="0" eaLnBrk="1" latinLnBrk="0" hangingPunct="1">
                        <a:lnSpc>
                          <a:spcPct val="125000"/>
                        </a:lnSpc>
                        <a:spcAft>
                          <a:spcPts val="0"/>
                        </a:spcAft>
                        <a:buFont typeface="Wingdings"/>
                        <a:buChar char=""/>
                      </a:pPr>
                      <a:r>
                        <a:rPr lang="zh-CN" sz="1600" b="1" kern="100">
                          <a:solidFill>
                            <a:srgbClr val="003D00"/>
                          </a:solidFill>
                          <a:effectLst/>
                          <a:latin typeface="+mn-lt"/>
                          <a:ea typeface="+mn-ea"/>
                          <a:cs typeface="+mn-cs"/>
                        </a:rPr>
                        <a:t>高级专业人才占比</a:t>
                      </a:r>
                    </a:p>
                    <a:p>
                      <a:pPr marL="0" lvl="0" indent="-342900" algn="just" defTabSz="987461" rtl="0" eaLnBrk="1" latinLnBrk="0" hangingPunct="1">
                        <a:lnSpc>
                          <a:spcPct val="125000"/>
                        </a:lnSpc>
                        <a:spcAft>
                          <a:spcPts val="0"/>
                        </a:spcAft>
                        <a:buFont typeface="Wingdings"/>
                        <a:buChar char=""/>
                      </a:pPr>
                      <a:r>
                        <a:rPr lang="en-US" sz="1600" b="1" kern="100">
                          <a:solidFill>
                            <a:srgbClr val="003D00"/>
                          </a:solidFill>
                          <a:effectLst/>
                          <a:latin typeface="+mn-lt"/>
                          <a:ea typeface="+mn-ea"/>
                          <a:cs typeface="+mn-cs"/>
                        </a:rPr>
                        <a:t>HR</a:t>
                      </a:r>
                      <a:r>
                        <a:rPr lang="zh-CN" sz="1600" b="1" kern="100">
                          <a:solidFill>
                            <a:srgbClr val="003D00"/>
                          </a:solidFill>
                          <a:effectLst/>
                          <a:latin typeface="+mn-lt"/>
                          <a:ea typeface="+mn-ea"/>
                          <a:cs typeface="+mn-cs"/>
                        </a:rPr>
                        <a:t>敬业度</a:t>
                      </a:r>
                      <a:r>
                        <a:rPr lang="en-US" sz="1600" b="1" kern="100">
                          <a:solidFill>
                            <a:srgbClr val="003D00"/>
                          </a:solidFill>
                          <a:effectLst/>
                          <a:latin typeface="+mn-lt"/>
                          <a:ea typeface="+mn-ea"/>
                          <a:cs typeface="+mn-cs"/>
                        </a:rPr>
                        <a:t>/</a:t>
                      </a:r>
                      <a:r>
                        <a:rPr lang="zh-CN" sz="1600" b="1" kern="100">
                          <a:solidFill>
                            <a:srgbClr val="003D00"/>
                          </a:solidFill>
                          <a:effectLst/>
                          <a:latin typeface="+mn-lt"/>
                          <a:ea typeface="+mn-ea"/>
                          <a:cs typeface="+mn-cs"/>
                        </a:rPr>
                        <a:t>满意度</a:t>
                      </a: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4" name="椭圆 70"/>
          <p:cNvSpPr>
            <a:spLocks noChangeArrowheads="1"/>
          </p:cNvSpPr>
          <p:nvPr/>
        </p:nvSpPr>
        <p:spPr bwMode="auto">
          <a:xfrm>
            <a:off x="4824288" y="5860462"/>
            <a:ext cx="785011" cy="72008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7660" tIns="45583" rIns="87660" bIns="45583" anchor="ctr"/>
          <a:lstStyle/>
          <a:p>
            <a:pPr algn="ctr" defTabSz="890199"/>
            <a:r>
              <a:rPr lang="zh-CN" altLang="en-US" sz="1600" b="1">
                <a:solidFill>
                  <a:schemeClr val="accent3"/>
                </a:solidFill>
              </a:rPr>
              <a:t>人</a:t>
            </a:r>
          </a:p>
        </p:txBody>
      </p:sp>
      <p:sp>
        <p:nvSpPr>
          <p:cNvPr id="45" name="椭圆 71"/>
          <p:cNvSpPr>
            <a:spLocks noChangeArrowheads="1"/>
          </p:cNvSpPr>
          <p:nvPr/>
        </p:nvSpPr>
        <p:spPr bwMode="auto">
          <a:xfrm>
            <a:off x="5479438" y="5860462"/>
            <a:ext cx="785010" cy="72008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7660" tIns="45583" rIns="87660" bIns="45583" anchor="ctr"/>
          <a:lstStyle/>
          <a:p>
            <a:pPr algn="ctr" defTabSz="890199"/>
            <a:r>
              <a:rPr lang="zh-CN" altLang="en-US" sz="1600" b="1">
                <a:solidFill>
                  <a:schemeClr val="accent3"/>
                </a:solidFill>
              </a:rPr>
              <a:t>组织</a:t>
            </a:r>
          </a:p>
        </p:txBody>
      </p:sp>
      <p:cxnSp>
        <p:nvCxnSpPr>
          <p:cNvPr id="46" name="直接箭头连接符 61"/>
          <p:cNvCxnSpPr>
            <a:cxnSpLocks noChangeShapeType="1"/>
          </p:cNvCxnSpPr>
          <p:nvPr/>
        </p:nvCxnSpPr>
        <p:spPr bwMode="auto">
          <a:xfrm flipV="1">
            <a:off x="3240112" y="2933652"/>
            <a:ext cx="701635" cy="262514"/>
          </a:xfrm>
          <a:prstGeom prst="straightConnector1">
            <a:avLst/>
          </a:prstGeom>
          <a:noFill/>
          <a:ln w="38100" algn="ctr">
            <a:solidFill>
              <a:srgbClr val="002060"/>
            </a:solidFill>
            <a:round/>
            <a:headEnd/>
            <a:tailEnd type="arrow" w="med" len="med"/>
          </a:ln>
          <a:extLst>
            <a:ext uri="{909E8E84-426E-40DD-AFC4-6F175D3DCCD1}">
              <a14:hiddenFill xmlns:a14="http://schemas.microsoft.com/office/drawing/2010/main">
                <a:noFill/>
              </a14:hiddenFill>
            </a:ext>
          </a:extLst>
        </p:spPr>
      </p:cxnSp>
      <p:cxnSp>
        <p:nvCxnSpPr>
          <p:cNvPr id="56" name="直接箭头连接符 61"/>
          <p:cNvCxnSpPr>
            <a:cxnSpLocks noChangeShapeType="1"/>
          </p:cNvCxnSpPr>
          <p:nvPr/>
        </p:nvCxnSpPr>
        <p:spPr bwMode="auto">
          <a:xfrm flipV="1">
            <a:off x="6191772" y="2260062"/>
            <a:ext cx="701635" cy="262514"/>
          </a:xfrm>
          <a:prstGeom prst="straightConnector1">
            <a:avLst/>
          </a:prstGeom>
          <a:noFill/>
          <a:ln w="38100" algn="ctr">
            <a:solidFill>
              <a:schemeClr val="accent4"/>
            </a:solidFill>
            <a:round/>
            <a:headEnd/>
            <a:tailEnd type="arrow" w="med" len="med"/>
          </a:ln>
          <a:extLst>
            <a:ext uri="{909E8E84-426E-40DD-AFC4-6F175D3DCCD1}">
              <a14:hiddenFill xmlns:a14="http://schemas.microsoft.com/office/drawing/2010/main">
                <a:noFill/>
              </a14:hiddenFill>
            </a:ext>
          </a:extLst>
        </p:spPr>
      </p:cxnSp>
      <p:graphicFrame>
        <p:nvGraphicFramePr>
          <p:cNvPr id="61" name="表格 60"/>
          <p:cNvGraphicFramePr>
            <a:graphicFrameLocks noGrp="1"/>
          </p:cNvGraphicFramePr>
          <p:nvPr>
            <p:extLst>
              <p:ext uri="{D42A27DB-BD31-4B8C-83A1-F6EECF244321}">
                <p14:modId xmlns:p14="http://schemas.microsoft.com/office/powerpoint/2010/main" val="2180022320"/>
              </p:ext>
            </p:extLst>
          </p:nvPr>
        </p:nvGraphicFramePr>
        <p:xfrm>
          <a:off x="7024180" y="2765092"/>
          <a:ext cx="2520279" cy="1706486"/>
        </p:xfrm>
        <a:graphic>
          <a:graphicData uri="http://schemas.openxmlformats.org/drawingml/2006/table">
            <a:tbl>
              <a:tblPr firstRow="1" firstCol="1" bandRow="1">
                <a:tableStyleId>{93296810-A885-4BE3-A3E7-6D5BEEA58F35}</a:tableStyleId>
              </a:tblPr>
              <a:tblGrid>
                <a:gridCol w="2520279"/>
              </a:tblGrid>
              <a:tr h="792086">
                <a:tc>
                  <a:txBody>
                    <a:bodyPr/>
                    <a:lstStyle/>
                    <a:p>
                      <a:pPr marL="0" algn="just" defTabSz="987461" rtl="0" eaLnBrk="1" latinLnBrk="0" hangingPunct="1">
                        <a:lnSpc>
                          <a:spcPct val="125000"/>
                        </a:lnSpc>
                        <a:spcAft>
                          <a:spcPts val="0"/>
                        </a:spcAft>
                      </a:pPr>
                      <a:r>
                        <a:rPr lang="zh-CN" sz="1600" b="1" kern="100">
                          <a:solidFill>
                            <a:srgbClr val="519E28"/>
                          </a:solidFill>
                          <a:effectLst/>
                          <a:latin typeface="+mn-lt"/>
                          <a:ea typeface="+mn-ea"/>
                          <a:cs typeface="+mn-cs"/>
                        </a:rPr>
                        <a:t>企业“人力资源”创造的</a:t>
                      </a:r>
                      <a:r>
                        <a:rPr lang="zh-CN" sz="1800" b="1" kern="100" smtClean="0">
                          <a:solidFill>
                            <a:srgbClr val="519E28"/>
                          </a:solidFill>
                          <a:effectLst/>
                          <a:latin typeface="+mn-lt"/>
                          <a:ea typeface="+mn-ea"/>
                          <a:cs typeface="+mn-cs"/>
                        </a:rPr>
                        <a:t>企业</a:t>
                      </a:r>
                      <a:r>
                        <a:rPr lang="zh-CN" altLang="en-US" sz="1800" b="1" kern="100" smtClean="0">
                          <a:solidFill>
                            <a:srgbClr val="519E28"/>
                          </a:solidFill>
                          <a:effectLst/>
                          <a:latin typeface="+mn-lt"/>
                          <a:ea typeface="+mn-ea"/>
                          <a:cs typeface="+mn-cs"/>
                        </a:rPr>
                        <a:t>价值和</a:t>
                      </a:r>
                      <a:r>
                        <a:rPr lang="zh-CN" sz="1800" b="1" kern="100" smtClean="0">
                          <a:solidFill>
                            <a:srgbClr val="519E28"/>
                          </a:solidFill>
                          <a:effectLst/>
                          <a:latin typeface="+mn-lt"/>
                          <a:ea typeface="+mn-ea"/>
                          <a:cs typeface="+mn-cs"/>
                        </a:rPr>
                        <a:t>效益</a:t>
                      </a:r>
                      <a:endParaRPr lang="zh-CN" sz="1800" b="1" kern="100">
                        <a:solidFill>
                          <a:srgbClr val="519E28"/>
                        </a:solidFill>
                        <a:effectLst/>
                        <a:latin typeface="+mn-lt"/>
                        <a:ea typeface="+mn-ea"/>
                        <a:cs typeface="+mn-cs"/>
                      </a:endParaRPr>
                    </a:p>
                  </a:txBody>
                  <a:tcPr marL="68580" marR="68580" marT="0" marB="0">
                    <a:solidFill>
                      <a:schemeClr val="bg1"/>
                    </a:solidFill>
                  </a:tcPr>
                </a:tc>
              </a:tr>
              <a:tr h="604866">
                <a:tc>
                  <a:txBody>
                    <a:bodyPr/>
                    <a:lstStyle/>
                    <a:p>
                      <a:pPr marL="0" lvl="0" indent="0" algn="just" defTabSz="987461" rtl="0" eaLnBrk="1" latinLnBrk="0" hangingPunct="1">
                        <a:lnSpc>
                          <a:spcPct val="125000"/>
                        </a:lnSpc>
                        <a:spcAft>
                          <a:spcPts val="0"/>
                        </a:spcAft>
                        <a:buFont typeface="Wingdings"/>
                        <a:buNone/>
                      </a:pPr>
                      <a:r>
                        <a:rPr lang="zh-CN" altLang="en-US" sz="1600" b="1" kern="100" smtClean="0">
                          <a:solidFill>
                            <a:srgbClr val="519E28"/>
                          </a:solidFill>
                          <a:effectLst/>
                          <a:latin typeface="+mn-lt"/>
                          <a:ea typeface="+mn-ea"/>
                          <a:cs typeface="+mn-cs"/>
                        </a:rPr>
                        <a:t>如：</a:t>
                      </a:r>
                      <a:endParaRPr lang="en-US" altLang="zh-CN" sz="1600" b="1" kern="100" smtClean="0">
                        <a:solidFill>
                          <a:srgbClr val="519E28"/>
                        </a:solidFill>
                        <a:effectLst/>
                        <a:latin typeface="+mn-lt"/>
                        <a:ea typeface="+mn-ea"/>
                        <a:cs typeface="+mn-cs"/>
                      </a:endParaRPr>
                    </a:p>
                    <a:p>
                      <a:pPr marL="0" lvl="0" indent="-342900" algn="just" defTabSz="987461" rtl="0" eaLnBrk="1" latinLnBrk="0" hangingPunct="1">
                        <a:lnSpc>
                          <a:spcPct val="125000"/>
                        </a:lnSpc>
                        <a:spcAft>
                          <a:spcPts val="0"/>
                        </a:spcAft>
                        <a:buFont typeface="Wingdings"/>
                        <a:buChar char=""/>
                      </a:pPr>
                      <a:r>
                        <a:rPr lang="zh-CN" altLang="en-US" sz="1600" b="1" kern="100" smtClean="0">
                          <a:solidFill>
                            <a:srgbClr val="519E28"/>
                          </a:solidFill>
                          <a:effectLst/>
                          <a:latin typeface="+mn-lt"/>
                          <a:ea typeface="+mn-ea"/>
                          <a:cs typeface="+mn-cs"/>
                        </a:rPr>
                        <a:t>人均利润</a:t>
                      </a:r>
                      <a:r>
                        <a:rPr lang="en-US" altLang="zh-CN" sz="1600" b="1" kern="100" smtClean="0">
                          <a:solidFill>
                            <a:srgbClr val="519E28"/>
                          </a:solidFill>
                          <a:effectLst/>
                          <a:latin typeface="+mn-lt"/>
                          <a:ea typeface="+mn-ea"/>
                          <a:cs typeface="+mn-cs"/>
                        </a:rPr>
                        <a:t>/EVA</a:t>
                      </a:r>
                    </a:p>
                    <a:p>
                      <a:pPr marL="0" lvl="0" indent="-342900" algn="just" defTabSz="987461" rtl="0" eaLnBrk="1" latinLnBrk="0" hangingPunct="1">
                        <a:lnSpc>
                          <a:spcPct val="125000"/>
                        </a:lnSpc>
                        <a:spcAft>
                          <a:spcPts val="0"/>
                        </a:spcAft>
                        <a:buFont typeface="Wingdings"/>
                        <a:buChar char=""/>
                      </a:pPr>
                      <a:r>
                        <a:rPr lang="zh-CN" altLang="en-US" sz="1600" b="1" kern="100" smtClean="0">
                          <a:solidFill>
                            <a:srgbClr val="519E28"/>
                          </a:solidFill>
                          <a:effectLst/>
                          <a:latin typeface="+mn-lt"/>
                          <a:ea typeface="+mn-ea"/>
                          <a:cs typeface="+mn-cs"/>
                        </a:rPr>
                        <a:t>人工成本利润率</a:t>
                      </a:r>
                    </a:p>
                  </a:txBody>
                  <a:tcPr marL="68580" marR="68580" marT="0" marB="0">
                    <a:solidFill>
                      <a:schemeClr val="bg1"/>
                    </a:solidFill>
                  </a:tcPr>
                </a:tc>
              </a:tr>
            </a:tbl>
          </a:graphicData>
        </a:graphic>
      </p:graphicFrame>
      <p:sp>
        <p:nvSpPr>
          <p:cNvPr id="62" name="矩形 61"/>
          <p:cNvSpPr/>
          <p:nvPr/>
        </p:nvSpPr>
        <p:spPr>
          <a:xfrm>
            <a:off x="633076" y="1152642"/>
            <a:ext cx="6135013" cy="969496"/>
          </a:xfrm>
          <a:prstGeom prst="rect">
            <a:avLst/>
          </a:prstGeom>
        </p:spPr>
        <p:txBody>
          <a:bodyPr wrap="none">
            <a:spAutoFit/>
          </a:bodyPr>
          <a:lstStyle/>
          <a:p>
            <a:pPr marL="342900" indent="-342900">
              <a:lnSpc>
                <a:spcPct val="150000"/>
              </a:lnSpc>
              <a:buFont typeface="Wingdings" pitchFamily="2" charset="2"/>
              <a:buChar char="ü"/>
            </a:pPr>
            <a:r>
              <a:rPr lang="zh-CN" altLang="en-US" b="1" smtClean="0">
                <a:solidFill>
                  <a:schemeClr val="accent3"/>
                </a:solidFill>
              </a:rPr>
              <a:t>“一效”</a:t>
            </a:r>
            <a:r>
              <a:rPr lang="zh-CN" altLang="en-US" b="1"/>
              <a:t>成</a:t>
            </a:r>
            <a:r>
              <a:rPr lang="zh-CN" altLang="en-US" b="1" smtClean="0"/>
              <a:t>专业，</a:t>
            </a:r>
            <a:r>
              <a:rPr lang="zh-CN" altLang="en-US" b="1" smtClean="0">
                <a:solidFill>
                  <a:schemeClr val="accent3"/>
                </a:solidFill>
              </a:rPr>
              <a:t>“二效”造</a:t>
            </a:r>
            <a:r>
              <a:rPr lang="zh-CN" altLang="en-US" b="1" smtClean="0"/>
              <a:t>人才，</a:t>
            </a:r>
            <a:r>
              <a:rPr lang="zh-CN" altLang="en-US" b="1" smtClean="0">
                <a:solidFill>
                  <a:srgbClr val="FF0000"/>
                </a:solidFill>
              </a:rPr>
              <a:t>“三效”</a:t>
            </a:r>
            <a:r>
              <a:rPr lang="zh-CN" altLang="en-US" b="1" smtClean="0"/>
              <a:t>创效益</a:t>
            </a:r>
            <a:endParaRPr lang="en-US" altLang="zh-CN" b="1" smtClean="0"/>
          </a:p>
          <a:p>
            <a:pPr marL="342900" indent="-342900">
              <a:lnSpc>
                <a:spcPct val="150000"/>
              </a:lnSpc>
              <a:buFont typeface="Wingdings" pitchFamily="2" charset="2"/>
              <a:buChar char="ü"/>
            </a:pPr>
            <a:r>
              <a:rPr lang="zh-CN" altLang="zh-CN" smtClean="0"/>
              <a:t>层层</a:t>
            </a:r>
            <a:r>
              <a:rPr lang="zh-CN" altLang="zh-CN"/>
              <a:t>递进，因果关联；指向效益，牵引实践</a:t>
            </a:r>
            <a:endParaRPr lang="zh-CN" altLang="en-US"/>
          </a:p>
        </p:txBody>
      </p:sp>
    </p:spTree>
    <p:extLst>
      <p:ext uri="{BB962C8B-B14F-4D97-AF65-F5344CB8AC3E}">
        <p14:creationId xmlns:p14="http://schemas.microsoft.com/office/powerpoint/2010/main" val="351247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1000" fill="hold"/>
                                        <p:tgtEl>
                                          <p:spTgt spid="4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1000"/>
                                        <p:tgtEl>
                                          <p:spTgt spid="45"/>
                                        </p:tgtEl>
                                      </p:cBhvr>
                                    </p:animEffect>
                                    <p:anim calcmode="lin" valueType="num">
                                      <p:cBhvr>
                                        <p:cTn id="49" dur="1000" fill="hold"/>
                                        <p:tgtEl>
                                          <p:spTgt spid="45"/>
                                        </p:tgtEl>
                                        <p:attrNameLst>
                                          <p:attrName>ppt_x</p:attrName>
                                        </p:attrNameLst>
                                      </p:cBhvr>
                                      <p:tavLst>
                                        <p:tav tm="0">
                                          <p:val>
                                            <p:strVal val="#ppt_x"/>
                                          </p:val>
                                        </p:tav>
                                        <p:tav tm="100000">
                                          <p:val>
                                            <p:strVal val="#ppt_x"/>
                                          </p:val>
                                        </p:tav>
                                      </p:tavLst>
                                    </p:anim>
                                    <p:anim calcmode="lin" valueType="num">
                                      <p:cBhvr>
                                        <p:cTn id="5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1000"/>
                                        <p:tgtEl>
                                          <p:spTgt spid="57"/>
                                        </p:tgtEl>
                                      </p:cBhvr>
                                    </p:animEffect>
                                    <p:anim calcmode="lin" valueType="num">
                                      <p:cBhvr>
                                        <p:cTn id="56" dur="1000" fill="hold"/>
                                        <p:tgtEl>
                                          <p:spTgt spid="57"/>
                                        </p:tgtEl>
                                        <p:attrNameLst>
                                          <p:attrName>ppt_x</p:attrName>
                                        </p:attrNameLst>
                                      </p:cBhvr>
                                      <p:tavLst>
                                        <p:tav tm="0">
                                          <p:val>
                                            <p:strVal val="#ppt_x"/>
                                          </p:val>
                                        </p:tav>
                                        <p:tav tm="100000">
                                          <p:val>
                                            <p:strVal val="#ppt_x"/>
                                          </p:val>
                                        </p:tav>
                                      </p:tavLst>
                                    </p:anim>
                                    <p:anim calcmode="lin" valueType="num">
                                      <p:cBhvr>
                                        <p:cTn id="57" dur="1000" fill="hold"/>
                                        <p:tgtEl>
                                          <p:spTgt spid="5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1000"/>
                                        <p:tgtEl>
                                          <p:spTgt spid="46"/>
                                        </p:tgtEl>
                                      </p:cBhvr>
                                    </p:animEffect>
                                    <p:anim calcmode="lin" valueType="num">
                                      <p:cBhvr>
                                        <p:cTn id="75" dur="1000" fill="hold"/>
                                        <p:tgtEl>
                                          <p:spTgt spid="46"/>
                                        </p:tgtEl>
                                        <p:attrNameLst>
                                          <p:attrName>ppt_x</p:attrName>
                                        </p:attrNameLst>
                                      </p:cBhvr>
                                      <p:tavLst>
                                        <p:tav tm="0">
                                          <p:val>
                                            <p:strVal val="#ppt_x"/>
                                          </p:val>
                                        </p:tav>
                                        <p:tav tm="100000">
                                          <p:val>
                                            <p:strVal val="#ppt_x"/>
                                          </p:val>
                                        </p:tav>
                                      </p:tavLst>
                                    </p:anim>
                                    <p:anim calcmode="lin" valueType="num">
                                      <p:cBhvr>
                                        <p:cTn id="76" dur="1000" fill="hold"/>
                                        <p:tgtEl>
                                          <p:spTgt spid="46"/>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1000"/>
                                        <p:tgtEl>
                                          <p:spTgt spid="56"/>
                                        </p:tgtEl>
                                      </p:cBhvr>
                                    </p:animEffect>
                                    <p:anim calcmode="lin" valueType="num">
                                      <p:cBhvr>
                                        <p:cTn id="80" dur="1000" fill="hold"/>
                                        <p:tgtEl>
                                          <p:spTgt spid="56"/>
                                        </p:tgtEl>
                                        <p:attrNameLst>
                                          <p:attrName>ppt_x</p:attrName>
                                        </p:attrNameLst>
                                      </p:cBhvr>
                                      <p:tavLst>
                                        <p:tav tm="0">
                                          <p:val>
                                            <p:strVal val="#ppt_x"/>
                                          </p:val>
                                        </p:tav>
                                        <p:tav tm="100000">
                                          <p:val>
                                            <p:strVal val="#ppt_x"/>
                                          </p:val>
                                        </p:tav>
                                      </p:tavLst>
                                    </p:anim>
                                    <p:anim calcmode="lin" valueType="num">
                                      <p:cBhvr>
                                        <p:cTn id="81" dur="1000" fill="hold"/>
                                        <p:tgtEl>
                                          <p:spTgt spid="5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fade">
                                      <p:cBhvr>
                                        <p:cTn id="84" dur="1000"/>
                                        <p:tgtEl>
                                          <p:spTgt spid="62"/>
                                        </p:tgtEl>
                                      </p:cBhvr>
                                    </p:animEffect>
                                    <p:anim calcmode="lin" valueType="num">
                                      <p:cBhvr>
                                        <p:cTn id="85" dur="1000" fill="hold"/>
                                        <p:tgtEl>
                                          <p:spTgt spid="62"/>
                                        </p:tgtEl>
                                        <p:attrNameLst>
                                          <p:attrName>ppt_x</p:attrName>
                                        </p:attrNameLst>
                                      </p:cBhvr>
                                      <p:tavLst>
                                        <p:tav tm="0">
                                          <p:val>
                                            <p:strVal val="#ppt_x"/>
                                          </p:val>
                                        </p:tav>
                                        <p:tav tm="100000">
                                          <p:val>
                                            <p:strVal val="#ppt_x"/>
                                          </p:val>
                                        </p:tav>
                                      </p:tavLst>
                                    </p:anim>
                                    <p:anim calcmode="lin" valueType="num">
                                      <p:cBhvr>
                                        <p:cTn id="86"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4" grpId="0" animBg="1"/>
      <p:bldP spid="37" grpId="0" animBg="1"/>
      <p:bldP spid="38" grpId="0" animBg="1"/>
      <p:bldP spid="44" grpId="0" animBg="1"/>
      <p:bldP spid="45" grpId="0" animBg="1"/>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a:lstStyle/>
          <a:p>
            <a:r>
              <a:rPr lang="en-US" altLang="zh-CN" b="1" smtClean="0"/>
              <a:t>HR</a:t>
            </a:r>
            <a:r>
              <a:rPr lang="zh-CN" altLang="en-US" b="1" smtClean="0"/>
              <a:t>评估指标库</a:t>
            </a:r>
            <a:r>
              <a:rPr lang="en-US" altLang="zh-CN" b="1" smtClean="0"/>
              <a:t>——</a:t>
            </a:r>
            <a:r>
              <a:rPr lang="zh-CN" altLang="en-US" b="1" smtClean="0"/>
              <a:t>效益型指标</a:t>
            </a:r>
          </a:p>
        </p:txBody>
      </p:sp>
      <p:graphicFrame>
        <p:nvGraphicFramePr>
          <p:cNvPr id="6" name="表格 5"/>
          <p:cNvGraphicFramePr>
            <a:graphicFrameLocks noGrp="1"/>
          </p:cNvGraphicFramePr>
          <p:nvPr>
            <p:extLst>
              <p:ext uri="{D42A27DB-BD31-4B8C-83A1-F6EECF244321}">
                <p14:modId xmlns:p14="http://schemas.microsoft.com/office/powerpoint/2010/main" val="39055594"/>
              </p:ext>
            </p:extLst>
          </p:nvPr>
        </p:nvGraphicFramePr>
        <p:xfrm>
          <a:off x="1156612" y="1578792"/>
          <a:ext cx="7742208" cy="3533826"/>
        </p:xfrm>
        <a:graphic>
          <a:graphicData uri="http://schemas.openxmlformats.org/drawingml/2006/table">
            <a:tbl>
              <a:tblPr/>
              <a:tblGrid>
                <a:gridCol w="1235845"/>
                <a:gridCol w="1962813"/>
                <a:gridCol w="908710"/>
                <a:gridCol w="908710"/>
                <a:gridCol w="908710"/>
                <a:gridCol w="908710"/>
                <a:gridCol w="908710"/>
              </a:tblGrid>
              <a:tr h="375045">
                <a:tc gridSpan="2">
                  <a:txBody>
                    <a:bodyPr/>
                    <a:lstStyle/>
                    <a:p>
                      <a:pPr algn="ctr" fontAlgn="ctr"/>
                      <a:r>
                        <a:rPr lang="zh-CN" altLang="en-US" sz="1500" b="1" i="0" u="none" strike="noStrike" dirty="0">
                          <a:solidFill>
                            <a:srgbClr val="000000"/>
                          </a:solidFill>
                          <a:latin typeface="宋体"/>
                        </a:rPr>
                        <a:t>指标分类</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zh-CN" altLang="en-US"/>
                    </a:p>
                  </a:txBody>
                  <a:tcPr/>
                </a:tc>
                <a:tc gridSpan="5">
                  <a:txBody>
                    <a:bodyPr/>
                    <a:lstStyle/>
                    <a:p>
                      <a:pPr algn="ctr" fontAlgn="ctr"/>
                      <a:r>
                        <a:rPr lang="zh-CN" altLang="en-US" sz="1500" b="1" i="0" u="none" strike="noStrike" dirty="0" smtClean="0">
                          <a:solidFill>
                            <a:srgbClr val="000000"/>
                          </a:solidFill>
                          <a:latin typeface="宋体"/>
                        </a:rPr>
                        <a:t>应用对象</a:t>
                      </a:r>
                      <a:endParaRPr lang="zh-CN" altLang="en-US" sz="15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679008">
                <a:tc>
                  <a:txBody>
                    <a:bodyPr/>
                    <a:lstStyle/>
                    <a:p>
                      <a:pPr algn="ctr" fontAlgn="ctr"/>
                      <a:r>
                        <a:rPr lang="zh-CN" altLang="en-US" sz="1500" b="1" i="0" u="none" strike="noStrike" dirty="0" smtClean="0">
                          <a:solidFill>
                            <a:srgbClr val="000000"/>
                          </a:solidFill>
                          <a:latin typeface="宋体"/>
                        </a:rPr>
                        <a:t>一级</a:t>
                      </a:r>
                      <a:endParaRPr lang="zh-CN" altLang="en-US" sz="15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zh-CN" altLang="en-US" sz="1500" b="1" i="0" u="none" strike="noStrike" dirty="0" smtClean="0">
                          <a:solidFill>
                            <a:srgbClr val="000000"/>
                          </a:solidFill>
                          <a:latin typeface="宋体"/>
                        </a:rPr>
                        <a:t>二级</a:t>
                      </a:r>
                      <a:endParaRPr lang="zh-CN" altLang="en-US" sz="15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zh-CN" altLang="en-US" sz="1500" b="1" i="0" u="none" strike="noStrike" dirty="0">
                          <a:solidFill>
                            <a:srgbClr val="000000"/>
                          </a:solidFill>
                          <a:latin typeface="宋体"/>
                        </a:rPr>
                        <a:t>集团</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CN" sz="1500" b="1" i="0" u="none" strike="noStrike" smtClean="0">
                          <a:solidFill>
                            <a:srgbClr val="000000"/>
                          </a:solidFill>
                          <a:latin typeface="宋体"/>
                        </a:rPr>
                        <a:t>A</a:t>
                      </a:r>
                      <a:r>
                        <a:rPr lang="zh-CN" altLang="en-US" sz="1500" b="1" i="0" u="none" strike="noStrike" smtClean="0">
                          <a:solidFill>
                            <a:srgbClr val="000000"/>
                          </a:solidFill>
                          <a:latin typeface="宋体"/>
                        </a:rPr>
                        <a:t>板块</a:t>
                      </a:r>
                      <a:endParaRPr lang="zh-CN" altLang="en-US" sz="15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CN" sz="1500" b="1" i="0" u="none" strike="noStrike" smtClean="0">
                          <a:solidFill>
                            <a:srgbClr val="000000"/>
                          </a:solidFill>
                          <a:latin typeface="宋体"/>
                        </a:rPr>
                        <a:t>A</a:t>
                      </a:r>
                      <a:r>
                        <a:rPr lang="zh-CN" altLang="en-US" sz="1500" b="1" i="0" u="none" strike="noStrike" smtClean="0">
                          <a:solidFill>
                            <a:srgbClr val="000000"/>
                          </a:solidFill>
                          <a:latin typeface="宋体"/>
                        </a:rPr>
                        <a:t>板块子公司</a:t>
                      </a:r>
                      <a:endParaRPr lang="zh-CN" altLang="en-US" sz="15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CN" sz="1500" b="1" i="0" u="none" strike="noStrike" smtClean="0">
                          <a:solidFill>
                            <a:srgbClr val="000000"/>
                          </a:solidFill>
                          <a:latin typeface="宋体"/>
                        </a:rPr>
                        <a:t>B</a:t>
                      </a:r>
                      <a:r>
                        <a:rPr lang="zh-CN" altLang="en-US" sz="1500" b="1" i="0" u="none" strike="noStrike" smtClean="0">
                          <a:solidFill>
                            <a:srgbClr val="000000"/>
                          </a:solidFill>
                          <a:latin typeface="宋体"/>
                        </a:rPr>
                        <a:t>板块</a:t>
                      </a:r>
                      <a:endParaRPr lang="zh-CN" altLang="en-US" sz="15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CN" sz="1500" b="1" i="0" u="none" strike="noStrike" smtClean="0">
                          <a:solidFill>
                            <a:srgbClr val="000000"/>
                          </a:solidFill>
                          <a:latin typeface="宋体"/>
                        </a:rPr>
                        <a:t>C</a:t>
                      </a:r>
                      <a:r>
                        <a:rPr lang="zh-CN" altLang="en-US" sz="1500" b="1" i="0" u="none" strike="noStrike" smtClean="0">
                          <a:solidFill>
                            <a:srgbClr val="000000"/>
                          </a:solidFill>
                          <a:latin typeface="宋体"/>
                        </a:rPr>
                        <a:t>板块</a:t>
                      </a:r>
                      <a:endParaRPr lang="zh-CN" altLang="en-US" sz="15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464940">
                <a:tc rowSpan="2">
                  <a:txBody>
                    <a:bodyPr/>
                    <a:lstStyle/>
                    <a:p>
                      <a:pPr algn="ctr" fontAlgn="ctr"/>
                      <a:r>
                        <a:rPr lang="zh-CN" altLang="en-US" sz="1500" b="0" i="0" u="none" strike="noStrike">
                          <a:solidFill>
                            <a:srgbClr val="000000"/>
                          </a:solidFill>
                          <a:latin typeface="宋体"/>
                        </a:rPr>
                        <a:t>人均效益</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1" i="0" u="none" strike="noStrike" dirty="0">
                          <a:solidFill>
                            <a:srgbClr val="000000"/>
                          </a:solidFill>
                          <a:latin typeface="宋体"/>
                        </a:rPr>
                        <a:t>人均利润</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rgbClr val="000000"/>
                          </a:solidFill>
                          <a:latin typeface="宋体"/>
                        </a:rPr>
                        <a:t>√</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rgbClr val="000000"/>
                          </a:solidFill>
                          <a:latin typeface="宋体"/>
                        </a:rPr>
                        <a:t>√</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rgbClr val="000000"/>
                          </a:solidFill>
                          <a:latin typeface="宋体"/>
                        </a:rPr>
                        <a:t>　</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rgbClr val="000000"/>
                          </a:solidFill>
                          <a:latin typeface="宋体"/>
                        </a:rPr>
                        <a:t>√</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rgbClr val="000000"/>
                          </a:solidFill>
                          <a:latin typeface="宋体"/>
                        </a:rPr>
                        <a:t>　</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940">
                <a:tc vMerge="1">
                  <a:txBody>
                    <a:bodyPr/>
                    <a:lstStyle/>
                    <a:p>
                      <a:endParaRPr lang="zh-CN" altLang="en-US"/>
                    </a:p>
                  </a:txBody>
                  <a:tcPr/>
                </a:tc>
                <a:tc>
                  <a:txBody>
                    <a:bodyPr/>
                    <a:lstStyle/>
                    <a:p>
                      <a:pPr algn="ctr" fontAlgn="ctr"/>
                      <a:r>
                        <a:rPr lang="zh-CN" altLang="en-US" sz="1500" b="1" i="0" u="none" strike="noStrike">
                          <a:solidFill>
                            <a:srgbClr val="000000"/>
                          </a:solidFill>
                          <a:latin typeface="宋体"/>
                        </a:rPr>
                        <a:t>人均</a:t>
                      </a:r>
                      <a:r>
                        <a:rPr lang="en-US" sz="1500" b="1" i="0" u="none" strike="noStrike">
                          <a:solidFill>
                            <a:srgbClr val="000000"/>
                          </a:solidFill>
                          <a:latin typeface="宋体"/>
                        </a:rPr>
                        <a:t>EVA</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rgbClr val="000000"/>
                          </a:solidFill>
                          <a:latin typeface="宋体"/>
                        </a:rPr>
                        <a:t>√</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rgbClr val="000000"/>
                          </a:solidFill>
                          <a:latin typeface="宋体"/>
                        </a:rPr>
                        <a:t>　</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rgbClr val="000000"/>
                          </a:solidFill>
                          <a:latin typeface="宋体"/>
                        </a:rPr>
                        <a:t>　</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rgbClr val="000000"/>
                          </a:solidFill>
                          <a:latin typeface="宋体"/>
                        </a:rPr>
                        <a:t>　</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rgbClr val="000000"/>
                          </a:solidFill>
                          <a:latin typeface="宋体"/>
                        </a:rPr>
                        <a:t>　</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940">
                <a:tc rowSpan="2">
                  <a:txBody>
                    <a:bodyPr/>
                    <a:lstStyle/>
                    <a:p>
                      <a:pPr algn="ctr" fontAlgn="ctr"/>
                      <a:r>
                        <a:rPr lang="zh-CN" altLang="en-US" sz="1500" b="0" i="0" u="none" strike="noStrike">
                          <a:solidFill>
                            <a:srgbClr val="000000"/>
                          </a:solidFill>
                          <a:latin typeface="宋体"/>
                        </a:rPr>
                        <a:t>人工成本效益</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1" i="0" u="none" strike="noStrike">
                          <a:solidFill>
                            <a:srgbClr val="000000"/>
                          </a:solidFill>
                          <a:latin typeface="宋体"/>
                        </a:rPr>
                        <a:t>人工成本利润率</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rgbClr val="000000"/>
                          </a:solidFill>
                          <a:latin typeface="宋体"/>
                        </a:rPr>
                        <a:t>√</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rgbClr val="000000"/>
                          </a:solidFill>
                          <a:latin typeface="宋体"/>
                        </a:rPr>
                        <a:t>√</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rgbClr val="000000"/>
                          </a:solidFill>
                          <a:latin typeface="宋体"/>
                        </a:rPr>
                        <a:t>√</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rgbClr val="000000"/>
                          </a:solidFill>
                          <a:latin typeface="宋体"/>
                        </a:rPr>
                        <a:t>√</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rgbClr val="000000"/>
                          </a:solidFill>
                          <a:latin typeface="宋体"/>
                        </a:rPr>
                        <a:t>√</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940">
                <a:tc vMerge="1">
                  <a:txBody>
                    <a:bodyPr/>
                    <a:lstStyle/>
                    <a:p>
                      <a:endParaRPr lang="zh-CN" altLang="en-US"/>
                    </a:p>
                  </a:txBody>
                  <a:tcPr/>
                </a:tc>
                <a:tc>
                  <a:txBody>
                    <a:bodyPr/>
                    <a:lstStyle/>
                    <a:p>
                      <a:pPr algn="ctr" fontAlgn="ctr"/>
                      <a:r>
                        <a:rPr lang="zh-CN" altLang="en-US" sz="1500" b="1" i="0" u="none" strike="noStrike">
                          <a:solidFill>
                            <a:srgbClr val="000000"/>
                          </a:solidFill>
                          <a:latin typeface="宋体"/>
                        </a:rPr>
                        <a:t>人工成本占比</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rgbClr val="000000"/>
                          </a:solidFill>
                          <a:latin typeface="宋体"/>
                        </a:rPr>
                        <a:t>　</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rgbClr val="000000"/>
                          </a:solidFill>
                          <a:latin typeface="宋体"/>
                        </a:rPr>
                        <a:t>　</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rgbClr val="000000"/>
                          </a:solidFill>
                          <a:latin typeface="宋体"/>
                        </a:rPr>
                        <a:t>　</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rgbClr val="000000"/>
                          </a:solidFill>
                          <a:latin typeface="宋体"/>
                        </a:rPr>
                        <a:t>　</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rgbClr val="000000"/>
                          </a:solidFill>
                          <a:latin typeface="宋体"/>
                        </a:rPr>
                        <a:t>　</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0013">
                <a:tc>
                  <a:txBody>
                    <a:bodyPr/>
                    <a:lstStyle/>
                    <a:p>
                      <a:pPr algn="ctr" fontAlgn="ctr"/>
                      <a:r>
                        <a:rPr lang="zh-CN" altLang="en-US" sz="1500" b="0" i="0" u="none" strike="noStrike">
                          <a:solidFill>
                            <a:srgbClr val="000000"/>
                          </a:solidFill>
                          <a:latin typeface="宋体"/>
                        </a:rPr>
                        <a:t>人均业务量</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1" i="0" u="none" strike="noStrike">
                          <a:solidFill>
                            <a:srgbClr val="000000"/>
                          </a:solidFill>
                          <a:latin typeface="宋体"/>
                        </a:rPr>
                        <a:t>人均发电量</a:t>
                      </a:r>
                      <a:r>
                        <a:rPr lang="en-US" altLang="zh-CN" sz="1500" b="1" i="0" u="none" strike="noStrike">
                          <a:solidFill>
                            <a:srgbClr val="000000"/>
                          </a:solidFill>
                          <a:latin typeface="宋体"/>
                        </a:rPr>
                        <a:t>/</a:t>
                      </a:r>
                      <a:r>
                        <a:rPr lang="zh-CN" altLang="en-US" sz="1500" b="1" i="0" u="none" strike="noStrike">
                          <a:solidFill>
                            <a:srgbClr val="000000"/>
                          </a:solidFill>
                          <a:latin typeface="宋体"/>
                        </a:rPr>
                        <a:t>工程量</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rgbClr val="000000"/>
                          </a:solidFill>
                          <a:latin typeface="宋体"/>
                        </a:rPr>
                        <a:t>　</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rgbClr val="000000"/>
                          </a:solidFill>
                          <a:latin typeface="宋体"/>
                        </a:rPr>
                        <a:t>　</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rgbClr val="000000"/>
                          </a:solidFill>
                          <a:latin typeface="宋体"/>
                        </a:rPr>
                        <a:t>√</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a:solidFill>
                            <a:srgbClr val="000000"/>
                          </a:solidFill>
                          <a:latin typeface="宋体"/>
                        </a:rPr>
                        <a:t>　</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500" b="0" i="0" u="none" strike="noStrike" dirty="0">
                          <a:solidFill>
                            <a:srgbClr val="000000"/>
                          </a:solidFill>
                          <a:latin typeface="宋体"/>
                        </a:rPr>
                        <a:t>　</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45594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p:txBody>
          <a:bodyPr/>
          <a:lstStyle/>
          <a:p>
            <a:r>
              <a:rPr lang="zh-CN" altLang="en-US" b="1" smtClean="0"/>
              <a:t>指标定义、目标值及统计口径（示例）</a:t>
            </a:r>
          </a:p>
        </p:txBody>
      </p:sp>
      <p:sp>
        <p:nvSpPr>
          <p:cNvPr id="50179"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pitchFamily="18" charset="0"/>
                <a:ea typeface="宋体" pitchFamily="2" charset="-122"/>
              </a:defRPr>
            </a:lvl1pPr>
            <a:lvl2pPr marL="765833" indent="-294551" eaLnBrk="0" hangingPunct="0">
              <a:defRPr kumimoji="1" sz="1400">
                <a:solidFill>
                  <a:schemeClr val="tx1"/>
                </a:solidFill>
                <a:latin typeface="Times New Roman" pitchFamily="18" charset="0"/>
                <a:ea typeface="宋体" pitchFamily="2" charset="-122"/>
              </a:defRPr>
            </a:lvl2pPr>
            <a:lvl3pPr marL="1178204" indent="-235641" eaLnBrk="0" hangingPunct="0">
              <a:defRPr kumimoji="1" sz="1400">
                <a:solidFill>
                  <a:schemeClr val="tx1"/>
                </a:solidFill>
                <a:latin typeface="Times New Roman" pitchFamily="18" charset="0"/>
                <a:ea typeface="宋体" pitchFamily="2" charset="-122"/>
              </a:defRPr>
            </a:lvl3pPr>
            <a:lvl4pPr marL="1649486" indent="-235641" eaLnBrk="0" hangingPunct="0">
              <a:defRPr kumimoji="1" sz="1400">
                <a:solidFill>
                  <a:schemeClr val="tx1"/>
                </a:solidFill>
                <a:latin typeface="Times New Roman" pitchFamily="18" charset="0"/>
                <a:ea typeface="宋体" pitchFamily="2" charset="-122"/>
              </a:defRPr>
            </a:lvl4pPr>
            <a:lvl5pPr marL="2120768" indent="-235641" eaLnBrk="0" hangingPunct="0">
              <a:defRPr kumimoji="1" sz="1400">
                <a:solidFill>
                  <a:schemeClr val="tx1"/>
                </a:solidFill>
                <a:latin typeface="Times New Roman" pitchFamily="18" charset="0"/>
                <a:ea typeface="宋体" pitchFamily="2" charset="-122"/>
              </a:defRPr>
            </a:lvl5pPr>
            <a:lvl6pPr marL="2592050" indent="-235641"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3063331" indent="-235641"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534613" indent="-235641"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4005895" indent="-235641"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eaLnBrk="1" hangingPunct="1"/>
            <a:fld id="{899E53FC-0B12-4EC0-A4F6-88BA25794641}" type="slidenum">
              <a:rPr kumimoji="0" lang="en-US" altLang="zh-CN" sz="1500">
                <a:latin typeface="Arial" charset="0"/>
              </a:rPr>
              <a:pPr eaLnBrk="1" hangingPunct="1"/>
              <a:t>21</a:t>
            </a:fld>
            <a:endParaRPr kumimoji="0" lang="en-US" altLang="zh-CN" sz="1500">
              <a:latin typeface="Arial"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719473968"/>
              </p:ext>
            </p:extLst>
          </p:nvPr>
        </p:nvGraphicFramePr>
        <p:xfrm>
          <a:off x="169626" y="900113"/>
          <a:ext cx="9668675" cy="6023799"/>
        </p:xfrm>
        <a:graphic>
          <a:graphicData uri="http://schemas.openxmlformats.org/drawingml/2006/table">
            <a:tbl>
              <a:tblPr firstRow="1" bandRow="1">
                <a:tableStyleId>{5C22544A-7EE6-4342-B048-85BDC9FD1C3A}</a:tableStyleId>
              </a:tblPr>
              <a:tblGrid>
                <a:gridCol w="716200"/>
                <a:gridCol w="971982"/>
                <a:gridCol w="1176611"/>
                <a:gridCol w="713377"/>
                <a:gridCol w="2237574"/>
                <a:gridCol w="3852931"/>
              </a:tblGrid>
              <a:tr h="544051">
                <a:tc>
                  <a:txBody>
                    <a:bodyPr/>
                    <a:lstStyle/>
                    <a:p>
                      <a:pPr algn="ctr"/>
                      <a:r>
                        <a:rPr lang="zh-CN" altLang="en-US" sz="1500" b="1" dirty="0" smtClean="0">
                          <a:solidFill>
                            <a:schemeClr val="tx1"/>
                          </a:solidFill>
                        </a:rPr>
                        <a:t>核心指标</a:t>
                      </a:r>
                      <a:endParaRPr lang="zh-CN" altLang="en-US" sz="1500" b="1" dirty="0">
                        <a:solidFill>
                          <a:schemeClr val="tx1"/>
                        </a:solidFill>
                      </a:endParaRPr>
                    </a:p>
                  </a:txBody>
                  <a:tcPr marL="93051" marR="93051" marT="47998" marB="47998"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sz="1500" b="1" dirty="0" smtClean="0">
                          <a:solidFill>
                            <a:schemeClr val="tx1"/>
                          </a:solidFill>
                        </a:rPr>
                        <a:t>定义</a:t>
                      </a:r>
                      <a:endParaRPr lang="zh-CN" altLang="en-US" sz="1500" b="1"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sz="1500" b="1" dirty="0" smtClean="0">
                          <a:solidFill>
                            <a:schemeClr val="tx1"/>
                          </a:solidFill>
                        </a:rPr>
                        <a:t>板块分类</a:t>
                      </a:r>
                      <a:endParaRPr lang="zh-CN" altLang="en-US" sz="1500" b="1"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sz="1500" b="1" dirty="0" smtClean="0">
                          <a:solidFill>
                            <a:schemeClr val="tx1"/>
                          </a:solidFill>
                        </a:rPr>
                        <a:t>应用对象</a:t>
                      </a:r>
                      <a:endParaRPr lang="zh-CN" altLang="en-US" sz="1500" b="1"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sz="1500" b="1" dirty="0" smtClean="0">
                          <a:solidFill>
                            <a:schemeClr val="tx1"/>
                          </a:solidFill>
                        </a:rPr>
                        <a:t>应用建议</a:t>
                      </a:r>
                      <a:endParaRPr lang="zh-CN" altLang="en-US" sz="1500" b="1"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sz="1500" b="1" dirty="0" smtClean="0">
                          <a:solidFill>
                            <a:schemeClr val="tx1"/>
                          </a:solidFill>
                        </a:rPr>
                        <a:t>目标值来源及统计口径</a:t>
                      </a:r>
                      <a:endParaRPr lang="zh-CN" altLang="en-US" sz="1500" b="1"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88019">
                <a:tc rowSpan="6">
                  <a:txBody>
                    <a:bodyPr/>
                    <a:lstStyle/>
                    <a:p>
                      <a:pPr algn="ctr"/>
                      <a:r>
                        <a:rPr lang="zh-CN" altLang="en-US" sz="1500" b="1" dirty="0" smtClean="0">
                          <a:solidFill>
                            <a:schemeClr val="tx1"/>
                          </a:solidFill>
                        </a:rPr>
                        <a:t>人均利润</a:t>
                      </a:r>
                      <a:endParaRPr lang="zh-CN" altLang="en-US" sz="1500" b="1" dirty="0">
                        <a:solidFill>
                          <a:schemeClr val="tx1"/>
                        </a:solidFill>
                      </a:endParaRPr>
                    </a:p>
                  </a:txBody>
                  <a:tcPr marL="93051" marR="93051" marT="47998" marB="47998"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a:r>
                        <a:rPr lang="zh-CN" altLang="en-US" sz="1300" dirty="0" smtClean="0">
                          <a:solidFill>
                            <a:schemeClr val="tx1"/>
                          </a:solidFill>
                        </a:rPr>
                        <a:t>利润总额</a:t>
                      </a:r>
                      <a:r>
                        <a:rPr lang="en-US" altLang="zh-CN" sz="1300" dirty="0" smtClean="0">
                          <a:solidFill>
                            <a:schemeClr val="tx1"/>
                          </a:solidFill>
                        </a:rPr>
                        <a:t>/</a:t>
                      </a:r>
                      <a:r>
                        <a:rPr lang="zh-CN" altLang="en-US" sz="1300" dirty="0" smtClean="0">
                          <a:solidFill>
                            <a:schemeClr val="tx1"/>
                          </a:solidFill>
                        </a:rPr>
                        <a:t>总人数</a:t>
                      </a:r>
                      <a:endParaRPr lang="en-US" altLang="zh-CN" sz="1300" dirty="0" smtClean="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300" b="0" i="0" u="none" strike="noStrike" dirty="0">
                          <a:solidFill>
                            <a:srgbClr val="000000"/>
                          </a:solidFill>
                          <a:latin typeface="宋体"/>
                        </a:rPr>
                        <a:t>集团整体</a:t>
                      </a:r>
                    </a:p>
                  </a:txBody>
                  <a:tcPr marL="9693" marR="9693" marT="999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300" dirty="0" smtClean="0">
                          <a:solidFill>
                            <a:schemeClr val="tx1"/>
                          </a:solidFill>
                        </a:rPr>
                        <a:t>√</a:t>
                      </a:r>
                      <a:endParaRPr lang="zh-CN" altLang="en-US" sz="1300"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l"/>
                      <a:r>
                        <a:rPr lang="zh-CN" altLang="en-US" sz="1300" b="0" dirty="0" smtClean="0">
                          <a:solidFill>
                            <a:schemeClr val="tx1"/>
                          </a:solidFill>
                        </a:rPr>
                        <a:t>（</a:t>
                      </a:r>
                      <a:r>
                        <a:rPr lang="en-US" altLang="zh-CN" sz="1300" b="0" dirty="0" smtClean="0">
                          <a:solidFill>
                            <a:schemeClr val="tx1"/>
                          </a:solidFill>
                        </a:rPr>
                        <a:t>1</a:t>
                      </a:r>
                      <a:r>
                        <a:rPr lang="zh-CN" altLang="en-US" sz="1300" b="0" dirty="0" smtClean="0">
                          <a:solidFill>
                            <a:schemeClr val="tx1"/>
                          </a:solidFill>
                        </a:rPr>
                        <a:t>）应用对象建议为集团</a:t>
                      </a:r>
                      <a:r>
                        <a:rPr lang="zh-CN" altLang="en-US" sz="1300" b="0" smtClean="0">
                          <a:solidFill>
                            <a:schemeClr val="tx1"/>
                          </a:solidFill>
                        </a:rPr>
                        <a:t>整体、</a:t>
                      </a:r>
                      <a:r>
                        <a:rPr lang="en-US" altLang="zh-CN" sz="1300" b="0" smtClean="0">
                          <a:solidFill>
                            <a:schemeClr val="tx1"/>
                          </a:solidFill>
                        </a:rPr>
                        <a:t>XX</a:t>
                      </a:r>
                      <a:r>
                        <a:rPr lang="zh-CN" altLang="en-US" sz="1300" b="0" smtClean="0">
                          <a:solidFill>
                            <a:schemeClr val="tx1"/>
                          </a:solidFill>
                        </a:rPr>
                        <a:t>板块</a:t>
                      </a:r>
                      <a:r>
                        <a:rPr lang="zh-CN" altLang="en-US" sz="1300" b="0" dirty="0" smtClean="0">
                          <a:solidFill>
                            <a:schemeClr val="tx1"/>
                          </a:solidFill>
                        </a:rPr>
                        <a:t>、可再生能源板块、可再生能源板块下属公司；</a:t>
                      </a:r>
                      <a:endParaRPr lang="en-US" altLang="zh-CN" sz="1300" b="0" dirty="0" smtClean="0">
                        <a:solidFill>
                          <a:schemeClr val="tx1"/>
                        </a:solidFill>
                      </a:endParaRPr>
                    </a:p>
                    <a:p>
                      <a:pPr algn="l"/>
                      <a:r>
                        <a:rPr lang="zh-CN" altLang="en-US" sz="1300" b="0" dirty="0" smtClean="0">
                          <a:solidFill>
                            <a:schemeClr val="tx1"/>
                          </a:solidFill>
                        </a:rPr>
                        <a:t>（</a:t>
                      </a:r>
                      <a:r>
                        <a:rPr lang="en-US" altLang="zh-CN" sz="1300" b="0" dirty="0" smtClean="0">
                          <a:solidFill>
                            <a:schemeClr val="tx1"/>
                          </a:solidFill>
                        </a:rPr>
                        <a:t>2</a:t>
                      </a:r>
                      <a:r>
                        <a:rPr lang="zh-CN" altLang="en-US" sz="1300" b="0" smtClean="0">
                          <a:solidFill>
                            <a:schemeClr val="tx1"/>
                          </a:solidFill>
                        </a:rPr>
                        <a:t>）由于</a:t>
                      </a:r>
                      <a:r>
                        <a:rPr lang="en-US" altLang="zh-CN" sz="1300" b="0" smtClean="0">
                          <a:solidFill>
                            <a:schemeClr val="tx1"/>
                          </a:solidFill>
                        </a:rPr>
                        <a:t>XX</a:t>
                      </a:r>
                      <a:r>
                        <a:rPr lang="zh-CN" altLang="en-US" sz="1300" b="0" smtClean="0">
                          <a:solidFill>
                            <a:schemeClr val="tx1"/>
                          </a:solidFill>
                        </a:rPr>
                        <a:t>板块</a:t>
                      </a:r>
                      <a:r>
                        <a:rPr lang="zh-CN" altLang="en-US" sz="1300" b="0" dirty="0" smtClean="0">
                          <a:solidFill>
                            <a:schemeClr val="tx1"/>
                          </a:solidFill>
                        </a:rPr>
                        <a:t>的业务性特点，人才储备与项目运营的非同步性，建议根据评估值的趋势及变化点（拐点）作为相应判断依据；</a:t>
                      </a:r>
                      <a:endParaRPr lang="en-US" altLang="zh-CN" sz="1300" b="0" dirty="0" smtClean="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l"/>
                      <a:r>
                        <a:rPr lang="zh-CN" altLang="en-US" sz="1300" b="1" dirty="0" smtClean="0">
                          <a:solidFill>
                            <a:schemeClr val="tx1"/>
                          </a:solidFill>
                        </a:rPr>
                        <a:t>人均利润对标数据来源：</a:t>
                      </a:r>
                      <a:endParaRPr lang="en-US" altLang="zh-CN" sz="1300" b="1" dirty="0" smtClean="0">
                        <a:solidFill>
                          <a:schemeClr val="tx1"/>
                        </a:solidFill>
                      </a:endParaRPr>
                    </a:p>
                    <a:p>
                      <a:pPr algn="l"/>
                      <a:r>
                        <a:rPr lang="zh-CN" altLang="en-US" sz="1300" b="0" baseline="0" dirty="0" smtClean="0">
                          <a:solidFill>
                            <a:schemeClr val="tx1"/>
                          </a:solidFill>
                        </a:rPr>
                        <a:t>（</a:t>
                      </a:r>
                      <a:r>
                        <a:rPr lang="en-US" altLang="zh-CN" sz="1300" b="0" baseline="0" dirty="0" smtClean="0">
                          <a:solidFill>
                            <a:schemeClr val="tx1"/>
                          </a:solidFill>
                        </a:rPr>
                        <a:t>1</a:t>
                      </a:r>
                      <a:r>
                        <a:rPr lang="zh-CN" altLang="en-US" sz="1300" b="0" baseline="0" dirty="0" smtClean="0">
                          <a:solidFill>
                            <a:schemeClr val="tx1"/>
                          </a:solidFill>
                        </a:rPr>
                        <a:t>）</a:t>
                      </a:r>
                      <a:r>
                        <a:rPr lang="zh-CN" altLang="en-US" sz="1300" b="0" dirty="0" smtClean="0"/>
                        <a:t>中央企业</a:t>
                      </a:r>
                      <a:r>
                        <a:rPr lang="en-US" altLang="zh-CN" sz="1300" b="0" dirty="0" smtClean="0"/>
                        <a:t>xx</a:t>
                      </a:r>
                      <a:r>
                        <a:rPr lang="zh-CN" altLang="en-US" sz="1300" b="0" dirty="0" smtClean="0"/>
                        <a:t>年度分户国有资产运营情况表</a:t>
                      </a:r>
                      <a:r>
                        <a:rPr lang="en-US" altLang="zh-CN" sz="1300" b="0" dirty="0" smtClean="0"/>
                        <a:t>;</a:t>
                      </a:r>
                    </a:p>
                    <a:p>
                      <a:pPr algn="l"/>
                      <a:r>
                        <a:rPr lang="zh-CN" altLang="en-US" sz="1300" b="0" dirty="0" smtClean="0">
                          <a:solidFill>
                            <a:schemeClr val="tx1"/>
                          </a:solidFill>
                        </a:rPr>
                        <a:t>（</a:t>
                      </a:r>
                      <a:r>
                        <a:rPr lang="en-US" altLang="zh-CN" sz="1300" b="0" dirty="0" smtClean="0">
                          <a:solidFill>
                            <a:schemeClr val="tx1"/>
                          </a:solidFill>
                        </a:rPr>
                        <a:t>2</a:t>
                      </a:r>
                      <a:r>
                        <a:rPr lang="zh-CN" altLang="en-US" sz="1300" b="0" dirty="0" smtClean="0">
                          <a:solidFill>
                            <a:schemeClr val="tx1"/>
                          </a:solidFill>
                        </a:rPr>
                        <a:t>）</a:t>
                      </a:r>
                      <a:r>
                        <a:rPr lang="en-US" altLang="zh-CN" sz="1300" b="0" dirty="0" smtClean="0">
                          <a:solidFill>
                            <a:schemeClr val="tx1"/>
                          </a:solidFill>
                        </a:rPr>
                        <a:t>《2011</a:t>
                      </a:r>
                      <a:r>
                        <a:rPr lang="zh-CN" altLang="en-US" sz="1300" b="0" dirty="0" smtClean="0">
                          <a:solidFill>
                            <a:schemeClr val="tx1"/>
                          </a:solidFill>
                        </a:rPr>
                        <a:t>年中国人效报告白皮书</a:t>
                      </a:r>
                      <a:r>
                        <a:rPr lang="en-US" altLang="zh-CN" sz="1300" b="0" dirty="0" smtClean="0">
                          <a:solidFill>
                            <a:schemeClr val="tx1"/>
                          </a:solidFill>
                        </a:rPr>
                        <a:t>》</a:t>
                      </a:r>
                    </a:p>
                    <a:p>
                      <a:pPr algn="l"/>
                      <a:r>
                        <a:rPr lang="zh-CN" altLang="en-US" sz="1300" b="0" baseline="0" dirty="0" smtClean="0">
                          <a:solidFill>
                            <a:schemeClr val="tx1"/>
                          </a:solidFill>
                        </a:rPr>
                        <a:t>（</a:t>
                      </a:r>
                      <a:r>
                        <a:rPr lang="en-US" altLang="zh-CN" sz="1300" b="0" baseline="0" dirty="0" smtClean="0">
                          <a:solidFill>
                            <a:schemeClr val="tx1"/>
                          </a:solidFill>
                        </a:rPr>
                        <a:t>3</a:t>
                      </a:r>
                      <a:r>
                        <a:rPr lang="zh-CN" altLang="en-US" sz="1300" b="0" baseline="0" dirty="0" smtClean="0">
                          <a:solidFill>
                            <a:schemeClr val="tx1"/>
                          </a:solidFill>
                        </a:rPr>
                        <a:t>）上市央企</a:t>
                      </a:r>
                      <a:r>
                        <a:rPr lang="en-US" altLang="zh-CN" sz="1300" b="0" baseline="0" dirty="0" smtClean="0">
                          <a:solidFill>
                            <a:schemeClr val="tx1"/>
                          </a:solidFill>
                        </a:rPr>
                        <a:t>/</a:t>
                      </a:r>
                      <a:r>
                        <a:rPr lang="zh-CN" altLang="en-US" sz="1300" b="0" baseline="0" dirty="0" smtClean="0">
                          <a:solidFill>
                            <a:schemeClr val="tx1"/>
                          </a:solidFill>
                        </a:rPr>
                        <a:t>国企年报；可再生能源等市场化板块其他上市企业年报；</a:t>
                      </a:r>
                      <a:endParaRPr lang="en-US" altLang="zh-CN" sz="1300" b="0" baseline="0" dirty="0" smtClean="0">
                        <a:solidFill>
                          <a:schemeClr val="tx1"/>
                        </a:solidFill>
                      </a:endParaRPr>
                    </a:p>
                    <a:p>
                      <a:pPr algn="l"/>
                      <a:r>
                        <a:rPr lang="zh-CN" altLang="en-US" sz="1300" b="0" baseline="0" dirty="0" smtClean="0">
                          <a:solidFill>
                            <a:schemeClr val="tx1"/>
                          </a:solidFill>
                        </a:rPr>
                        <a:t>（</a:t>
                      </a:r>
                      <a:r>
                        <a:rPr lang="en-US" altLang="zh-CN" sz="1300" b="0" baseline="0" dirty="0" smtClean="0">
                          <a:solidFill>
                            <a:schemeClr val="tx1"/>
                          </a:solidFill>
                        </a:rPr>
                        <a:t>4</a:t>
                      </a:r>
                      <a:r>
                        <a:rPr lang="zh-CN" altLang="en-US" sz="1300" b="0" baseline="0" smtClean="0">
                          <a:solidFill>
                            <a:schemeClr val="tx1"/>
                          </a:solidFill>
                        </a:rPr>
                        <a:t>）国外</a:t>
                      </a:r>
                      <a:r>
                        <a:rPr lang="en-US" altLang="zh-CN" sz="1300" b="0" baseline="0" smtClean="0">
                          <a:solidFill>
                            <a:schemeClr val="tx1"/>
                          </a:solidFill>
                        </a:rPr>
                        <a:t>XX</a:t>
                      </a:r>
                      <a:r>
                        <a:rPr lang="zh-CN" altLang="en-US" sz="1300" b="0" baseline="0" smtClean="0">
                          <a:solidFill>
                            <a:schemeClr val="tx1"/>
                          </a:solidFill>
                        </a:rPr>
                        <a:t>企业</a:t>
                      </a:r>
                      <a:r>
                        <a:rPr lang="zh-CN" altLang="en-US" sz="1300" b="0" baseline="0" dirty="0" smtClean="0">
                          <a:solidFill>
                            <a:schemeClr val="tx1"/>
                          </a:solidFill>
                        </a:rPr>
                        <a:t>经营年报；</a:t>
                      </a:r>
                      <a:endParaRPr lang="en-US" altLang="zh-CN" sz="13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300" b="1" dirty="0" smtClean="0">
                          <a:solidFill>
                            <a:schemeClr val="tx1"/>
                          </a:solidFill>
                        </a:rPr>
                        <a:t>人均利润建议数据统计口径：</a:t>
                      </a:r>
                      <a:endParaRPr lang="en-US" altLang="zh-CN" sz="13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300" b="0" dirty="0" smtClean="0">
                          <a:solidFill>
                            <a:schemeClr val="tx1"/>
                          </a:solidFill>
                        </a:rPr>
                        <a:t>（</a:t>
                      </a:r>
                      <a:r>
                        <a:rPr lang="en-US" altLang="zh-CN" sz="1300" b="0" dirty="0" smtClean="0">
                          <a:solidFill>
                            <a:schemeClr val="tx1"/>
                          </a:solidFill>
                        </a:rPr>
                        <a:t>1</a:t>
                      </a:r>
                      <a:r>
                        <a:rPr lang="zh-CN" altLang="en-US" sz="1300" b="0" dirty="0" smtClean="0">
                          <a:solidFill>
                            <a:schemeClr val="tx1"/>
                          </a:solidFill>
                        </a:rPr>
                        <a:t>）利润总额不包括“资本运营”产生的利润；总人数不包括金融板块人数；</a:t>
                      </a:r>
                      <a:endParaRPr lang="en-US" altLang="zh-CN" sz="13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300" b="0" dirty="0" smtClean="0">
                          <a:solidFill>
                            <a:schemeClr val="tx1"/>
                          </a:solidFill>
                        </a:rPr>
                        <a:t>（</a:t>
                      </a:r>
                      <a:r>
                        <a:rPr lang="en-US" altLang="zh-CN" sz="1300" b="0" dirty="0" smtClean="0">
                          <a:solidFill>
                            <a:schemeClr val="tx1"/>
                          </a:solidFill>
                        </a:rPr>
                        <a:t>2</a:t>
                      </a:r>
                      <a:r>
                        <a:rPr lang="zh-CN" altLang="en-US" sz="1300" b="0" dirty="0" smtClean="0">
                          <a:solidFill>
                            <a:schemeClr val="tx1"/>
                          </a:solidFill>
                        </a:rPr>
                        <a:t>）人均利润在集团层面也可</a:t>
                      </a:r>
                      <a:r>
                        <a:rPr lang="zh-CN" altLang="en-US" sz="1300" b="0" smtClean="0">
                          <a:solidFill>
                            <a:schemeClr val="tx1"/>
                          </a:solidFill>
                        </a:rPr>
                        <a:t>采用</a:t>
                      </a:r>
                      <a:r>
                        <a:rPr lang="en-US" altLang="zh-CN" sz="1300" b="0" smtClean="0">
                          <a:solidFill>
                            <a:schemeClr val="tx1"/>
                          </a:solidFill>
                        </a:rPr>
                        <a:t>(XX</a:t>
                      </a:r>
                      <a:r>
                        <a:rPr lang="zh-CN" altLang="en-US" sz="1300" b="0" smtClean="0">
                          <a:solidFill>
                            <a:schemeClr val="tx1"/>
                          </a:solidFill>
                        </a:rPr>
                        <a:t>业务</a:t>
                      </a:r>
                      <a:r>
                        <a:rPr lang="zh-CN" altLang="en-US" sz="1300" b="0" dirty="0" smtClean="0">
                          <a:solidFill>
                            <a:schemeClr val="tx1"/>
                          </a:solidFill>
                        </a:rPr>
                        <a:t>利润</a:t>
                      </a:r>
                      <a:r>
                        <a:rPr lang="en-US" altLang="zh-CN" sz="1300" b="0" dirty="0" smtClean="0">
                          <a:solidFill>
                            <a:schemeClr val="tx1"/>
                          </a:solidFill>
                        </a:rPr>
                        <a:t>+</a:t>
                      </a:r>
                      <a:r>
                        <a:rPr lang="zh-CN" altLang="en-US" sz="1300" b="0" dirty="0" smtClean="0">
                          <a:solidFill>
                            <a:schemeClr val="tx1"/>
                          </a:solidFill>
                        </a:rPr>
                        <a:t>再生能源</a:t>
                      </a:r>
                      <a:r>
                        <a:rPr lang="zh-CN" altLang="en-US" sz="1300" b="0" smtClean="0">
                          <a:solidFill>
                            <a:schemeClr val="tx1"/>
                          </a:solidFill>
                        </a:rPr>
                        <a:t>利润</a:t>
                      </a:r>
                      <a:r>
                        <a:rPr lang="en-US" altLang="zh-CN" sz="1300" b="0" smtClean="0">
                          <a:solidFill>
                            <a:schemeClr val="tx1"/>
                          </a:solidFill>
                        </a:rPr>
                        <a:t>)/(XX</a:t>
                      </a:r>
                      <a:r>
                        <a:rPr lang="zh-CN" altLang="en-US" sz="1300" b="0" smtClean="0">
                          <a:solidFill>
                            <a:schemeClr val="tx1"/>
                          </a:solidFill>
                        </a:rPr>
                        <a:t>板块</a:t>
                      </a:r>
                      <a:r>
                        <a:rPr lang="zh-CN" altLang="en-US" sz="1300" b="0" dirty="0" smtClean="0">
                          <a:solidFill>
                            <a:schemeClr val="tx1"/>
                          </a:solidFill>
                        </a:rPr>
                        <a:t>人数</a:t>
                      </a:r>
                      <a:r>
                        <a:rPr lang="en-US" altLang="zh-CN" sz="1300" b="0" dirty="0" smtClean="0">
                          <a:solidFill>
                            <a:schemeClr val="tx1"/>
                          </a:solidFill>
                        </a:rPr>
                        <a:t>+</a:t>
                      </a:r>
                      <a:r>
                        <a:rPr lang="zh-CN" altLang="en-US" sz="1300" b="0" dirty="0" smtClean="0">
                          <a:solidFill>
                            <a:schemeClr val="tx1"/>
                          </a:solidFill>
                        </a:rPr>
                        <a:t>再生能源板块人数</a:t>
                      </a:r>
                      <a:r>
                        <a:rPr lang="en-US" altLang="zh-CN" sz="1300" b="0" dirty="0" smtClean="0">
                          <a:solidFill>
                            <a:schemeClr val="tx1"/>
                          </a:solidFill>
                        </a:rPr>
                        <a:t>)</a:t>
                      </a:r>
                      <a:r>
                        <a:rPr lang="zh-CN" altLang="en-US" sz="1300" b="0" dirty="0" smtClean="0">
                          <a:solidFill>
                            <a:schemeClr val="tx1"/>
                          </a:solidFill>
                        </a:rPr>
                        <a:t>公式</a:t>
                      </a:r>
                      <a:endParaRPr lang="en-US" altLang="zh-CN" sz="1300" b="0" dirty="0" smtClean="0">
                        <a:solidFill>
                          <a:schemeClr val="tx1"/>
                        </a:solidFill>
                      </a:endParaRPr>
                    </a:p>
                    <a:p>
                      <a:pPr algn="l"/>
                      <a:endParaRPr lang="zh-CN" altLang="en-US" sz="1300" b="0" dirty="0" smtClean="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288019">
                <a:tc vMerge="1">
                  <a:txBody>
                    <a:bodyPr/>
                    <a:lstStyle/>
                    <a:p>
                      <a:endParaRPr lang="zh-CN" altLang="en-US"/>
                    </a:p>
                  </a:txBody>
                  <a:tcPr/>
                </a:tc>
                <a:tc vMerge="1">
                  <a:txBody>
                    <a:bodyPr/>
                    <a:lstStyle/>
                    <a:p>
                      <a:pPr algn="ct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300" b="0" i="0" u="none" strike="noStrike" smtClean="0">
                          <a:solidFill>
                            <a:srgbClr val="000000"/>
                          </a:solidFill>
                          <a:latin typeface="宋体"/>
                        </a:rPr>
                        <a:t>XX</a:t>
                      </a:r>
                      <a:r>
                        <a:rPr lang="zh-CN" altLang="en-US" sz="1300" b="0" i="0" u="none" strike="noStrike" smtClean="0">
                          <a:solidFill>
                            <a:srgbClr val="000000"/>
                          </a:solidFill>
                          <a:latin typeface="宋体"/>
                        </a:rPr>
                        <a:t>板块</a:t>
                      </a:r>
                      <a:endParaRPr lang="zh-CN" altLang="en-US" sz="1300" b="0" i="0" u="none" strike="noStrike" dirty="0">
                        <a:solidFill>
                          <a:srgbClr val="000000"/>
                        </a:solidFill>
                        <a:latin typeface="宋体"/>
                      </a:endParaRPr>
                    </a:p>
                  </a:txBody>
                  <a:tcPr marL="9693" marR="9693" marT="999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300" dirty="0" smtClean="0">
                          <a:solidFill>
                            <a:schemeClr val="tx1"/>
                          </a:solidFill>
                        </a:rPr>
                        <a:t>√</a:t>
                      </a:r>
                      <a:endParaRPr lang="zh-CN" altLang="en-US" sz="1300"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pPr algn="ctr"/>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4047">
                <a:tc vMerge="1">
                  <a:txBody>
                    <a:bodyPr/>
                    <a:lstStyle/>
                    <a:p>
                      <a:endParaRPr lang="zh-CN" altLang="en-US"/>
                    </a:p>
                  </a:txBody>
                  <a:tcPr/>
                </a:tc>
                <a:tc vMerge="1">
                  <a:txBody>
                    <a:bodyPr/>
                    <a:lstStyle/>
                    <a:p>
                      <a:pPr algn="ct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300" b="0" i="0" u="none" strike="noStrike" smtClean="0">
                          <a:solidFill>
                            <a:srgbClr val="000000"/>
                          </a:solidFill>
                          <a:latin typeface="宋体"/>
                        </a:rPr>
                        <a:t>XX</a:t>
                      </a:r>
                      <a:r>
                        <a:rPr lang="zh-CN" altLang="en-US" sz="1300" b="0" i="0" u="none" strike="noStrike" smtClean="0">
                          <a:solidFill>
                            <a:srgbClr val="000000"/>
                          </a:solidFill>
                          <a:latin typeface="宋体"/>
                        </a:rPr>
                        <a:t>板块</a:t>
                      </a:r>
                      <a:r>
                        <a:rPr lang="zh-CN" altLang="en-US" sz="1300" b="0" i="0" u="none" strike="noStrike" dirty="0">
                          <a:solidFill>
                            <a:srgbClr val="000000"/>
                          </a:solidFill>
                          <a:latin typeface="宋体"/>
                        </a:rPr>
                        <a:t>各下属公司</a:t>
                      </a:r>
                    </a:p>
                  </a:txBody>
                  <a:tcPr marL="9693" marR="9693" marT="999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300"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pPr algn="ctr"/>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19">
                <a:tc vMerge="1">
                  <a:txBody>
                    <a:bodyPr/>
                    <a:lstStyle/>
                    <a:p>
                      <a:pPr algn="ct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300" b="0" i="0" u="none" strike="noStrike">
                          <a:solidFill>
                            <a:srgbClr val="000000"/>
                          </a:solidFill>
                          <a:latin typeface="宋体"/>
                        </a:rPr>
                        <a:t>可再生能源板块</a:t>
                      </a:r>
                    </a:p>
                  </a:txBody>
                  <a:tcPr marL="9693" marR="9693" marT="999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300" dirty="0" smtClean="0">
                          <a:solidFill>
                            <a:schemeClr val="tx1"/>
                          </a:solidFill>
                        </a:rPr>
                        <a:t>√</a:t>
                      </a:r>
                      <a:endParaRPr lang="zh-CN" altLang="en-US" sz="1300"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pPr algn="ctr"/>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4047">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300" b="0" i="0" u="none" strike="noStrike" dirty="0">
                          <a:solidFill>
                            <a:srgbClr val="000000"/>
                          </a:solidFill>
                          <a:latin typeface="宋体"/>
                        </a:rPr>
                        <a:t>可再生能源各下属公司</a:t>
                      </a:r>
                    </a:p>
                  </a:txBody>
                  <a:tcPr marL="9693" marR="9693" marT="999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300" dirty="0" smtClean="0">
                          <a:solidFill>
                            <a:schemeClr val="tx1"/>
                          </a:solidFill>
                        </a:rPr>
                        <a:t>√</a:t>
                      </a:r>
                      <a:endParaRPr lang="zh-CN" altLang="en-US" sz="1300"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pPr algn="ctr"/>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04221">
                <a:tc vMerge="1">
                  <a:txBody>
                    <a:bodyPr/>
                    <a:lstStyle/>
                    <a:p>
                      <a:pPr algn="ct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300" b="0" i="0" u="none" strike="noStrike" dirty="0" smtClean="0">
                          <a:solidFill>
                            <a:srgbClr val="000000"/>
                          </a:solidFill>
                          <a:latin typeface="宋体"/>
                        </a:rPr>
                        <a:t>其他业务与</a:t>
                      </a:r>
                      <a:r>
                        <a:rPr lang="zh-CN" altLang="en-US" sz="1300" b="0" i="0" u="none" strike="noStrike" dirty="0">
                          <a:solidFill>
                            <a:srgbClr val="000000"/>
                          </a:solidFill>
                          <a:latin typeface="宋体"/>
                        </a:rPr>
                        <a:t>服务板块</a:t>
                      </a:r>
                    </a:p>
                  </a:txBody>
                  <a:tcPr marL="9693" marR="9693" marT="999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300"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pPr algn="ctr"/>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19">
                <a:tc rowSpan="6">
                  <a:txBody>
                    <a:bodyPr/>
                    <a:lstStyle/>
                    <a:p>
                      <a:pPr algn="ctr"/>
                      <a:r>
                        <a:rPr lang="zh-CN" altLang="en-US" sz="1500" b="1" kern="1200" dirty="0" smtClean="0">
                          <a:solidFill>
                            <a:schemeClr val="tx1"/>
                          </a:solidFill>
                          <a:latin typeface="+mn-lt"/>
                          <a:ea typeface="+mn-ea"/>
                          <a:cs typeface="+mn-cs"/>
                        </a:rPr>
                        <a:t>人工成本利润率</a:t>
                      </a:r>
                      <a:endParaRPr lang="zh-CN" altLang="en-US" sz="1500" b="1" kern="1200" dirty="0">
                        <a:solidFill>
                          <a:schemeClr val="tx1"/>
                        </a:solidFill>
                        <a:latin typeface="+mn-lt"/>
                        <a:ea typeface="+mn-ea"/>
                        <a:cs typeface="+mn-cs"/>
                      </a:endParaRPr>
                    </a:p>
                  </a:txBody>
                  <a:tcPr marL="93051" marR="93051" marT="47998" marB="47998"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a:r>
                        <a:rPr lang="zh-CN" altLang="en-US" sz="1300" dirty="0" smtClean="0">
                          <a:solidFill>
                            <a:schemeClr val="tx1"/>
                          </a:solidFill>
                        </a:rPr>
                        <a:t>利润总额</a:t>
                      </a:r>
                      <a:r>
                        <a:rPr lang="en-US" altLang="zh-CN" sz="1300" dirty="0" smtClean="0">
                          <a:solidFill>
                            <a:schemeClr val="tx1"/>
                          </a:solidFill>
                        </a:rPr>
                        <a:t>/</a:t>
                      </a:r>
                      <a:r>
                        <a:rPr lang="zh-CN" altLang="en-US" sz="1300" dirty="0" smtClean="0">
                          <a:solidFill>
                            <a:schemeClr val="tx1"/>
                          </a:solidFill>
                        </a:rPr>
                        <a:t>总人工成本</a:t>
                      </a:r>
                      <a:endParaRPr lang="zh-CN" altLang="en-US" sz="1300"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300" b="0" i="0" u="none" strike="noStrike">
                          <a:solidFill>
                            <a:srgbClr val="000000"/>
                          </a:solidFill>
                          <a:latin typeface="宋体"/>
                        </a:rPr>
                        <a:t>集团整体</a:t>
                      </a:r>
                    </a:p>
                  </a:txBody>
                  <a:tcPr marL="9693" marR="9693" marT="999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300" dirty="0" smtClean="0">
                          <a:solidFill>
                            <a:schemeClr val="tx1"/>
                          </a:solidFill>
                        </a:rPr>
                        <a:t>√</a:t>
                      </a:r>
                      <a:endParaRPr lang="zh-CN" altLang="en-US" sz="1300"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l"/>
                      <a:r>
                        <a:rPr lang="zh-CN" altLang="en-US" sz="1300" b="0" dirty="0" smtClean="0">
                          <a:solidFill>
                            <a:schemeClr val="tx1"/>
                          </a:solidFill>
                        </a:rPr>
                        <a:t>（</a:t>
                      </a:r>
                      <a:r>
                        <a:rPr lang="en-US" altLang="zh-CN" sz="1300" b="0" dirty="0" smtClean="0">
                          <a:solidFill>
                            <a:schemeClr val="tx1"/>
                          </a:solidFill>
                        </a:rPr>
                        <a:t>1</a:t>
                      </a:r>
                      <a:r>
                        <a:rPr lang="zh-CN" altLang="en-US" sz="1300" b="0" dirty="0" smtClean="0">
                          <a:solidFill>
                            <a:schemeClr val="tx1"/>
                          </a:solidFill>
                        </a:rPr>
                        <a:t>）应用对象建议为集团</a:t>
                      </a:r>
                      <a:r>
                        <a:rPr lang="zh-CN" altLang="en-US" sz="1300" b="0" smtClean="0">
                          <a:solidFill>
                            <a:schemeClr val="tx1"/>
                          </a:solidFill>
                        </a:rPr>
                        <a:t>整体、</a:t>
                      </a:r>
                      <a:r>
                        <a:rPr lang="en-US" altLang="zh-CN" sz="1300" b="0" smtClean="0">
                          <a:solidFill>
                            <a:schemeClr val="tx1"/>
                          </a:solidFill>
                        </a:rPr>
                        <a:t>XX</a:t>
                      </a:r>
                      <a:r>
                        <a:rPr lang="zh-CN" altLang="en-US" sz="1300" b="0" smtClean="0">
                          <a:solidFill>
                            <a:schemeClr val="tx1"/>
                          </a:solidFill>
                        </a:rPr>
                        <a:t>板块</a:t>
                      </a:r>
                      <a:r>
                        <a:rPr lang="zh-CN" altLang="en-US" sz="1300" b="0" dirty="0" smtClean="0">
                          <a:solidFill>
                            <a:schemeClr val="tx1"/>
                          </a:solidFill>
                        </a:rPr>
                        <a:t>、可再生能源板块、可再生能源板块下属公司；</a:t>
                      </a:r>
                      <a:endParaRPr lang="en-US" altLang="zh-CN" sz="1300" b="0" dirty="0" smtClean="0">
                        <a:solidFill>
                          <a:schemeClr val="tx1"/>
                        </a:solidFill>
                      </a:endParaRPr>
                    </a:p>
                    <a:p>
                      <a:pPr algn="l"/>
                      <a:r>
                        <a:rPr lang="zh-CN" altLang="en-US" sz="1300" b="0" dirty="0" smtClean="0">
                          <a:solidFill>
                            <a:schemeClr val="tx1"/>
                          </a:solidFill>
                        </a:rPr>
                        <a:t>（</a:t>
                      </a:r>
                      <a:r>
                        <a:rPr lang="en-US" altLang="zh-CN" sz="1300" b="0" dirty="0" smtClean="0">
                          <a:solidFill>
                            <a:schemeClr val="tx1"/>
                          </a:solidFill>
                        </a:rPr>
                        <a:t>2</a:t>
                      </a:r>
                      <a:r>
                        <a:rPr lang="zh-CN" altLang="en-US" sz="1300" b="0" smtClean="0">
                          <a:solidFill>
                            <a:schemeClr val="tx1"/>
                          </a:solidFill>
                        </a:rPr>
                        <a:t>）由于</a:t>
                      </a:r>
                      <a:r>
                        <a:rPr lang="en-US" altLang="zh-CN" sz="1300" b="0" smtClean="0">
                          <a:solidFill>
                            <a:schemeClr val="tx1"/>
                          </a:solidFill>
                        </a:rPr>
                        <a:t>XX</a:t>
                      </a:r>
                      <a:r>
                        <a:rPr lang="zh-CN" altLang="en-US" sz="1300" b="0" smtClean="0">
                          <a:solidFill>
                            <a:schemeClr val="tx1"/>
                          </a:solidFill>
                        </a:rPr>
                        <a:t>板块</a:t>
                      </a:r>
                      <a:r>
                        <a:rPr lang="zh-CN" altLang="en-US" sz="1300" b="0" dirty="0" smtClean="0">
                          <a:solidFill>
                            <a:schemeClr val="tx1"/>
                          </a:solidFill>
                        </a:rPr>
                        <a:t>的业务性特点，人才储备与项目运营的非同步性，建议根据评估值的趋势及变化点（拐点）作为相应判断依据；</a:t>
                      </a:r>
                      <a:endParaRPr lang="en-US" altLang="zh-CN" sz="1300" b="0" dirty="0" smtClean="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l"/>
                      <a:r>
                        <a:rPr lang="zh-CN" altLang="en-US" sz="1300" b="1" dirty="0" smtClean="0">
                          <a:solidFill>
                            <a:schemeClr val="tx1"/>
                          </a:solidFill>
                        </a:rPr>
                        <a:t>人工成本利润率对标数据来源：</a:t>
                      </a:r>
                      <a:endParaRPr lang="en-US" altLang="zh-CN" sz="1300" b="1" dirty="0" smtClean="0">
                        <a:solidFill>
                          <a:schemeClr val="tx1"/>
                        </a:solidFill>
                      </a:endParaRPr>
                    </a:p>
                    <a:p>
                      <a:pPr algn="l"/>
                      <a:r>
                        <a:rPr lang="zh-CN" altLang="en-US" sz="1300" b="0" baseline="0" dirty="0" smtClean="0">
                          <a:solidFill>
                            <a:schemeClr val="tx1"/>
                          </a:solidFill>
                        </a:rPr>
                        <a:t>（</a:t>
                      </a:r>
                      <a:r>
                        <a:rPr lang="en-US" altLang="zh-CN" sz="1300" b="0" baseline="0" dirty="0" smtClean="0">
                          <a:solidFill>
                            <a:schemeClr val="tx1"/>
                          </a:solidFill>
                        </a:rPr>
                        <a:t>1</a:t>
                      </a:r>
                      <a:r>
                        <a:rPr lang="zh-CN" altLang="en-US" sz="1300" b="0" baseline="0" dirty="0" smtClean="0">
                          <a:solidFill>
                            <a:schemeClr val="tx1"/>
                          </a:solidFill>
                        </a:rPr>
                        <a:t>）</a:t>
                      </a:r>
                      <a:r>
                        <a:rPr lang="zh-CN" altLang="en-US" sz="1300" b="0" dirty="0" smtClean="0"/>
                        <a:t>中央企业</a:t>
                      </a:r>
                      <a:r>
                        <a:rPr lang="en-US" altLang="zh-CN" sz="1300" b="0" dirty="0" smtClean="0"/>
                        <a:t>xx</a:t>
                      </a:r>
                      <a:r>
                        <a:rPr lang="zh-CN" altLang="en-US" sz="1300" b="0" dirty="0" smtClean="0"/>
                        <a:t>年度分户国有资产运营情况表</a:t>
                      </a:r>
                      <a:r>
                        <a:rPr lang="en-US" altLang="zh-CN" sz="1300" b="0" dirty="0" smtClean="0"/>
                        <a:t>;</a:t>
                      </a:r>
                    </a:p>
                    <a:p>
                      <a:pPr algn="l"/>
                      <a:r>
                        <a:rPr lang="zh-CN" altLang="en-US" sz="1300" b="0" dirty="0" smtClean="0">
                          <a:solidFill>
                            <a:schemeClr val="tx1"/>
                          </a:solidFill>
                        </a:rPr>
                        <a:t>（</a:t>
                      </a:r>
                      <a:r>
                        <a:rPr lang="en-US" altLang="zh-CN" sz="1300" b="0" dirty="0" smtClean="0">
                          <a:solidFill>
                            <a:schemeClr val="tx1"/>
                          </a:solidFill>
                        </a:rPr>
                        <a:t>2</a:t>
                      </a:r>
                      <a:r>
                        <a:rPr lang="zh-CN" altLang="en-US" sz="1300" b="0" dirty="0" smtClean="0">
                          <a:solidFill>
                            <a:schemeClr val="tx1"/>
                          </a:solidFill>
                        </a:rPr>
                        <a:t>）</a:t>
                      </a:r>
                      <a:r>
                        <a:rPr lang="en-US" altLang="zh-CN" sz="1300" b="0" dirty="0" smtClean="0">
                          <a:solidFill>
                            <a:schemeClr val="tx1"/>
                          </a:solidFill>
                        </a:rPr>
                        <a:t>《2011</a:t>
                      </a:r>
                      <a:r>
                        <a:rPr lang="zh-CN" altLang="en-US" sz="1300" b="0" dirty="0" smtClean="0">
                          <a:solidFill>
                            <a:schemeClr val="tx1"/>
                          </a:solidFill>
                        </a:rPr>
                        <a:t>年中国人效报告白皮书</a:t>
                      </a:r>
                      <a:r>
                        <a:rPr lang="en-US" altLang="zh-CN" sz="1300" b="0" dirty="0" smtClean="0">
                          <a:solidFill>
                            <a:schemeClr val="tx1"/>
                          </a:solidFill>
                        </a:rPr>
                        <a:t>》</a:t>
                      </a:r>
                    </a:p>
                    <a:p>
                      <a:pPr algn="l"/>
                      <a:r>
                        <a:rPr lang="zh-CN" altLang="en-US" sz="1300" b="0" baseline="0" dirty="0" smtClean="0">
                          <a:solidFill>
                            <a:schemeClr val="tx1"/>
                          </a:solidFill>
                        </a:rPr>
                        <a:t>（</a:t>
                      </a:r>
                      <a:r>
                        <a:rPr lang="en-US" altLang="zh-CN" sz="1300" b="0" baseline="0" dirty="0" smtClean="0">
                          <a:solidFill>
                            <a:schemeClr val="tx1"/>
                          </a:solidFill>
                        </a:rPr>
                        <a:t>3</a:t>
                      </a:r>
                      <a:r>
                        <a:rPr lang="zh-CN" altLang="en-US" sz="1300" b="0" baseline="0" dirty="0" smtClean="0">
                          <a:solidFill>
                            <a:schemeClr val="tx1"/>
                          </a:solidFill>
                        </a:rPr>
                        <a:t>）上市央企</a:t>
                      </a:r>
                      <a:r>
                        <a:rPr lang="en-US" altLang="zh-CN" sz="1300" b="0" baseline="0" dirty="0" smtClean="0">
                          <a:solidFill>
                            <a:schemeClr val="tx1"/>
                          </a:solidFill>
                        </a:rPr>
                        <a:t>/</a:t>
                      </a:r>
                      <a:r>
                        <a:rPr lang="zh-CN" altLang="en-US" sz="1300" b="0" baseline="0" dirty="0" smtClean="0">
                          <a:solidFill>
                            <a:schemeClr val="tx1"/>
                          </a:solidFill>
                        </a:rPr>
                        <a:t>国企年报；可再生能源等市场化板块其他上市企业年报；</a:t>
                      </a:r>
                      <a:endParaRPr lang="en-US" altLang="zh-CN" sz="1300" b="0" baseline="0" dirty="0" smtClean="0">
                        <a:solidFill>
                          <a:schemeClr val="tx1"/>
                        </a:solidFill>
                      </a:endParaRPr>
                    </a:p>
                    <a:p>
                      <a:pPr algn="l"/>
                      <a:r>
                        <a:rPr lang="zh-CN" altLang="en-US" sz="1300" b="0" baseline="0" dirty="0" smtClean="0">
                          <a:solidFill>
                            <a:schemeClr val="tx1"/>
                          </a:solidFill>
                        </a:rPr>
                        <a:t>（</a:t>
                      </a:r>
                      <a:r>
                        <a:rPr lang="en-US" altLang="zh-CN" sz="1300" b="0" baseline="0" dirty="0" smtClean="0">
                          <a:solidFill>
                            <a:schemeClr val="tx1"/>
                          </a:solidFill>
                        </a:rPr>
                        <a:t>4</a:t>
                      </a:r>
                      <a:r>
                        <a:rPr lang="zh-CN" altLang="en-US" sz="1300" b="0" baseline="0" smtClean="0">
                          <a:solidFill>
                            <a:schemeClr val="tx1"/>
                          </a:solidFill>
                        </a:rPr>
                        <a:t>）国外</a:t>
                      </a:r>
                      <a:r>
                        <a:rPr lang="en-US" altLang="zh-CN" sz="1300" b="0" baseline="0" smtClean="0">
                          <a:solidFill>
                            <a:schemeClr val="tx1"/>
                          </a:solidFill>
                        </a:rPr>
                        <a:t>XX</a:t>
                      </a:r>
                      <a:r>
                        <a:rPr lang="zh-CN" altLang="en-US" sz="1300" b="0" baseline="0" smtClean="0">
                          <a:solidFill>
                            <a:schemeClr val="tx1"/>
                          </a:solidFill>
                        </a:rPr>
                        <a:t>企业</a:t>
                      </a:r>
                      <a:r>
                        <a:rPr lang="zh-CN" altLang="en-US" sz="1300" b="0" baseline="0" dirty="0" smtClean="0">
                          <a:solidFill>
                            <a:schemeClr val="tx1"/>
                          </a:solidFill>
                        </a:rPr>
                        <a:t>经营年报；</a:t>
                      </a:r>
                      <a:endParaRPr lang="en-US" altLang="zh-CN" sz="13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300" b="1" dirty="0" smtClean="0">
                          <a:solidFill>
                            <a:schemeClr val="tx1"/>
                          </a:solidFill>
                        </a:rPr>
                        <a:t>人均利润建议数据统计口径：</a:t>
                      </a:r>
                      <a:endParaRPr lang="en-US" altLang="zh-CN" sz="13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300" b="0" dirty="0" smtClean="0">
                          <a:solidFill>
                            <a:schemeClr val="tx1"/>
                          </a:solidFill>
                        </a:rPr>
                        <a:t>（</a:t>
                      </a:r>
                      <a:r>
                        <a:rPr lang="en-US" altLang="zh-CN" sz="1300" b="0" dirty="0" smtClean="0">
                          <a:solidFill>
                            <a:schemeClr val="tx1"/>
                          </a:solidFill>
                        </a:rPr>
                        <a:t>1</a:t>
                      </a:r>
                      <a:r>
                        <a:rPr lang="zh-CN" altLang="en-US" sz="1300" b="0" dirty="0" smtClean="0">
                          <a:solidFill>
                            <a:schemeClr val="tx1"/>
                          </a:solidFill>
                        </a:rPr>
                        <a:t>）利润总额不包括“资本运营”产生的利润；总人工成本不包括金融板块人工成本；</a:t>
                      </a:r>
                      <a:endParaRPr lang="en-US" altLang="zh-CN" sz="13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300" b="0" dirty="0" smtClean="0">
                          <a:solidFill>
                            <a:schemeClr val="tx1"/>
                          </a:solidFill>
                        </a:rPr>
                        <a:t>（</a:t>
                      </a:r>
                      <a:r>
                        <a:rPr lang="en-US" altLang="zh-CN" sz="1300" b="0" dirty="0" smtClean="0">
                          <a:solidFill>
                            <a:schemeClr val="tx1"/>
                          </a:solidFill>
                        </a:rPr>
                        <a:t>2</a:t>
                      </a:r>
                      <a:r>
                        <a:rPr lang="zh-CN" altLang="en-US" sz="1300" b="0" dirty="0" smtClean="0">
                          <a:solidFill>
                            <a:schemeClr val="tx1"/>
                          </a:solidFill>
                        </a:rPr>
                        <a:t>）人工成本包括工资总额、社会保险费用、补充保险费用、福利费用、教育培训费用、工会经费、劳动保护费用、住房费用、技术奖酬金、非货币福利、辞退福利以及其他人工成本支出等。</a:t>
                      </a:r>
                      <a:endParaRPr lang="en-US" altLang="zh-CN" sz="1300" b="0" dirty="0" smtClean="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288019">
                <a:tc vMerge="1">
                  <a:txBody>
                    <a:bodyPr/>
                    <a:lstStyle/>
                    <a:p>
                      <a:pPr algn="ct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300" b="0" i="0" u="none" strike="noStrike" smtClean="0">
                          <a:solidFill>
                            <a:srgbClr val="000000"/>
                          </a:solidFill>
                          <a:latin typeface="宋体"/>
                        </a:rPr>
                        <a:t>XX</a:t>
                      </a:r>
                      <a:r>
                        <a:rPr lang="zh-CN" altLang="en-US" sz="1300" b="0" i="0" u="none" strike="noStrike" smtClean="0">
                          <a:solidFill>
                            <a:srgbClr val="000000"/>
                          </a:solidFill>
                          <a:latin typeface="宋体"/>
                        </a:rPr>
                        <a:t>板块</a:t>
                      </a:r>
                      <a:endParaRPr lang="zh-CN" altLang="en-US" sz="1300" b="0" i="0" u="none" strike="noStrike" dirty="0">
                        <a:solidFill>
                          <a:srgbClr val="000000"/>
                        </a:solidFill>
                        <a:latin typeface="宋体"/>
                      </a:endParaRPr>
                    </a:p>
                  </a:txBody>
                  <a:tcPr marL="9693" marR="9693" marT="999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300" dirty="0" smtClean="0">
                          <a:solidFill>
                            <a:schemeClr val="tx1"/>
                          </a:solidFill>
                        </a:rPr>
                        <a:t>√</a:t>
                      </a:r>
                      <a:endParaRPr lang="zh-CN" altLang="en-US" sz="1300"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pPr algn="ctr"/>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4047">
                <a:tc vMerge="1">
                  <a:txBody>
                    <a:bodyPr/>
                    <a:lstStyle/>
                    <a:p>
                      <a:pPr algn="ct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300" b="0" i="0" u="none" strike="noStrike" smtClean="0">
                          <a:solidFill>
                            <a:srgbClr val="000000"/>
                          </a:solidFill>
                          <a:latin typeface="宋体"/>
                        </a:rPr>
                        <a:t>XX</a:t>
                      </a:r>
                      <a:r>
                        <a:rPr lang="zh-CN" altLang="en-US" sz="1300" b="0" i="0" u="none" strike="noStrike" smtClean="0">
                          <a:solidFill>
                            <a:srgbClr val="000000"/>
                          </a:solidFill>
                          <a:latin typeface="宋体"/>
                        </a:rPr>
                        <a:t>板块</a:t>
                      </a:r>
                      <a:r>
                        <a:rPr lang="zh-CN" altLang="en-US" sz="1300" b="0" i="0" u="none" strike="noStrike">
                          <a:solidFill>
                            <a:srgbClr val="000000"/>
                          </a:solidFill>
                          <a:latin typeface="宋体"/>
                        </a:rPr>
                        <a:t>各下属公司</a:t>
                      </a:r>
                    </a:p>
                  </a:txBody>
                  <a:tcPr marL="9693" marR="9693" marT="999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300"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pPr algn="ctr"/>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19">
                <a:tc vMerge="1">
                  <a:txBody>
                    <a:bodyPr/>
                    <a:lstStyle/>
                    <a:p>
                      <a:endParaRPr lang="zh-CN" altLang="en-US"/>
                    </a:p>
                  </a:txBody>
                  <a:tcPr/>
                </a:tc>
                <a:tc vMerge="1">
                  <a:txBody>
                    <a:bodyPr/>
                    <a:lstStyle/>
                    <a:p>
                      <a:pPr algn="ct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300" b="0" i="0" u="none" strike="noStrike" dirty="0">
                          <a:solidFill>
                            <a:srgbClr val="000000"/>
                          </a:solidFill>
                          <a:latin typeface="宋体"/>
                        </a:rPr>
                        <a:t>可再生能源板块</a:t>
                      </a:r>
                    </a:p>
                  </a:txBody>
                  <a:tcPr marL="9693" marR="9693" marT="999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300" dirty="0" smtClean="0">
                          <a:solidFill>
                            <a:schemeClr val="tx1"/>
                          </a:solidFill>
                        </a:rPr>
                        <a:t>√</a:t>
                      </a:r>
                      <a:endParaRPr lang="zh-CN" altLang="en-US" sz="1300"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pPr algn="ctr"/>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4047">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300" b="0" i="0" u="none" strike="noStrike" dirty="0">
                          <a:solidFill>
                            <a:srgbClr val="000000"/>
                          </a:solidFill>
                          <a:latin typeface="宋体"/>
                        </a:rPr>
                        <a:t>可再生能源各下属公司</a:t>
                      </a:r>
                    </a:p>
                  </a:txBody>
                  <a:tcPr marL="9693" marR="9693" marT="999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300" dirty="0" smtClean="0">
                          <a:solidFill>
                            <a:schemeClr val="tx1"/>
                          </a:solidFill>
                        </a:rPr>
                        <a:t>√</a:t>
                      </a:r>
                      <a:endParaRPr lang="zh-CN" altLang="en-US" sz="1300"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pPr algn="ctr"/>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40155">
                <a:tc vMerge="1">
                  <a:txBody>
                    <a:bodyPr/>
                    <a:lstStyle/>
                    <a:p>
                      <a:pPr algn="ct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zh-CN"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300" b="0" i="0" u="none" strike="noStrike" dirty="0" smtClean="0">
                          <a:solidFill>
                            <a:srgbClr val="000000"/>
                          </a:solidFill>
                          <a:latin typeface="宋体"/>
                        </a:rPr>
                        <a:t>其他业务与</a:t>
                      </a:r>
                      <a:r>
                        <a:rPr lang="zh-CN" altLang="en-US" sz="1300" b="0" i="0" u="none" strike="noStrike" dirty="0">
                          <a:solidFill>
                            <a:srgbClr val="000000"/>
                          </a:solidFill>
                          <a:latin typeface="宋体"/>
                        </a:rPr>
                        <a:t>服务板块</a:t>
                      </a:r>
                    </a:p>
                  </a:txBody>
                  <a:tcPr marL="9693" marR="9693" marT="9999"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300" dirty="0">
                        <a:solidFill>
                          <a:schemeClr val="tx1"/>
                        </a:solidFill>
                      </a:endParaRPr>
                    </a:p>
                  </a:txBody>
                  <a:tcPr marL="93051" marR="93051" marT="47998" marB="4799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pPr algn="ctr"/>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44259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p:txBody>
          <a:bodyPr/>
          <a:lstStyle/>
          <a:p>
            <a:r>
              <a:rPr lang="en-US" altLang="zh-CN" b="1" smtClean="0"/>
              <a:t>HR</a:t>
            </a:r>
            <a:r>
              <a:rPr lang="zh-CN" altLang="en-US" b="1" smtClean="0"/>
              <a:t>评估指标库</a:t>
            </a:r>
            <a:r>
              <a:rPr lang="en-US" altLang="zh-CN" b="1" smtClean="0"/>
              <a:t>——</a:t>
            </a:r>
            <a:r>
              <a:rPr lang="zh-CN" altLang="en-US" b="1" smtClean="0"/>
              <a:t>效果型指标</a:t>
            </a:r>
          </a:p>
        </p:txBody>
      </p:sp>
      <p:graphicFrame>
        <p:nvGraphicFramePr>
          <p:cNvPr id="6" name="表格 5"/>
          <p:cNvGraphicFramePr>
            <a:graphicFrameLocks noGrp="1"/>
          </p:cNvGraphicFramePr>
          <p:nvPr>
            <p:extLst>
              <p:ext uri="{D42A27DB-BD31-4B8C-83A1-F6EECF244321}">
                <p14:modId xmlns:p14="http://schemas.microsoft.com/office/powerpoint/2010/main" val="667584424"/>
              </p:ext>
            </p:extLst>
          </p:nvPr>
        </p:nvGraphicFramePr>
        <p:xfrm>
          <a:off x="460413" y="1125141"/>
          <a:ext cx="9044397" cy="5708091"/>
        </p:xfrm>
        <a:graphic>
          <a:graphicData uri="http://schemas.openxmlformats.org/drawingml/2006/table">
            <a:tbl>
              <a:tblPr/>
              <a:tblGrid>
                <a:gridCol w="1130549"/>
                <a:gridCol w="1130549"/>
                <a:gridCol w="1795577"/>
                <a:gridCol w="831287"/>
                <a:gridCol w="831287"/>
                <a:gridCol w="831287"/>
                <a:gridCol w="831287"/>
                <a:gridCol w="831287"/>
                <a:gridCol w="831287"/>
              </a:tblGrid>
              <a:tr h="235990">
                <a:tc>
                  <a:txBody>
                    <a:bodyPr/>
                    <a:lstStyle/>
                    <a:p>
                      <a:pPr algn="ctr" fontAlgn="ctr"/>
                      <a:endParaRPr lang="zh-CN" altLang="en-US" sz="1600" b="1" i="0" u="none" strike="noStrike" dirty="0">
                        <a:solidFill>
                          <a:srgbClr val="000000"/>
                        </a:solidFill>
                        <a:latin typeface="宋体"/>
                      </a:endParaRPr>
                    </a:p>
                  </a:txBody>
                  <a:tcPr marL="6711" marR="6711" marT="6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ctr" fontAlgn="ctr"/>
                      <a:r>
                        <a:rPr lang="zh-CN" altLang="en-US" sz="1600" b="1" i="0" u="none" strike="noStrike" dirty="0">
                          <a:solidFill>
                            <a:srgbClr val="000000"/>
                          </a:solidFill>
                          <a:latin typeface="宋体"/>
                        </a:rPr>
                        <a:t>指标分类</a:t>
                      </a:r>
                    </a:p>
                  </a:txBody>
                  <a:tcPr marL="6711" marR="6711" marT="6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zh-CN" altLang="en-US"/>
                    </a:p>
                  </a:txBody>
                  <a:tcPr/>
                </a:tc>
                <a:tc gridSpan="6">
                  <a:txBody>
                    <a:bodyPr/>
                    <a:lstStyle/>
                    <a:p>
                      <a:pPr algn="ctr" fontAlgn="ctr"/>
                      <a:r>
                        <a:rPr lang="zh-CN" altLang="en-US" sz="1600" b="1" i="0" u="none" strike="noStrike" dirty="0" smtClean="0">
                          <a:solidFill>
                            <a:srgbClr val="000000"/>
                          </a:solidFill>
                          <a:latin typeface="宋体"/>
                        </a:rPr>
                        <a:t>应用对象</a:t>
                      </a:r>
                      <a:endParaRPr lang="zh-CN" altLang="en-US" sz="1600" b="1" i="0" u="none" strike="noStrike" dirty="0">
                        <a:solidFill>
                          <a:srgbClr val="000000"/>
                        </a:solidFill>
                        <a:latin typeface="宋体"/>
                      </a:endParaRPr>
                    </a:p>
                  </a:txBody>
                  <a:tcPr marL="6711" marR="6711" marT="6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08321">
                <a:tc>
                  <a:txBody>
                    <a:bodyPr/>
                    <a:lstStyle/>
                    <a:p>
                      <a:pPr algn="ctr" fontAlgn="ctr"/>
                      <a:r>
                        <a:rPr lang="zh-CN" altLang="en-US" sz="1600" b="1" i="0" u="none" strike="noStrike" dirty="0" smtClean="0">
                          <a:solidFill>
                            <a:srgbClr val="000000"/>
                          </a:solidFill>
                          <a:latin typeface="宋体"/>
                        </a:rPr>
                        <a:t>一级</a:t>
                      </a:r>
                      <a:endParaRPr lang="zh-CN" altLang="en-US" sz="1600" b="1" i="0" u="none" strike="noStrike" dirty="0">
                        <a:solidFill>
                          <a:srgbClr val="000000"/>
                        </a:solidFill>
                        <a:latin typeface="宋体"/>
                      </a:endParaRPr>
                    </a:p>
                  </a:txBody>
                  <a:tcPr marL="6711" marR="6711" marT="6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zh-CN" altLang="en-US" sz="1600" b="1" i="0" u="none" strike="noStrike" dirty="0" smtClean="0">
                          <a:solidFill>
                            <a:srgbClr val="000000"/>
                          </a:solidFill>
                          <a:latin typeface="宋体"/>
                        </a:rPr>
                        <a:t>二级</a:t>
                      </a:r>
                      <a:endParaRPr lang="zh-CN" altLang="en-US" sz="1600" b="1" i="0" u="none" strike="noStrike" dirty="0">
                        <a:solidFill>
                          <a:srgbClr val="000000"/>
                        </a:solidFill>
                        <a:latin typeface="宋体"/>
                      </a:endParaRPr>
                    </a:p>
                  </a:txBody>
                  <a:tcPr marL="6711" marR="6711" marT="6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zh-CN" altLang="en-US" sz="1600" b="1" i="0" u="none" strike="noStrike" kern="1200" dirty="0" smtClean="0">
                          <a:solidFill>
                            <a:srgbClr val="000000"/>
                          </a:solidFill>
                          <a:latin typeface="宋体"/>
                          <a:ea typeface="+mn-ea"/>
                          <a:cs typeface="+mn-cs"/>
                        </a:rPr>
                        <a:t>三级</a:t>
                      </a:r>
                    </a:p>
                  </a:txBody>
                  <a:tcPr marL="6711" marR="6711" marT="6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zh-CN" altLang="en-US" sz="1600" b="1" i="0" u="none" strike="noStrike" dirty="0">
                          <a:solidFill>
                            <a:srgbClr val="000000"/>
                          </a:solidFill>
                          <a:latin typeface="宋体"/>
                        </a:rPr>
                        <a:t>集团</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CN" sz="1600" b="1" i="0" u="none" strike="noStrike" smtClean="0">
                          <a:solidFill>
                            <a:srgbClr val="000000"/>
                          </a:solidFill>
                          <a:latin typeface="宋体"/>
                        </a:rPr>
                        <a:t>A</a:t>
                      </a:r>
                      <a:r>
                        <a:rPr lang="zh-CN" altLang="en-US" sz="1600" b="1" i="0" u="none" strike="noStrike" smtClean="0">
                          <a:solidFill>
                            <a:srgbClr val="000000"/>
                          </a:solidFill>
                          <a:latin typeface="宋体"/>
                        </a:rPr>
                        <a:t>板块</a:t>
                      </a:r>
                      <a:endParaRPr lang="zh-CN" altLang="en-US" sz="16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CN" sz="1600" b="1" i="0" u="none" strike="noStrike" smtClean="0">
                          <a:solidFill>
                            <a:srgbClr val="000000"/>
                          </a:solidFill>
                          <a:latin typeface="宋体"/>
                        </a:rPr>
                        <a:t>A</a:t>
                      </a:r>
                      <a:r>
                        <a:rPr lang="zh-CN" altLang="en-US" sz="1600" b="1" i="0" u="none" strike="noStrike" smtClean="0">
                          <a:solidFill>
                            <a:srgbClr val="000000"/>
                          </a:solidFill>
                          <a:latin typeface="宋体"/>
                        </a:rPr>
                        <a:t>板块子公司</a:t>
                      </a:r>
                      <a:endParaRPr lang="zh-CN" altLang="en-US" sz="16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CN" sz="1600" b="1" i="0" u="none" strike="noStrike" smtClean="0">
                          <a:solidFill>
                            <a:srgbClr val="000000"/>
                          </a:solidFill>
                          <a:latin typeface="宋体"/>
                        </a:rPr>
                        <a:t>B</a:t>
                      </a:r>
                      <a:r>
                        <a:rPr lang="zh-CN" altLang="en-US" sz="1600" b="1" i="0" u="none" strike="noStrike" smtClean="0">
                          <a:solidFill>
                            <a:srgbClr val="000000"/>
                          </a:solidFill>
                          <a:latin typeface="宋体"/>
                        </a:rPr>
                        <a:t>板块</a:t>
                      </a:r>
                      <a:endParaRPr lang="zh-CN" altLang="en-US" sz="16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CN" sz="1600" b="1" i="0" u="none" strike="noStrike" smtClean="0">
                          <a:solidFill>
                            <a:srgbClr val="000000"/>
                          </a:solidFill>
                          <a:latin typeface="宋体"/>
                        </a:rPr>
                        <a:t>C</a:t>
                      </a:r>
                      <a:r>
                        <a:rPr lang="zh-CN" altLang="en-US" sz="1600" b="1" i="0" u="none" strike="noStrike" smtClean="0">
                          <a:solidFill>
                            <a:srgbClr val="000000"/>
                          </a:solidFill>
                          <a:latin typeface="宋体"/>
                        </a:rPr>
                        <a:t>板块</a:t>
                      </a:r>
                      <a:endParaRPr lang="zh-CN" altLang="en-US" sz="16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zh-CN" altLang="en-US" sz="1600" b="1" i="0" u="none" strike="noStrike" dirty="0">
                          <a:solidFill>
                            <a:srgbClr val="000000"/>
                          </a:solidFill>
                          <a:latin typeface="宋体"/>
                        </a:rPr>
                        <a:t>其他业务板块</a:t>
                      </a:r>
                    </a:p>
                  </a:txBody>
                  <a:tcPr marL="6711" marR="6711" marT="6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06503">
                <a:tc rowSpan="5">
                  <a:txBody>
                    <a:bodyPr/>
                    <a:lstStyle/>
                    <a:p>
                      <a:pPr algn="ctr" fontAlgn="ctr"/>
                      <a:r>
                        <a:rPr lang="zh-CN" altLang="en-US" sz="1200" b="0" i="0" u="none" strike="noStrike">
                          <a:solidFill>
                            <a:srgbClr val="000000"/>
                          </a:solidFill>
                          <a:latin typeface="宋体"/>
                        </a:rPr>
                        <a:t>人才结构指标</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200" b="0" i="0" u="none" strike="noStrike">
                          <a:solidFill>
                            <a:srgbClr val="000000"/>
                          </a:solidFill>
                          <a:latin typeface="宋体"/>
                        </a:rPr>
                        <a:t>人员数量类</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战略人才到位率</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03">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200" b="1" i="0" u="none" strike="noStrike">
                          <a:solidFill>
                            <a:srgbClr val="000000"/>
                          </a:solidFill>
                          <a:latin typeface="宋体"/>
                        </a:rPr>
                        <a:t>战略人才流失率</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03">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人员素质类</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战略人才岗位胜任度</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03">
                <a:tc vMerge="1">
                  <a:txBody>
                    <a:bodyPr/>
                    <a:lstStyle/>
                    <a:p>
                      <a:endParaRPr lang="zh-CN" altLang="en-US"/>
                    </a:p>
                  </a:txBody>
                  <a:tcPr/>
                </a:tc>
                <a:tc rowSpan="2">
                  <a:txBody>
                    <a:bodyPr/>
                    <a:lstStyle/>
                    <a:p>
                      <a:pPr algn="ctr" fontAlgn="ctr"/>
                      <a:r>
                        <a:rPr lang="zh-CN" altLang="en-US" sz="1200" b="0" i="0" u="none" strike="noStrike">
                          <a:solidFill>
                            <a:srgbClr val="000000"/>
                          </a:solidFill>
                          <a:latin typeface="宋体"/>
                        </a:rPr>
                        <a:t>人员结构类</a:t>
                      </a:r>
                    </a:p>
                  </a:txBody>
                  <a:tcPr marL="9693" marR="9693" marT="10000" marB="0" anchor="ctr">
                    <a:lnT w="6350" cap="flat" cmpd="sng" algn="ctr">
                      <a:solidFill>
                        <a:srgbClr val="000000"/>
                      </a:solidFill>
                      <a:prstDash val="solid"/>
                      <a:round/>
                      <a:headEnd type="none" w="med" len="med"/>
                      <a:tailEnd type="none" w="med" len="med"/>
                    </a:lnT>
                  </a:tcPr>
                </a:tc>
                <a:tc>
                  <a:txBody>
                    <a:bodyPr/>
                    <a:lstStyle/>
                    <a:p>
                      <a:pPr algn="ctr" fontAlgn="ctr"/>
                      <a:r>
                        <a:rPr lang="zh-CN" altLang="en-US" sz="1200" b="1" i="0" u="none" strike="noStrike">
                          <a:solidFill>
                            <a:srgbClr val="000000"/>
                          </a:solidFill>
                          <a:latin typeface="宋体"/>
                        </a:rPr>
                        <a:t>后备管理干部占比</a:t>
                      </a:r>
                    </a:p>
                  </a:txBody>
                  <a:tcPr marL="9693" marR="9693" marT="1000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03">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后备高端技术人才占比</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03">
                <a:tc rowSpan="6">
                  <a:txBody>
                    <a:bodyPr/>
                    <a:lstStyle/>
                    <a:p>
                      <a:pPr algn="ctr" fontAlgn="ctr"/>
                      <a:r>
                        <a:rPr lang="zh-CN" altLang="en-US" sz="1200" b="0" i="0" u="none" strike="noStrike">
                          <a:solidFill>
                            <a:srgbClr val="000000"/>
                          </a:solidFill>
                          <a:latin typeface="宋体"/>
                        </a:rPr>
                        <a:t>人才成长指标</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1200" b="0" i="0" u="none" strike="noStrike">
                          <a:solidFill>
                            <a:srgbClr val="000000"/>
                          </a:solidFill>
                          <a:latin typeface="宋体"/>
                        </a:rPr>
                        <a:t>培训培养</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后备人才上岗率</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03">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后备人才人均培训时间</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517">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战略人才人均培训时间</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03">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1200" b="0" i="0" u="none" strike="noStrike">
                          <a:solidFill>
                            <a:srgbClr val="000000"/>
                          </a:solidFill>
                          <a:latin typeface="宋体"/>
                        </a:rPr>
                        <a:t>内部流动</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轮岗人员占比</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03">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后备干部晋升比例</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622">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后备高端技术人才晋升比例</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03">
                <a:tc rowSpan="3">
                  <a:txBody>
                    <a:bodyPr/>
                    <a:lstStyle/>
                    <a:p>
                      <a:pPr algn="ctr" fontAlgn="ctr"/>
                      <a:r>
                        <a:rPr lang="zh-CN" altLang="en-US" sz="1200" b="0" i="0" u="none" strike="noStrike">
                          <a:solidFill>
                            <a:srgbClr val="000000"/>
                          </a:solidFill>
                          <a:latin typeface="宋体"/>
                        </a:rPr>
                        <a:t>人才激励指标</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敬业度调研</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员工敬业度</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03">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薪酬激励</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薪酬区分度</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622">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创新激励</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创新激励奖励额度占工资总额比重</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03">
                <a:tc rowSpan="6">
                  <a:txBody>
                    <a:bodyPr/>
                    <a:lstStyle/>
                    <a:p>
                      <a:pPr algn="ctr" fontAlgn="ctr"/>
                      <a:r>
                        <a:rPr lang="zh-CN" altLang="en-US" sz="1200" b="0" i="0" u="none" strike="noStrike">
                          <a:solidFill>
                            <a:srgbClr val="000000"/>
                          </a:solidFill>
                          <a:latin typeface="宋体"/>
                        </a:rPr>
                        <a:t>组织效率指标</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管理幅度</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职能人员专业管理幅度</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622">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1200" b="0" i="0" u="none" strike="noStrike">
                          <a:solidFill>
                            <a:srgbClr val="000000"/>
                          </a:solidFill>
                          <a:latin typeface="宋体"/>
                        </a:rPr>
                        <a:t>关键流程流转效率</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下属公司关键流程响应速度</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03">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跨公司关键流程响应速度</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622">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集团总部关键流程响应速度</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622">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下属公司对集团关键业务流程响应速度</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03">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组织运作</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组织力评估</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latin typeface="宋体"/>
                        </a:rPr>
                        <a:t>　</a:t>
                      </a:r>
                    </a:p>
                  </a:txBody>
                  <a:tcPr marL="9693" marR="9693" marT="10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64509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p:txBody>
          <a:bodyPr/>
          <a:lstStyle/>
          <a:p>
            <a:r>
              <a:rPr lang="en-US" altLang="zh-CN" b="1" smtClean="0"/>
              <a:t>HR</a:t>
            </a:r>
            <a:r>
              <a:rPr lang="zh-CN" altLang="en-US" b="1" smtClean="0"/>
              <a:t>评估指标库</a:t>
            </a:r>
            <a:r>
              <a:rPr lang="en-US" altLang="zh-CN" b="1" smtClean="0"/>
              <a:t>——</a:t>
            </a:r>
            <a:r>
              <a:rPr lang="zh-CN" altLang="en-US" b="1" smtClean="0"/>
              <a:t>效率型指标</a:t>
            </a:r>
          </a:p>
        </p:txBody>
      </p:sp>
      <p:graphicFrame>
        <p:nvGraphicFramePr>
          <p:cNvPr id="6" name="表格 5"/>
          <p:cNvGraphicFramePr>
            <a:graphicFrameLocks noGrp="1"/>
          </p:cNvGraphicFramePr>
          <p:nvPr>
            <p:extLst>
              <p:ext uri="{D42A27DB-BD31-4B8C-83A1-F6EECF244321}">
                <p14:modId xmlns:p14="http://schemas.microsoft.com/office/powerpoint/2010/main" val="3692191229"/>
              </p:ext>
            </p:extLst>
          </p:nvPr>
        </p:nvGraphicFramePr>
        <p:xfrm>
          <a:off x="460413" y="962186"/>
          <a:ext cx="8650923" cy="6187767"/>
        </p:xfrm>
        <a:graphic>
          <a:graphicData uri="http://schemas.openxmlformats.org/drawingml/2006/table">
            <a:tbl>
              <a:tblPr/>
              <a:tblGrid>
                <a:gridCol w="799665"/>
                <a:gridCol w="1235846"/>
                <a:gridCol w="1844680"/>
                <a:gridCol w="795122"/>
                <a:gridCol w="795122"/>
                <a:gridCol w="795122"/>
                <a:gridCol w="795122"/>
                <a:gridCol w="795122"/>
                <a:gridCol w="795122"/>
              </a:tblGrid>
              <a:tr h="230953">
                <a:tc>
                  <a:txBody>
                    <a:bodyPr/>
                    <a:lstStyle/>
                    <a:p>
                      <a:pPr algn="ctr" fontAlgn="ctr"/>
                      <a:endParaRPr lang="zh-CN" altLang="en-US" sz="16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ctr" fontAlgn="ctr"/>
                      <a:r>
                        <a:rPr lang="zh-CN" altLang="en-US" sz="1600" b="1" i="0" u="none" strike="noStrike" dirty="0">
                          <a:solidFill>
                            <a:srgbClr val="000000"/>
                          </a:solidFill>
                          <a:latin typeface="宋体"/>
                        </a:rPr>
                        <a:t>指标分类</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zh-CN" altLang="en-US"/>
                    </a:p>
                  </a:txBody>
                  <a:tcPr/>
                </a:tc>
                <a:tc gridSpan="6">
                  <a:txBody>
                    <a:bodyPr/>
                    <a:lstStyle/>
                    <a:p>
                      <a:pPr algn="ctr" fontAlgn="ctr"/>
                      <a:r>
                        <a:rPr lang="zh-CN" altLang="en-US" sz="1600" b="1" i="0" u="none" strike="noStrike" dirty="0" smtClean="0">
                          <a:solidFill>
                            <a:srgbClr val="000000"/>
                          </a:solidFill>
                          <a:latin typeface="宋体"/>
                        </a:rPr>
                        <a:t>应用对象</a:t>
                      </a:r>
                      <a:endParaRPr lang="zh-CN" altLang="en-US" sz="16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80327">
                <a:tc>
                  <a:txBody>
                    <a:bodyPr/>
                    <a:lstStyle/>
                    <a:p>
                      <a:pPr algn="ctr" fontAlgn="ctr"/>
                      <a:r>
                        <a:rPr lang="zh-CN" altLang="en-US" sz="1600" b="1" i="0" u="none" strike="noStrike" dirty="0" smtClean="0">
                          <a:solidFill>
                            <a:srgbClr val="000000"/>
                          </a:solidFill>
                          <a:latin typeface="宋体"/>
                        </a:rPr>
                        <a:t>一级</a:t>
                      </a:r>
                      <a:endParaRPr lang="zh-CN" altLang="en-US" sz="16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zh-CN" altLang="en-US" sz="1600" b="1" i="0" u="none" strike="noStrike" dirty="0" smtClean="0">
                          <a:solidFill>
                            <a:srgbClr val="000000"/>
                          </a:solidFill>
                          <a:latin typeface="宋体"/>
                        </a:rPr>
                        <a:t>二级</a:t>
                      </a:r>
                      <a:endParaRPr lang="zh-CN" altLang="en-US" sz="16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zh-CN" altLang="en-US" sz="1600" b="1" i="0" u="none" strike="noStrike" kern="1200" dirty="0" smtClean="0">
                          <a:solidFill>
                            <a:srgbClr val="000000"/>
                          </a:solidFill>
                          <a:latin typeface="宋体"/>
                          <a:ea typeface="+mn-ea"/>
                          <a:cs typeface="+mn-cs"/>
                        </a:rPr>
                        <a:t>三级</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zh-CN" altLang="en-US" sz="1600" b="1" i="0" u="none" strike="noStrike" dirty="0">
                          <a:solidFill>
                            <a:srgbClr val="000000"/>
                          </a:solidFill>
                          <a:latin typeface="宋体"/>
                        </a:rPr>
                        <a:t>集团</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CN" sz="1600" b="1" i="0" u="none" strike="noStrike" smtClean="0">
                          <a:solidFill>
                            <a:srgbClr val="000000"/>
                          </a:solidFill>
                          <a:latin typeface="宋体"/>
                        </a:rPr>
                        <a:t>A</a:t>
                      </a:r>
                      <a:r>
                        <a:rPr lang="zh-CN" altLang="en-US" sz="1600" b="1" i="0" u="none" strike="noStrike" smtClean="0">
                          <a:solidFill>
                            <a:srgbClr val="000000"/>
                          </a:solidFill>
                          <a:latin typeface="宋体"/>
                        </a:rPr>
                        <a:t>板块</a:t>
                      </a:r>
                      <a:endParaRPr lang="zh-CN" altLang="en-US" sz="16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CN" sz="1600" b="1" i="0" u="none" strike="noStrike" smtClean="0">
                          <a:solidFill>
                            <a:srgbClr val="000000"/>
                          </a:solidFill>
                          <a:latin typeface="宋体"/>
                        </a:rPr>
                        <a:t>A</a:t>
                      </a:r>
                      <a:r>
                        <a:rPr lang="zh-CN" altLang="en-US" sz="1600" b="1" i="0" u="none" strike="noStrike" smtClean="0">
                          <a:solidFill>
                            <a:srgbClr val="000000"/>
                          </a:solidFill>
                          <a:latin typeface="宋体"/>
                        </a:rPr>
                        <a:t>板块子公司</a:t>
                      </a:r>
                      <a:endParaRPr lang="zh-CN" altLang="en-US" sz="16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CN" sz="1600" b="1" i="0" u="none" strike="noStrike" smtClean="0">
                          <a:solidFill>
                            <a:srgbClr val="000000"/>
                          </a:solidFill>
                          <a:latin typeface="宋体"/>
                        </a:rPr>
                        <a:t>B</a:t>
                      </a:r>
                      <a:r>
                        <a:rPr lang="zh-CN" altLang="en-US" sz="1600" b="1" i="0" u="none" strike="noStrike" smtClean="0">
                          <a:solidFill>
                            <a:srgbClr val="000000"/>
                          </a:solidFill>
                          <a:latin typeface="宋体"/>
                        </a:rPr>
                        <a:t>板块</a:t>
                      </a:r>
                      <a:endParaRPr lang="zh-CN" altLang="en-US" sz="16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CN" sz="1600" b="1" i="0" u="none" strike="noStrike" smtClean="0">
                          <a:solidFill>
                            <a:srgbClr val="000000"/>
                          </a:solidFill>
                          <a:latin typeface="宋体"/>
                        </a:rPr>
                        <a:t>C</a:t>
                      </a:r>
                      <a:r>
                        <a:rPr lang="zh-CN" altLang="en-US" sz="1600" b="1" i="0" u="none" strike="noStrike" smtClean="0">
                          <a:solidFill>
                            <a:srgbClr val="000000"/>
                          </a:solidFill>
                          <a:latin typeface="宋体"/>
                        </a:rPr>
                        <a:t>板块</a:t>
                      </a:r>
                      <a:endParaRPr lang="zh-CN" altLang="en-US" sz="1600" b="1" i="0" u="none" strike="noStrike" dirty="0">
                        <a:solidFill>
                          <a:srgbClr val="000000"/>
                        </a:solidFill>
                        <a:latin typeface="宋体"/>
                      </a:endParaRP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zh-CN" altLang="en-US" sz="1600" b="1" i="0" u="none" strike="noStrike" dirty="0">
                          <a:solidFill>
                            <a:srgbClr val="000000"/>
                          </a:solidFill>
                          <a:latin typeface="宋体"/>
                        </a:rPr>
                        <a:t>其他业务板块</a:t>
                      </a:r>
                    </a:p>
                  </a:txBody>
                  <a:tcPr marL="6711" marR="6711" marT="69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30041">
                <a:tc rowSpan="5">
                  <a:txBody>
                    <a:bodyPr/>
                    <a:lstStyle/>
                    <a:p>
                      <a:pPr algn="ctr" fontAlgn="ctr"/>
                      <a:r>
                        <a:rPr lang="en-US" sz="1200" b="0" i="0" u="none" strike="noStrike">
                          <a:solidFill>
                            <a:srgbClr val="000000"/>
                          </a:solidFill>
                          <a:latin typeface="宋体"/>
                        </a:rPr>
                        <a:t>HR</a:t>
                      </a:r>
                      <a:r>
                        <a:rPr lang="zh-CN" altLang="en-US" sz="1200" b="0" i="0" u="none" strike="noStrike">
                          <a:solidFill>
                            <a:srgbClr val="000000"/>
                          </a:solidFill>
                          <a:latin typeface="宋体"/>
                        </a:rPr>
                        <a:t>投入指标</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人力资源专业工作人员</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人力资源专业工作人员服务配比</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vMerge="1">
                  <a:txBody>
                    <a:bodyPr/>
                    <a:lstStyle/>
                    <a:p>
                      <a:endParaRPr lang="zh-CN" altLang="en-US"/>
                    </a:p>
                  </a:txBody>
                  <a:tcPr/>
                </a:tc>
                <a:tc>
                  <a:txBody>
                    <a:bodyPr/>
                    <a:lstStyle/>
                    <a:p>
                      <a:pPr algn="ctr" fontAlgn="ctr"/>
                      <a:r>
                        <a:rPr lang="en-US" sz="1200" b="0" i="0" u="none" strike="noStrike">
                          <a:solidFill>
                            <a:srgbClr val="000000"/>
                          </a:solidFill>
                          <a:latin typeface="宋体"/>
                        </a:rPr>
                        <a:t>Line-Manger</a:t>
                      </a:r>
                    </a:p>
                  </a:txBody>
                  <a:tcPr marL="9693" marR="9693" marT="10001" marB="0" anchor="ctr">
                    <a:lnT w="6350" cap="flat" cmpd="sng" algn="ctr">
                      <a:solidFill>
                        <a:srgbClr val="000000"/>
                      </a:solidFill>
                      <a:prstDash val="solid"/>
                      <a:round/>
                      <a:headEnd type="none" w="med" len="med"/>
                      <a:tailEnd type="none" w="med" len="med"/>
                    </a:lnT>
                  </a:tcPr>
                </a:tc>
                <a:tc>
                  <a:txBody>
                    <a:bodyPr/>
                    <a:lstStyle/>
                    <a:p>
                      <a:pPr algn="ctr" fontAlgn="ctr"/>
                      <a:r>
                        <a:rPr lang="zh-CN" altLang="en-US" sz="1200" b="1" i="0" u="none" strike="noStrike">
                          <a:solidFill>
                            <a:srgbClr val="000000"/>
                          </a:solidFill>
                          <a:latin typeface="宋体"/>
                        </a:rPr>
                        <a:t>领导力评估</a:t>
                      </a:r>
                    </a:p>
                  </a:txBody>
                  <a:tcPr marL="9693" marR="9693" marT="10001"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薪酬投入</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战略人才外部薪酬对标</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vMerge="1">
                  <a:txBody>
                    <a:bodyPr/>
                    <a:lstStyle/>
                    <a:p>
                      <a:endParaRPr lang="zh-CN" altLang="en-US"/>
                    </a:p>
                  </a:txBody>
                  <a:tcPr/>
                </a:tc>
                <a:tc rowSpan="2">
                  <a:txBody>
                    <a:bodyPr/>
                    <a:lstStyle/>
                    <a:p>
                      <a:pPr algn="ctr" fontAlgn="ctr"/>
                      <a:r>
                        <a:rPr lang="zh-CN" altLang="en-US" sz="1200" b="0" i="0" u="none" strike="noStrike">
                          <a:solidFill>
                            <a:srgbClr val="000000"/>
                          </a:solidFill>
                          <a:latin typeface="宋体"/>
                        </a:rPr>
                        <a:t>培训投入（见</a:t>
                      </a:r>
                      <a:r>
                        <a:rPr lang="en-US" altLang="zh-CN" sz="1200" b="0" i="0" u="none" strike="noStrike">
                          <a:solidFill>
                            <a:srgbClr val="000000"/>
                          </a:solidFill>
                          <a:latin typeface="宋体"/>
                        </a:rPr>
                        <a:t>HR</a:t>
                      </a:r>
                      <a:r>
                        <a:rPr lang="zh-CN" altLang="en-US" sz="1200" b="0" i="0" u="none" strike="noStrike">
                          <a:solidFill>
                            <a:srgbClr val="000000"/>
                          </a:solidFill>
                          <a:latin typeface="宋体"/>
                        </a:rPr>
                        <a:t>效率指标）</a:t>
                      </a:r>
                    </a:p>
                  </a:txBody>
                  <a:tcPr marL="9693" marR="9693" marT="10001" marB="0" anchor="ctr">
                    <a:lnT w="6350" cap="flat" cmpd="sng" algn="ctr">
                      <a:solidFill>
                        <a:srgbClr val="000000"/>
                      </a:solidFill>
                      <a:prstDash val="solid"/>
                      <a:round/>
                      <a:headEnd type="none" w="med" len="med"/>
                      <a:tailEnd type="none" w="med" len="med"/>
                    </a:lnT>
                  </a:tcPr>
                </a:tc>
                <a:tc>
                  <a:txBody>
                    <a:bodyPr/>
                    <a:lstStyle/>
                    <a:p>
                      <a:pPr algn="ctr" fontAlgn="ctr"/>
                      <a:r>
                        <a:rPr lang="zh-CN" altLang="en-US" sz="1200" b="1" i="0" u="none" strike="noStrike">
                          <a:solidFill>
                            <a:srgbClr val="000000"/>
                          </a:solidFill>
                          <a:latin typeface="宋体"/>
                        </a:rPr>
                        <a:t>战略人才人均培训时间</a:t>
                      </a:r>
                    </a:p>
                  </a:txBody>
                  <a:tcPr marL="9693" marR="9693" marT="10001"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单位人均培训时间费用</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rowSpan="8">
                  <a:txBody>
                    <a:bodyPr/>
                    <a:lstStyle/>
                    <a:p>
                      <a:pPr algn="ctr" fontAlgn="ctr"/>
                      <a:r>
                        <a:rPr lang="en-US" sz="1200" b="0" i="0" u="none" strike="noStrike">
                          <a:solidFill>
                            <a:srgbClr val="000000"/>
                          </a:solidFill>
                          <a:latin typeface="宋体"/>
                        </a:rPr>
                        <a:t>HR</a:t>
                      </a:r>
                      <a:r>
                        <a:rPr lang="zh-CN" altLang="en-US" sz="1200" b="0" i="0" u="none" strike="noStrike">
                          <a:solidFill>
                            <a:srgbClr val="000000"/>
                          </a:solidFill>
                          <a:latin typeface="宋体"/>
                        </a:rPr>
                        <a:t>过程指标</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宋体"/>
                        </a:rPr>
                        <a:t>HR</a:t>
                      </a:r>
                      <a:r>
                        <a:rPr lang="zh-CN" altLang="en-US" sz="1200" b="0" i="0" u="none" strike="noStrike">
                          <a:solidFill>
                            <a:srgbClr val="000000"/>
                          </a:solidFill>
                          <a:latin typeface="宋体"/>
                        </a:rPr>
                        <a:t>管理过程与方法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宋体"/>
                        </a:rPr>
                        <a:t>HR</a:t>
                      </a:r>
                      <a:r>
                        <a:rPr lang="zh-CN" altLang="en-US" sz="1200" b="1" i="0" u="none" strike="noStrike">
                          <a:solidFill>
                            <a:srgbClr val="000000"/>
                          </a:solidFill>
                          <a:latin typeface="宋体"/>
                        </a:rPr>
                        <a:t>管理成熟度</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altLang="zh-CN" sz="1200" b="0" i="0" u="none" strike="noStrike">
                          <a:solidFill>
                            <a:srgbClr val="000000"/>
                          </a:solidFill>
                          <a:latin typeface="宋体"/>
                        </a:rPr>
                        <a:t>HR</a:t>
                      </a:r>
                      <a:r>
                        <a:rPr lang="zh-CN" altLang="en-US" sz="1200" b="0" i="0" u="none" strike="noStrike">
                          <a:solidFill>
                            <a:srgbClr val="000000"/>
                          </a:solidFill>
                          <a:latin typeface="宋体"/>
                        </a:rPr>
                        <a:t>战略性关键举措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组织适应性调整</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021">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内部人才市场管理平台</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人力资源规模化复制体系建设</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国际化人才的引进和培养</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1200" b="0" i="0" u="none" strike="noStrike">
                          <a:solidFill>
                            <a:srgbClr val="000000"/>
                          </a:solidFill>
                          <a:latin typeface="宋体"/>
                        </a:rPr>
                        <a:t>人才发展</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管理干部培养体系建设</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战略性技术人才培养体系建设</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041">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职能领域专业化人才培养体系建设</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rowSpan="8">
                  <a:txBody>
                    <a:bodyPr/>
                    <a:lstStyle/>
                    <a:p>
                      <a:pPr algn="ctr" fontAlgn="ctr"/>
                      <a:r>
                        <a:rPr lang="en-US" sz="1200" b="0" i="0" u="none" strike="noStrike">
                          <a:solidFill>
                            <a:srgbClr val="000000"/>
                          </a:solidFill>
                          <a:latin typeface="宋体"/>
                        </a:rPr>
                        <a:t>HR</a:t>
                      </a:r>
                      <a:r>
                        <a:rPr lang="zh-CN" altLang="en-US" sz="1200" b="0" i="0" u="none" strike="noStrike">
                          <a:solidFill>
                            <a:srgbClr val="000000"/>
                          </a:solidFill>
                          <a:latin typeface="宋体"/>
                        </a:rPr>
                        <a:t>效率指标</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200" b="0" i="0" u="none" strike="noStrike">
                          <a:solidFill>
                            <a:srgbClr val="000000"/>
                          </a:solidFill>
                          <a:latin typeface="宋体"/>
                        </a:rPr>
                        <a:t>招聘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核心专业人员招聘周期</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成熟人才试用期通过率</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1200" b="0" i="0" u="none" strike="noStrike">
                          <a:solidFill>
                            <a:srgbClr val="000000"/>
                          </a:solidFill>
                          <a:latin typeface="宋体"/>
                        </a:rPr>
                        <a:t>培训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战略人才人均培训时间</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核心课程重复采购率</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培训满意度</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培训效果评估</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200" b="0" i="0" u="none" strike="noStrike">
                          <a:solidFill>
                            <a:srgbClr val="000000"/>
                          </a:solidFill>
                          <a:latin typeface="宋体"/>
                        </a:rPr>
                        <a:t>人均服务效率 </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宋体"/>
                        </a:rPr>
                        <a:t>HR</a:t>
                      </a:r>
                      <a:r>
                        <a:rPr lang="zh-CN" altLang="en-US" sz="1200" b="1" i="0" u="none" strike="noStrike">
                          <a:solidFill>
                            <a:srgbClr val="000000"/>
                          </a:solidFill>
                          <a:latin typeface="宋体"/>
                        </a:rPr>
                        <a:t>服务满意度</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25">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人力资源专业工作人员服务配比</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latin typeface="宋体"/>
                        </a:rPr>
                        <a:t>√</a:t>
                      </a:r>
                    </a:p>
                  </a:txBody>
                  <a:tcPr marL="9693" marR="9693" marT="10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04196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p:txBody>
          <a:bodyPr/>
          <a:lstStyle/>
          <a:p>
            <a:r>
              <a:rPr lang="zh-CN" altLang="en-US" b="1"/>
              <a:t>指标定义、目标值及统计口径（示例）</a:t>
            </a:r>
            <a:endParaRPr lang="zh-CN" altLang="en-US" b="1" smtClean="0"/>
          </a:p>
        </p:txBody>
      </p:sp>
      <p:sp>
        <p:nvSpPr>
          <p:cNvPr id="53251"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pitchFamily="18" charset="0"/>
                <a:ea typeface="宋体" pitchFamily="2" charset="-122"/>
              </a:defRPr>
            </a:lvl1pPr>
            <a:lvl2pPr marL="765833" indent="-294551" eaLnBrk="0" hangingPunct="0">
              <a:defRPr kumimoji="1" sz="1400">
                <a:solidFill>
                  <a:schemeClr val="tx1"/>
                </a:solidFill>
                <a:latin typeface="Times New Roman" pitchFamily="18" charset="0"/>
                <a:ea typeface="宋体" pitchFamily="2" charset="-122"/>
              </a:defRPr>
            </a:lvl2pPr>
            <a:lvl3pPr marL="1178204" indent="-235641" eaLnBrk="0" hangingPunct="0">
              <a:defRPr kumimoji="1" sz="1400">
                <a:solidFill>
                  <a:schemeClr val="tx1"/>
                </a:solidFill>
                <a:latin typeface="Times New Roman" pitchFamily="18" charset="0"/>
                <a:ea typeface="宋体" pitchFamily="2" charset="-122"/>
              </a:defRPr>
            </a:lvl3pPr>
            <a:lvl4pPr marL="1649486" indent="-235641" eaLnBrk="0" hangingPunct="0">
              <a:defRPr kumimoji="1" sz="1400">
                <a:solidFill>
                  <a:schemeClr val="tx1"/>
                </a:solidFill>
                <a:latin typeface="Times New Roman" pitchFamily="18" charset="0"/>
                <a:ea typeface="宋体" pitchFamily="2" charset="-122"/>
              </a:defRPr>
            </a:lvl4pPr>
            <a:lvl5pPr marL="2120768" indent="-235641" eaLnBrk="0" hangingPunct="0">
              <a:defRPr kumimoji="1" sz="1400">
                <a:solidFill>
                  <a:schemeClr val="tx1"/>
                </a:solidFill>
                <a:latin typeface="Times New Roman" pitchFamily="18" charset="0"/>
                <a:ea typeface="宋体" pitchFamily="2" charset="-122"/>
              </a:defRPr>
            </a:lvl5pPr>
            <a:lvl6pPr marL="2592050" indent="-235641" eaLnBrk="0" fontAlgn="base" hangingPunct="0">
              <a:spcBef>
                <a:spcPct val="0"/>
              </a:spcBef>
              <a:spcAft>
                <a:spcPct val="0"/>
              </a:spcAft>
              <a:defRPr kumimoji="1" sz="1400">
                <a:solidFill>
                  <a:schemeClr val="tx1"/>
                </a:solidFill>
                <a:latin typeface="Times New Roman" pitchFamily="18" charset="0"/>
                <a:ea typeface="宋体" pitchFamily="2" charset="-122"/>
              </a:defRPr>
            </a:lvl6pPr>
            <a:lvl7pPr marL="3063331" indent="-235641" eaLnBrk="0" fontAlgn="base" hangingPunct="0">
              <a:spcBef>
                <a:spcPct val="0"/>
              </a:spcBef>
              <a:spcAft>
                <a:spcPct val="0"/>
              </a:spcAft>
              <a:defRPr kumimoji="1" sz="1400">
                <a:solidFill>
                  <a:schemeClr val="tx1"/>
                </a:solidFill>
                <a:latin typeface="Times New Roman" pitchFamily="18" charset="0"/>
                <a:ea typeface="宋体" pitchFamily="2" charset="-122"/>
              </a:defRPr>
            </a:lvl7pPr>
            <a:lvl8pPr marL="3534613" indent="-235641" eaLnBrk="0" fontAlgn="base" hangingPunct="0">
              <a:spcBef>
                <a:spcPct val="0"/>
              </a:spcBef>
              <a:spcAft>
                <a:spcPct val="0"/>
              </a:spcAft>
              <a:defRPr kumimoji="1" sz="1400">
                <a:solidFill>
                  <a:schemeClr val="tx1"/>
                </a:solidFill>
                <a:latin typeface="Times New Roman" pitchFamily="18" charset="0"/>
                <a:ea typeface="宋体" pitchFamily="2" charset="-122"/>
              </a:defRPr>
            </a:lvl8pPr>
            <a:lvl9pPr marL="4005895" indent="-235641" eaLnBrk="0" fontAlgn="base" hangingPunct="0">
              <a:spcBef>
                <a:spcPct val="0"/>
              </a:spcBef>
              <a:spcAft>
                <a:spcPct val="0"/>
              </a:spcAft>
              <a:defRPr kumimoji="1" sz="1400">
                <a:solidFill>
                  <a:schemeClr val="tx1"/>
                </a:solidFill>
                <a:latin typeface="Times New Roman" pitchFamily="18" charset="0"/>
                <a:ea typeface="宋体" pitchFamily="2" charset="-122"/>
              </a:defRPr>
            </a:lvl9pPr>
          </a:lstStyle>
          <a:p>
            <a:pPr eaLnBrk="1" hangingPunct="1"/>
            <a:fld id="{3A9C652A-CE1A-4DF1-9CD5-8F27134FE206}" type="slidenum">
              <a:rPr kumimoji="0" lang="en-US" altLang="zh-CN" sz="1500">
                <a:latin typeface="Arial" charset="0"/>
              </a:rPr>
              <a:pPr eaLnBrk="1" hangingPunct="1"/>
              <a:t>24</a:t>
            </a:fld>
            <a:endParaRPr kumimoji="0" lang="en-US" altLang="zh-CN" sz="1500">
              <a:latin typeface="Arial"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729030808"/>
              </p:ext>
            </p:extLst>
          </p:nvPr>
        </p:nvGraphicFramePr>
        <p:xfrm>
          <a:off x="315020" y="975123"/>
          <a:ext cx="9523282" cy="5749703"/>
        </p:xfrm>
        <a:graphic>
          <a:graphicData uri="http://schemas.openxmlformats.org/drawingml/2006/table">
            <a:tbl>
              <a:tblPr firstRow="1" bandRow="1">
                <a:tableStyleId>{5C22544A-7EE6-4342-B048-85BDC9FD1C3A}</a:tableStyleId>
              </a:tblPr>
              <a:tblGrid>
                <a:gridCol w="1252483"/>
                <a:gridCol w="1673128"/>
                <a:gridCol w="1458073"/>
                <a:gridCol w="1180996"/>
                <a:gridCol w="1319534"/>
                <a:gridCol w="1319534"/>
                <a:gridCol w="1319534"/>
              </a:tblGrid>
              <a:tr h="563593">
                <a:tc>
                  <a:txBody>
                    <a:bodyPr/>
                    <a:lstStyle/>
                    <a:p>
                      <a:pPr algn="ctr"/>
                      <a:r>
                        <a:rPr lang="zh-CN" altLang="en-US" sz="1500" b="1" dirty="0" smtClean="0">
                          <a:solidFill>
                            <a:schemeClr val="tx1"/>
                          </a:solidFill>
                        </a:rPr>
                        <a:t>外围指标</a:t>
                      </a:r>
                      <a:endParaRPr lang="zh-CN" altLang="en-US" sz="1500" b="1" dirty="0">
                        <a:solidFill>
                          <a:schemeClr val="tx1"/>
                        </a:solidFill>
                      </a:endParaRPr>
                    </a:p>
                  </a:txBody>
                  <a:tcPr marL="93051" marR="93051" marT="48007" marB="48007"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sz="1500" b="1" dirty="0" smtClean="0">
                          <a:solidFill>
                            <a:schemeClr val="tx1"/>
                          </a:solidFill>
                        </a:rPr>
                        <a:t>指标导向</a:t>
                      </a:r>
                      <a:endParaRPr lang="zh-CN" altLang="en-US" sz="1500" b="1" dirty="0">
                        <a:solidFill>
                          <a:schemeClr val="tx1"/>
                        </a:solidFill>
                      </a:endParaRPr>
                    </a:p>
                  </a:txBody>
                  <a:tcPr marL="93051" marR="93051" marT="48007" marB="48007"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500" b="1" dirty="0" smtClean="0">
                          <a:solidFill>
                            <a:schemeClr val="tx1"/>
                          </a:solidFill>
                        </a:rPr>
                        <a:t>定义及口径</a:t>
                      </a:r>
                    </a:p>
                  </a:txBody>
                  <a:tcPr marL="93051" marR="93051" marT="48007" marB="48007"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sz="1500" b="1" dirty="0" smtClean="0">
                          <a:solidFill>
                            <a:schemeClr val="tx1"/>
                          </a:solidFill>
                        </a:rPr>
                        <a:t>建议指标值</a:t>
                      </a:r>
                      <a:endParaRPr lang="en-US" altLang="zh-CN" sz="1500" b="1" dirty="0" smtClean="0">
                        <a:solidFill>
                          <a:schemeClr val="tx1"/>
                        </a:solidFill>
                      </a:endParaRPr>
                    </a:p>
                    <a:p>
                      <a:pPr algn="ctr"/>
                      <a:r>
                        <a:rPr lang="zh-CN" altLang="en-US" sz="1500" b="1" dirty="0" smtClean="0">
                          <a:solidFill>
                            <a:schemeClr val="tx1"/>
                          </a:solidFill>
                        </a:rPr>
                        <a:t>确定方式</a:t>
                      </a:r>
                      <a:endParaRPr lang="zh-CN" altLang="en-US" sz="1500" b="1" dirty="0">
                        <a:solidFill>
                          <a:schemeClr val="tx1"/>
                        </a:solidFill>
                      </a:endParaRPr>
                    </a:p>
                  </a:txBody>
                  <a:tcPr marL="93051" marR="93051" marT="48007" marB="48007"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sz="1500" b="1" dirty="0" smtClean="0">
                          <a:solidFill>
                            <a:schemeClr val="tx1"/>
                          </a:solidFill>
                        </a:rPr>
                        <a:t>数据来源</a:t>
                      </a:r>
                      <a:endParaRPr lang="zh-CN" altLang="en-US" sz="1500" b="1" dirty="0">
                        <a:solidFill>
                          <a:schemeClr val="tx1"/>
                        </a:solidFill>
                      </a:endParaRPr>
                    </a:p>
                  </a:txBody>
                  <a:tcPr marL="93051" marR="93051" marT="48007" marB="48007"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sz="1500" b="1" dirty="0" smtClean="0">
                          <a:solidFill>
                            <a:schemeClr val="tx1"/>
                          </a:solidFill>
                        </a:rPr>
                        <a:t>启动条件</a:t>
                      </a:r>
                      <a:endParaRPr lang="zh-CN" altLang="en-US" sz="1500" b="1" dirty="0">
                        <a:solidFill>
                          <a:schemeClr val="tx1"/>
                        </a:solidFill>
                      </a:endParaRPr>
                    </a:p>
                  </a:txBody>
                  <a:tcPr marL="93051" marR="93051" marT="48007" marB="48007"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sz="1500" b="1" dirty="0" smtClean="0">
                          <a:solidFill>
                            <a:schemeClr val="tx1"/>
                          </a:solidFill>
                        </a:rPr>
                        <a:t>集团</a:t>
                      </a:r>
                      <a:r>
                        <a:rPr lang="en-US" altLang="zh-CN" sz="1500" b="1" dirty="0" smtClean="0">
                          <a:solidFill>
                            <a:schemeClr val="tx1"/>
                          </a:solidFill>
                        </a:rPr>
                        <a:t>HR</a:t>
                      </a:r>
                    </a:p>
                    <a:p>
                      <a:pPr algn="ctr"/>
                      <a:r>
                        <a:rPr lang="zh-CN" altLang="en-US" sz="1500" b="1" dirty="0" smtClean="0">
                          <a:solidFill>
                            <a:schemeClr val="tx1"/>
                          </a:solidFill>
                        </a:rPr>
                        <a:t>关注点</a:t>
                      </a:r>
                    </a:p>
                  </a:txBody>
                  <a:tcPr marL="93051" marR="93051" marT="48007" marB="48007"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1066157">
                <a:tc>
                  <a:txBody>
                    <a:bodyPr/>
                    <a:lstStyle/>
                    <a:p>
                      <a:pPr algn="l"/>
                      <a:r>
                        <a:rPr lang="zh-CN" altLang="en-US" sz="1500" b="1" dirty="0" smtClean="0">
                          <a:solidFill>
                            <a:schemeClr val="tx1"/>
                          </a:solidFill>
                        </a:rPr>
                        <a:t>后备人才上岗率</a:t>
                      </a:r>
                      <a:endParaRPr lang="zh-CN" altLang="en-US" sz="1500" b="1" dirty="0">
                        <a:solidFill>
                          <a:schemeClr val="tx1"/>
                        </a:solidFill>
                      </a:endParaRPr>
                    </a:p>
                  </a:txBody>
                  <a:tcPr marL="93051" marR="93051" marT="48007" marB="48007"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推动后备人才有能力、有条件应聘到所需岗位上</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后备人才上岗数</a:t>
                      </a:r>
                      <a:r>
                        <a:rPr lang="en-US" altLang="zh-CN" sz="1200" b="0" i="0" u="none" strike="noStrike" dirty="0">
                          <a:solidFill>
                            <a:srgbClr val="000000"/>
                          </a:solidFill>
                          <a:latin typeface="宋体"/>
                        </a:rPr>
                        <a:t>/</a:t>
                      </a:r>
                      <a:r>
                        <a:rPr lang="zh-CN" altLang="en-US" sz="1200" b="0" i="0" u="none" strike="noStrike" dirty="0">
                          <a:solidFill>
                            <a:srgbClr val="000000"/>
                          </a:solidFill>
                          <a:latin typeface="宋体"/>
                        </a:rPr>
                        <a:t>需有后备人才的岗位编制</a:t>
                      </a:r>
                      <a:r>
                        <a:rPr lang="zh-CN" altLang="en-US" sz="1200" b="0" i="0" u="none" strike="noStrike" dirty="0" smtClean="0">
                          <a:solidFill>
                            <a:srgbClr val="000000"/>
                          </a:solidFill>
                          <a:latin typeface="宋体"/>
                        </a:rPr>
                        <a:t>空缺数</a:t>
                      </a:r>
                      <a:endParaRPr lang="en-US" altLang="zh-CN" sz="1200" b="0" i="0" u="none" strike="noStrike" dirty="0" smtClean="0">
                        <a:solidFill>
                          <a:srgbClr val="000000"/>
                        </a:solidFill>
                        <a:latin typeface="宋体"/>
                      </a:endParaRPr>
                    </a:p>
                    <a:p>
                      <a:pPr algn="l" fontAlgn="ctr"/>
                      <a:r>
                        <a:rPr lang="zh-CN" altLang="en-US" sz="1200" b="0" i="0" u="none" strike="noStrike" dirty="0" smtClean="0">
                          <a:solidFill>
                            <a:srgbClr val="000000"/>
                          </a:solidFill>
                          <a:latin typeface="宋体"/>
                        </a:rPr>
                        <a:t>（设定基础起始值，起始值以下的不可用此指标）</a:t>
                      </a:r>
                      <a:endParaRPr lang="zh-CN" altLang="en-US" sz="1200" b="0" i="0" u="none" strike="noStrike" dirty="0">
                        <a:solidFill>
                          <a:srgbClr val="000000"/>
                        </a:solidFill>
                        <a:latin typeface="宋体"/>
                      </a:endParaRP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企业历史数据</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内部统计</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集团与下属公司明确后备人才选拔程序、选拔标准、选拔后培训培养方案</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后备人才是否能上岗</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746676">
                <a:tc>
                  <a:txBody>
                    <a:bodyPr/>
                    <a:lstStyle/>
                    <a:p>
                      <a:pPr algn="l"/>
                      <a:r>
                        <a:rPr lang="zh-CN" altLang="en-US" sz="1500" b="1" dirty="0" smtClean="0">
                          <a:solidFill>
                            <a:schemeClr val="tx1"/>
                          </a:solidFill>
                        </a:rPr>
                        <a:t>战略人才人均培训时间</a:t>
                      </a:r>
                      <a:endParaRPr lang="zh-CN" altLang="en-US" sz="1500" b="1" dirty="0">
                        <a:solidFill>
                          <a:schemeClr val="tx1"/>
                        </a:solidFill>
                      </a:endParaRPr>
                    </a:p>
                  </a:txBody>
                  <a:tcPr marL="93051" marR="93051" marT="48007" marB="48007"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推动对战略人才的培训培养</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战略人才培训总时间（小时数）</a:t>
                      </a:r>
                      <a:r>
                        <a:rPr lang="en-US" altLang="zh-CN" sz="1200" b="0" i="0" u="none" strike="noStrike" dirty="0">
                          <a:solidFill>
                            <a:srgbClr val="000000"/>
                          </a:solidFill>
                          <a:latin typeface="宋体"/>
                        </a:rPr>
                        <a:t>/</a:t>
                      </a:r>
                      <a:r>
                        <a:rPr lang="zh-CN" altLang="en-US" sz="1200" b="0" i="0" u="none" strike="noStrike" dirty="0">
                          <a:solidFill>
                            <a:srgbClr val="000000"/>
                          </a:solidFill>
                          <a:latin typeface="宋体"/>
                        </a:rPr>
                        <a:t>战略人才总人数</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企业历史数据</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内部统计</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dirty="0" smtClean="0">
                          <a:solidFill>
                            <a:srgbClr val="000000"/>
                          </a:solidFill>
                          <a:latin typeface="宋体"/>
                        </a:rPr>
                        <a:t>需要确定战略人才圈定标准及圈定范围</a:t>
                      </a:r>
                    </a:p>
                  </a:txBody>
                  <a:tcPr marL="93051" marR="93051" marT="48007" marB="48007"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战略人才的培训培养投入</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1594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500" b="1" dirty="0" smtClean="0">
                          <a:solidFill>
                            <a:schemeClr val="tx1"/>
                          </a:solidFill>
                        </a:rPr>
                        <a:t>薪酬区分度</a:t>
                      </a:r>
                    </a:p>
                  </a:txBody>
                  <a:tcPr marL="93051" marR="93051" marT="48007" marB="48007"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a:solidFill>
                            <a:srgbClr val="000000"/>
                          </a:solidFill>
                          <a:latin typeface="宋体"/>
                        </a:rPr>
                        <a:t>促进薪酬激励的区分度回归合理区间</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低薪酬总收入</a:t>
                      </a:r>
                      <a:r>
                        <a:rPr lang="en-US" altLang="zh-CN" sz="1200" b="0" i="0" u="none" strike="noStrike" dirty="0">
                          <a:solidFill>
                            <a:srgbClr val="000000"/>
                          </a:solidFill>
                          <a:latin typeface="宋体"/>
                        </a:rPr>
                        <a:t>/</a:t>
                      </a:r>
                      <a:r>
                        <a:rPr lang="zh-CN" altLang="en-US" sz="1200" b="0" i="0" u="none" strike="noStrike" dirty="0">
                          <a:solidFill>
                            <a:srgbClr val="000000"/>
                          </a:solidFill>
                          <a:latin typeface="宋体"/>
                        </a:rPr>
                        <a:t>高薪酬</a:t>
                      </a:r>
                      <a:r>
                        <a:rPr lang="zh-CN" altLang="en-US" sz="1200" b="0" i="0" u="none" strike="noStrike" dirty="0" smtClean="0">
                          <a:solidFill>
                            <a:srgbClr val="000000"/>
                          </a:solidFill>
                          <a:latin typeface="宋体"/>
                        </a:rPr>
                        <a:t>总收入</a:t>
                      </a:r>
                      <a:endParaRPr lang="en-US" altLang="zh-CN" sz="1200" b="0" i="0" u="none" strike="noStrike" dirty="0" smtClean="0">
                        <a:solidFill>
                          <a:srgbClr val="000000"/>
                        </a:solidFill>
                        <a:latin typeface="宋体"/>
                      </a:endParaRPr>
                    </a:p>
                    <a:p>
                      <a:pPr algn="l" fontAlgn="ctr"/>
                      <a:r>
                        <a:rPr lang="zh-CN" altLang="en-US" sz="1200" b="0" i="0" u="none" strike="noStrike" dirty="0" smtClean="0">
                          <a:solidFill>
                            <a:srgbClr val="000000"/>
                          </a:solidFill>
                          <a:latin typeface="宋体"/>
                        </a:rPr>
                        <a:t>（薪酬总收入应剔除非正常发放的薪酬总额；低薪酬总收入取最低的</a:t>
                      </a:r>
                      <a:r>
                        <a:rPr lang="en-US" altLang="zh-CN" sz="1200" b="0" i="0" u="none" strike="noStrike" dirty="0" smtClean="0">
                          <a:solidFill>
                            <a:srgbClr val="000000"/>
                          </a:solidFill>
                          <a:latin typeface="宋体"/>
                        </a:rPr>
                        <a:t>20%</a:t>
                      </a:r>
                      <a:r>
                        <a:rPr lang="zh-CN" altLang="en-US" sz="1200" b="0" i="0" u="none" strike="noStrike" dirty="0" smtClean="0">
                          <a:solidFill>
                            <a:srgbClr val="000000"/>
                          </a:solidFill>
                          <a:latin typeface="宋体"/>
                        </a:rPr>
                        <a:t>总和；高薪酬总收入取最高的前</a:t>
                      </a:r>
                      <a:r>
                        <a:rPr lang="en-US" altLang="zh-CN" sz="1200" b="0" i="0" u="none" strike="noStrike" dirty="0" smtClean="0">
                          <a:solidFill>
                            <a:srgbClr val="000000"/>
                          </a:solidFill>
                          <a:latin typeface="宋体"/>
                        </a:rPr>
                        <a:t>20%</a:t>
                      </a:r>
                      <a:r>
                        <a:rPr lang="zh-CN" altLang="en-US" sz="1200" b="0" i="0" u="none" strike="noStrike" dirty="0" smtClean="0">
                          <a:solidFill>
                            <a:srgbClr val="000000"/>
                          </a:solidFill>
                          <a:latin typeface="宋体"/>
                        </a:rPr>
                        <a:t>总和；所有对比以同一岗位进行测量）</a:t>
                      </a:r>
                      <a:endParaRPr lang="zh-CN" altLang="en-US" sz="1200" b="0" i="0" u="none" strike="noStrike" dirty="0">
                        <a:solidFill>
                          <a:srgbClr val="000000"/>
                        </a:solidFill>
                        <a:latin typeface="宋体"/>
                      </a:endParaRP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CN" altLang="en-US" sz="1200" dirty="0" smtClean="0">
                          <a:solidFill>
                            <a:schemeClr val="tx1"/>
                          </a:solidFill>
                        </a:rPr>
                        <a:t>建议区间值为</a:t>
                      </a:r>
                      <a:r>
                        <a:rPr lang="en-US" altLang="zh-CN" sz="1200" dirty="0" smtClean="0">
                          <a:solidFill>
                            <a:schemeClr val="tx1"/>
                          </a:solidFill>
                        </a:rPr>
                        <a:t>【1.3</a:t>
                      </a:r>
                      <a:r>
                        <a:rPr lang="zh-CN" altLang="en-US" sz="1200" dirty="0" smtClean="0">
                          <a:solidFill>
                            <a:schemeClr val="tx1"/>
                          </a:solidFill>
                        </a:rPr>
                        <a:t>，</a:t>
                      </a:r>
                      <a:r>
                        <a:rPr lang="en-US" altLang="zh-CN" sz="1200" dirty="0" smtClean="0">
                          <a:solidFill>
                            <a:schemeClr val="tx1"/>
                          </a:solidFill>
                        </a:rPr>
                        <a:t>1.8】</a:t>
                      </a:r>
                      <a:endParaRPr lang="zh-CN" altLang="en-US" sz="1200" dirty="0">
                        <a:solidFill>
                          <a:schemeClr val="tx1"/>
                        </a:solidFill>
                      </a:endParaRPr>
                    </a:p>
                  </a:txBody>
                  <a:tcPr marL="93051" marR="93051" marT="48007" marB="48007"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dirty="0" smtClean="0">
                          <a:solidFill>
                            <a:srgbClr val="000000"/>
                          </a:solidFill>
                          <a:latin typeface="宋体"/>
                        </a:rPr>
                        <a:t>内部统计</a:t>
                      </a:r>
                    </a:p>
                  </a:txBody>
                  <a:tcPr marL="93051" marR="93051" marT="48007" marB="48007"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CN" altLang="en-US" sz="1200" dirty="0" smtClean="0">
                          <a:solidFill>
                            <a:schemeClr val="tx1"/>
                          </a:solidFill>
                        </a:rPr>
                        <a:t>现在即可以</a:t>
                      </a:r>
                      <a:endParaRPr lang="zh-CN" altLang="en-US" sz="1200" dirty="0">
                        <a:solidFill>
                          <a:schemeClr val="tx1"/>
                        </a:solidFill>
                      </a:endParaRPr>
                    </a:p>
                  </a:txBody>
                  <a:tcPr marL="93051" marR="93051" marT="48007" marB="48007"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CN" altLang="en-US" sz="1200" dirty="0" smtClean="0">
                          <a:solidFill>
                            <a:schemeClr val="tx1"/>
                          </a:solidFill>
                        </a:rPr>
                        <a:t>薪酬激励制度的提升</a:t>
                      </a:r>
                      <a:endParaRPr lang="zh-CN" altLang="en-US" sz="1200" dirty="0">
                        <a:solidFill>
                          <a:schemeClr val="tx1"/>
                        </a:solidFill>
                      </a:endParaRPr>
                    </a:p>
                  </a:txBody>
                  <a:tcPr marL="93051" marR="93051" marT="48007" marB="48007"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7466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500" b="1" dirty="0" smtClean="0">
                          <a:solidFill>
                            <a:schemeClr val="tx1"/>
                          </a:solidFill>
                        </a:rPr>
                        <a:t>战略人才外部薪酬对标</a:t>
                      </a:r>
                    </a:p>
                  </a:txBody>
                  <a:tcPr marL="93051" marR="93051" marT="48007" marB="48007"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smtClean="0">
                          <a:solidFill>
                            <a:srgbClr val="000000"/>
                          </a:solidFill>
                          <a:latin typeface="宋体"/>
                        </a:rPr>
                        <a:t>强化</a:t>
                      </a:r>
                      <a:r>
                        <a:rPr lang="en-US" altLang="zh-CN" sz="1200" b="0" i="0" u="none" strike="noStrike" smtClean="0">
                          <a:solidFill>
                            <a:srgbClr val="000000"/>
                          </a:solidFill>
                          <a:latin typeface="宋体"/>
                        </a:rPr>
                        <a:t>XX</a:t>
                      </a:r>
                      <a:r>
                        <a:rPr lang="zh-CN" altLang="en-US" sz="1200" b="0" i="0" u="none" strike="noStrike" smtClean="0">
                          <a:solidFill>
                            <a:srgbClr val="000000"/>
                          </a:solidFill>
                          <a:latin typeface="宋体"/>
                        </a:rPr>
                        <a:t>在</a:t>
                      </a:r>
                      <a:r>
                        <a:rPr lang="zh-CN" altLang="en-US" sz="1200" b="0" i="0" u="none" strike="noStrike" dirty="0">
                          <a:solidFill>
                            <a:srgbClr val="000000"/>
                          </a:solidFill>
                          <a:latin typeface="宋体"/>
                        </a:rPr>
                        <a:t>战略人才引进、保留方面的吸引力</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200" dirty="0" smtClean="0">
                          <a:solidFill>
                            <a:schemeClr val="tx1"/>
                          </a:solidFill>
                        </a:rPr>
                        <a:t>-</a:t>
                      </a:r>
                      <a:endParaRPr lang="zh-CN" altLang="en-US" sz="1200" dirty="0">
                        <a:solidFill>
                          <a:schemeClr val="tx1"/>
                        </a:solidFill>
                      </a:endParaRPr>
                    </a:p>
                  </a:txBody>
                  <a:tcPr marL="93051" marR="93051" marT="48007" marB="48007"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企业历史数据</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内部统计</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zh-CN" sz="1200" b="0" i="0" u="none" strike="noStrike" dirty="0">
                          <a:solidFill>
                            <a:srgbClr val="000000"/>
                          </a:solidFill>
                          <a:latin typeface="宋体"/>
                        </a:rPr>
                        <a:t>1</a:t>
                      </a:r>
                      <a:r>
                        <a:rPr lang="zh-CN" altLang="en-US" sz="1200" b="0" i="0" u="none" strike="noStrike" dirty="0">
                          <a:solidFill>
                            <a:srgbClr val="000000"/>
                          </a:solidFill>
                          <a:latin typeface="宋体"/>
                        </a:rPr>
                        <a:t>、圈定战略人才范围</a:t>
                      </a:r>
                      <a:br>
                        <a:rPr lang="zh-CN" altLang="en-US" sz="1200" b="0" i="0" u="none" strike="noStrike" dirty="0">
                          <a:solidFill>
                            <a:srgbClr val="000000"/>
                          </a:solidFill>
                          <a:latin typeface="宋体"/>
                        </a:rPr>
                      </a:br>
                      <a:r>
                        <a:rPr lang="en-US" altLang="zh-CN" sz="1200" b="0" i="0" u="none" strike="noStrike" dirty="0">
                          <a:solidFill>
                            <a:srgbClr val="000000"/>
                          </a:solidFill>
                          <a:latin typeface="宋体"/>
                        </a:rPr>
                        <a:t>2</a:t>
                      </a:r>
                      <a:r>
                        <a:rPr lang="zh-CN" altLang="en-US" sz="1200" b="0" i="0" u="none" strike="noStrike" dirty="0">
                          <a:solidFill>
                            <a:srgbClr val="000000"/>
                          </a:solidFill>
                          <a:latin typeface="宋体"/>
                        </a:rPr>
                        <a:t>、具有战略人才外部薪酬数据</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在外部竞争力方面，是否需要调整薪酬结构与薪酬水平</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746676">
                <a:tc>
                  <a:txBody>
                    <a:bodyPr/>
                    <a:lstStyle/>
                    <a:p>
                      <a:pPr algn="l"/>
                      <a:r>
                        <a:rPr lang="en-US" altLang="zh-CN" sz="1500" b="1" dirty="0" smtClean="0">
                          <a:solidFill>
                            <a:schemeClr val="tx1"/>
                          </a:solidFill>
                        </a:rPr>
                        <a:t>HR</a:t>
                      </a:r>
                      <a:r>
                        <a:rPr lang="zh-CN" altLang="en-US" sz="1500" b="1" dirty="0" smtClean="0">
                          <a:solidFill>
                            <a:schemeClr val="tx1"/>
                          </a:solidFill>
                        </a:rPr>
                        <a:t>服务满意度评估</a:t>
                      </a:r>
                      <a:endParaRPr lang="zh-CN" altLang="en-US" sz="1500" b="1" dirty="0">
                        <a:solidFill>
                          <a:schemeClr val="tx1"/>
                        </a:solidFill>
                      </a:endParaRPr>
                    </a:p>
                  </a:txBody>
                  <a:tcPr marL="93051" marR="93051" marT="48007" marB="48007"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smtClean="0">
                          <a:solidFill>
                            <a:srgbClr val="000000"/>
                          </a:solidFill>
                          <a:latin typeface="宋体"/>
                        </a:rPr>
                        <a:t>导向人力资源整体服务质量的提升</a:t>
                      </a:r>
                      <a:endParaRPr lang="zh-CN" altLang="en-US" sz="1200" b="0" i="0" u="none" strike="noStrike" dirty="0">
                        <a:solidFill>
                          <a:srgbClr val="000000"/>
                        </a:solidFill>
                        <a:latin typeface="宋体"/>
                      </a:endParaRP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200" dirty="0" smtClean="0">
                          <a:solidFill>
                            <a:schemeClr val="tx1"/>
                          </a:solidFill>
                        </a:rPr>
                        <a:t>-</a:t>
                      </a:r>
                      <a:endParaRPr lang="zh-CN" altLang="en-US" sz="1200" dirty="0">
                        <a:solidFill>
                          <a:schemeClr val="tx1"/>
                        </a:solidFill>
                      </a:endParaRPr>
                    </a:p>
                  </a:txBody>
                  <a:tcPr marL="93051" marR="93051" marT="48007" marB="48007"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外部对标</a:t>
                      </a:r>
                      <a:r>
                        <a:rPr lang="en-US" altLang="zh-CN" sz="1200" b="0" i="0" u="none" strike="noStrike" dirty="0">
                          <a:solidFill>
                            <a:srgbClr val="000000"/>
                          </a:solidFill>
                          <a:latin typeface="宋体"/>
                        </a:rPr>
                        <a:t>/</a:t>
                      </a:r>
                      <a:r>
                        <a:rPr lang="zh-CN" altLang="en-US" sz="1200" b="0" i="0" u="none" strike="noStrike" dirty="0">
                          <a:solidFill>
                            <a:srgbClr val="000000"/>
                          </a:solidFill>
                          <a:latin typeface="宋体"/>
                        </a:rPr>
                        <a:t>企业历史数据</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外部对标</a:t>
                      </a:r>
                      <a:r>
                        <a:rPr lang="en-US" altLang="zh-CN" sz="1200" b="0" i="0" u="none" strike="noStrike" dirty="0">
                          <a:solidFill>
                            <a:srgbClr val="000000"/>
                          </a:solidFill>
                          <a:latin typeface="宋体"/>
                        </a:rPr>
                        <a:t>/</a:t>
                      </a:r>
                      <a:r>
                        <a:rPr lang="zh-CN" altLang="en-US" sz="1200" b="0" i="0" u="none" strike="noStrike" dirty="0">
                          <a:solidFill>
                            <a:srgbClr val="000000"/>
                          </a:solidFill>
                          <a:latin typeface="宋体"/>
                        </a:rPr>
                        <a:t>内部评估</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CN" altLang="en-US" sz="1200" b="0" i="0" u="none" strike="noStrike" dirty="0">
                          <a:solidFill>
                            <a:srgbClr val="000000"/>
                          </a:solidFill>
                          <a:latin typeface="宋体"/>
                        </a:rPr>
                        <a:t>需要</a:t>
                      </a:r>
                      <a:r>
                        <a:rPr lang="en-US" altLang="zh-CN" sz="1200" b="0" i="0" u="none" strike="noStrike" dirty="0">
                          <a:solidFill>
                            <a:srgbClr val="000000"/>
                          </a:solidFill>
                          <a:latin typeface="宋体"/>
                        </a:rPr>
                        <a:t>HR</a:t>
                      </a:r>
                      <a:r>
                        <a:rPr lang="zh-CN" altLang="en-US" sz="1200" b="0" i="0" u="none" strike="noStrike" dirty="0">
                          <a:solidFill>
                            <a:srgbClr val="000000"/>
                          </a:solidFill>
                          <a:latin typeface="宋体"/>
                        </a:rPr>
                        <a:t>服务满意度调研工具</a:t>
                      </a:r>
                    </a:p>
                  </a:txBody>
                  <a:tcPr marL="9693" marR="9693" marT="10001"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200" dirty="0" smtClean="0">
                          <a:solidFill>
                            <a:schemeClr val="tx1"/>
                          </a:solidFill>
                        </a:rPr>
                        <a:t>HR</a:t>
                      </a:r>
                      <a:r>
                        <a:rPr lang="zh-CN" altLang="en-US" sz="1200" dirty="0" smtClean="0">
                          <a:solidFill>
                            <a:schemeClr val="tx1"/>
                          </a:solidFill>
                        </a:rPr>
                        <a:t>服务质量的提升</a:t>
                      </a:r>
                      <a:endParaRPr lang="zh-CN" altLang="en-US" sz="1200" dirty="0">
                        <a:solidFill>
                          <a:schemeClr val="tx1"/>
                        </a:solidFill>
                      </a:endParaRPr>
                    </a:p>
                  </a:txBody>
                  <a:tcPr marL="93051" marR="93051" marT="48007" marB="48007"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770521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smtClean="0"/>
              <a:t>结束小结</a:t>
            </a:r>
            <a:endParaRPr lang="zh-CN" altLang="en-US" b="1"/>
          </a:p>
        </p:txBody>
      </p:sp>
      <p:sp>
        <p:nvSpPr>
          <p:cNvPr id="5" name="TextBox 4"/>
          <p:cNvSpPr txBox="1"/>
          <p:nvPr/>
        </p:nvSpPr>
        <p:spPr>
          <a:xfrm>
            <a:off x="2015976" y="2958785"/>
            <a:ext cx="5827236" cy="584775"/>
          </a:xfrm>
          <a:prstGeom prst="rect">
            <a:avLst/>
          </a:prstGeom>
          <a:noFill/>
        </p:spPr>
        <p:txBody>
          <a:bodyPr wrap="none" rtlCol="0">
            <a:spAutoFit/>
          </a:bodyPr>
          <a:lstStyle/>
          <a:p>
            <a:r>
              <a:rPr lang="zh-CN" altLang="en-US" sz="2800" smtClean="0"/>
              <a:t>人力资源效能评估的</a:t>
            </a:r>
            <a:r>
              <a:rPr lang="zh-CN" altLang="en-US" sz="3200" b="1" smtClean="0"/>
              <a:t>能！</a:t>
            </a:r>
            <a:r>
              <a:rPr lang="zh-CN" altLang="en-US" sz="2800" smtClean="0"/>
              <a:t>与</a:t>
            </a:r>
            <a:r>
              <a:rPr lang="zh-CN" altLang="en-US" sz="3200" b="1" smtClean="0"/>
              <a:t>不能？</a:t>
            </a:r>
            <a:endParaRPr lang="zh-CN" altLang="en-US" sz="2800" b="1" dirty="0" smtClean="0"/>
          </a:p>
        </p:txBody>
      </p:sp>
    </p:spTree>
    <p:extLst>
      <p:ext uri="{BB962C8B-B14F-4D97-AF65-F5344CB8AC3E}">
        <p14:creationId xmlns:p14="http://schemas.microsoft.com/office/powerpoint/2010/main" val="3050251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区域分布"/>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683" y="1725987"/>
            <a:ext cx="52816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normAutofit/>
          </a:bodyPr>
          <a:lstStyle/>
          <a:p>
            <a:r>
              <a:rPr lang="zh-CN" altLang="en-US" b="1" dirty="0" smtClean="0"/>
              <a:t>佐佑</a:t>
            </a:r>
            <a:r>
              <a:rPr lang="zh-CN" altLang="en-US" b="1" dirty="0"/>
              <a:t>简介</a:t>
            </a:r>
            <a:r>
              <a:rPr lang="en-US" altLang="zh-CN" b="1" dirty="0" smtClean="0"/>
              <a:t>_16</a:t>
            </a:r>
            <a:r>
              <a:rPr lang="zh-CN" altLang="en-US" b="1" dirty="0" smtClean="0"/>
              <a:t>年聚焦</a:t>
            </a:r>
            <a:r>
              <a:rPr lang="zh-CN" altLang="en-US" b="1" dirty="0"/>
              <a:t>于组织与人力资源管理咨询</a:t>
            </a:r>
          </a:p>
        </p:txBody>
      </p:sp>
      <p:sp>
        <p:nvSpPr>
          <p:cNvPr id="11" name="Rectangle 4"/>
          <p:cNvSpPr>
            <a:spLocks noChangeArrowheads="1"/>
          </p:cNvSpPr>
          <p:nvPr/>
        </p:nvSpPr>
        <p:spPr bwMode="auto">
          <a:xfrm>
            <a:off x="584790" y="1335040"/>
            <a:ext cx="5544616" cy="4970591"/>
          </a:xfrm>
          <a:prstGeom prst="rect">
            <a:avLst/>
          </a:prstGeom>
          <a:solidFill>
            <a:schemeClr val="bg1">
              <a:lumMod val="95000"/>
              <a:alpha val="20000"/>
            </a:schemeClr>
          </a:solidFill>
          <a:ln w="9525">
            <a:noFill/>
            <a:miter lim="800000"/>
            <a:headEnd/>
            <a:tailEnd/>
          </a:ln>
        </p:spPr>
        <p:txBody>
          <a:bodyPr wrap="square" anchor="ctr">
            <a:spAutoFit/>
          </a:bodyPr>
          <a:lstStyle/>
          <a:p>
            <a:pPr marL="335582" indent="-335582">
              <a:lnSpc>
                <a:spcPct val="130000"/>
              </a:lnSpc>
              <a:spcBef>
                <a:spcPct val="35000"/>
              </a:spcBef>
              <a:spcAft>
                <a:spcPct val="35000"/>
              </a:spcAft>
              <a:buClr>
                <a:srgbClr val="003300"/>
              </a:buClr>
              <a:buFont typeface="Wingdings" pitchFamily="2" charset="2"/>
              <a:buChar char="§"/>
              <a:defRPr/>
            </a:pPr>
            <a:r>
              <a:rPr kumimoji="1" lang="zh-CN" altLang="en-US" sz="1800" b="1" dirty="0" smtClean="0">
                <a:latin typeface="微软雅黑" pitchFamily="34" charset="-122"/>
                <a:ea typeface="微软雅黑" pitchFamily="34" charset="-122"/>
              </a:rPr>
              <a:t>成立</a:t>
            </a:r>
            <a:r>
              <a:rPr kumimoji="1" lang="zh-CN" altLang="en-US" sz="1800" b="1" dirty="0">
                <a:latin typeface="微软雅黑" pitchFamily="34" charset="-122"/>
                <a:ea typeface="微软雅黑" pitchFamily="34" charset="-122"/>
              </a:rPr>
              <a:t>于</a:t>
            </a:r>
            <a:r>
              <a:rPr kumimoji="1" lang="en-US" altLang="zh-CN" sz="1800" b="1" dirty="0">
                <a:latin typeface="微软雅黑" pitchFamily="34" charset="-122"/>
                <a:ea typeface="微软雅黑" pitchFamily="34" charset="-122"/>
              </a:rPr>
              <a:t>1998</a:t>
            </a:r>
            <a:r>
              <a:rPr kumimoji="1" lang="zh-CN" altLang="en-US" sz="1800" b="1" dirty="0">
                <a:latin typeface="微软雅黑" pitchFamily="34" charset="-122"/>
                <a:ea typeface="微软雅黑" pitchFamily="34" charset="-122"/>
              </a:rPr>
              <a:t>年</a:t>
            </a:r>
            <a:r>
              <a:rPr kumimoji="1" lang="zh-CN" altLang="en-US" sz="1400" dirty="0">
                <a:latin typeface="微软雅黑" pitchFamily="34" charset="-122"/>
                <a:ea typeface="微软雅黑" pitchFamily="34" charset="-122"/>
              </a:rPr>
              <a:t>，是中国本土最早且专一于组织与</a:t>
            </a:r>
            <a:r>
              <a:rPr kumimoji="1" lang="zh-CN" altLang="en-US" sz="1400" dirty="0" smtClean="0">
                <a:latin typeface="微软雅黑" pitchFamily="34" charset="-122"/>
                <a:ea typeface="微软雅黑" pitchFamily="34" charset="-122"/>
              </a:rPr>
              <a:t>人力资源</a:t>
            </a:r>
            <a:r>
              <a:rPr kumimoji="1" lang="zh-CN" altLang="en-US" sz="1400" dirty="0">
                <a:latin typeface="微软雅黑" pitchFamily="34" charset="-122"/>
                <a:ea typeface="微软雅黑" pitchFamily="34" charset="-122"/>
              </a:rPr>
              <a:t>领域的管理咨询机构。</a:t>
            </a:r>
          </a:p>
          <a:p>
            <a:pPr marL="335582" indent="-335582">
              <a:lnSpc>
                <a:spcPct val="130000"/>
              </a:lnSpc>
              <a:spcBef>
                <a:spcPct val="35000"/>
              </a:spcBef>
              <a:spcAft>
                <a:spcPct val="35000"/>
              </a:spcAft>
              <a:buClr>
                <a:srgbClr val="003300"/>
              </a:buClr>
              <a:buFont typeface="Wingdings" pitchFamily="2" charset="2"/>
              <a:buChar char="§"/>
              <a:defRPr/>
            </a:pPr>
            <a:r>
              <a:rPr kumimoji="1" lang="zh-CN" altLang="en-US" sz="1400" dirty="0" smtClean="0">
                <a:latin typeface="微软雅黑" pitchFamily="34" charset="-122"/>
                <a:ea typeface="微软雅黑" pitchFamily="34" charset="-122"/>
              </a:rPr>
              <a:t>先后</a:t>
            </a:r>
            <a:r>
              <a:rPr kumimoji="1" lang="zh-CN" altLang="en-US" sz="1400" dirty="0">
                <a:latin typeface="微软雅黑" pitchFamily="34" charset="-122"/>
                <a:ea typeface="微软雅黑" pitchFamily="34" charset="-122"/>
              </a:rPr>
              <a:t>为</a:t>
            </a:r>
            <a:r>
              <a:rPr kumimoji="1" lang="en-US" altLang="zh-CN" sz="1800" b="1" dirty="0">
                <a:latin typeface="微软雅黑" pitchFamily="34" charset="-122"/>
                <a:ea typeface="微软雅黑" pitchFamily="34" charset="-122"/>
              </a:rPr>
              <a:t>1000</a:t>
            </a:r>
            <a:r>
              <a:rPr kumimoji="1" lang="zh-CN" altLang="en-US" sz="1800" b="1" dirty="0">
                <a:latin typeface="微软雅黑" pitchFamily="34" charset="-122"/>
                <a:ea typeface="微软雅黑" pitchFamily="34" charset="-122"/>
              </a:rPr>
              <a:t>多家客户</a:t>
            </a:r>
            <a:r>
              <a:rPr kumimoji="1" lang="zh-CN" altLang="en-US" sz="1400" dirty="0" smtClean="0">
                <a:latin typeface="微软雅黑" pitchFamily="34" charset="-122"/>
                <a:ea typeface="微软雅黑" pitchFamily="34" charset="-122"/>
              </a:rPr>
              <a:t>提供过</a:t>
            </a:r>
            <a:r>
              <a:rPr kumimoji="1" lang="en-US" altLang="zh-CN" sz="1800" b="1" dirty="0">
                <a:latin typeface="微软雅黑" pitchFamily="34" charset="-122"/>
                <a:ea typeface="微软雅黑" pitchFamily="34" charset="-122"/>
              </a:rPr>
              <a:t>1200</a:t>
            </a:r>
            <a:r>
              <a:rPr kumimoji="1" lang="zh-CN" altLang="en-US" sz="1800" b="1" dirty="0">
                <a:latin typeface="微软雅黑" pitchFamily="34" charset="-122"/>
                <a:ea typeface="微软雅黑" pitchFamily="34" charset="-122"/>
              </a:rPr>
              <a:t>多个咨询</a:t>
            </a:r>
            <a:r>
              <a:rPr kumimoji="1" lang="zh-CN" altLang="en-US" sz="1800" b="1" dirty="0" smtClean="0">
                <a:latin typeface="微软雅黑" pitchFamily="34" charset="-122"/>
                <a:ea typeface="微软雅黑" pitchFamily="34" charset="-122"/>
              </a:rPr>
              <a:t>项目</a:t>
            </a:r>
            <a:r>
              <a:rPr kumimoji="1" lang="zh-CN" altLang="en-US" sz="1400" dirty="0">
                <a:latin typeface="微软雅黑" pitchFamily="34" charset="-122"/>
                <a:ea typeface="微软雅黑" pitchFamily="34" charset="-122"/>
              </a:rPr>
              <a:t>的专业服务。我们坚持“佐佑</a:t>
            </a:r>
            <a:r>
              <a:rPr kumimoji="1" lang="zh-CN" altLang="en-US" sz="1400" dirty="0" smtClean="0">
                <a:latin typeface="微软雅黑" pitchFamily="34" charset="-122"/>
                <a:ea typeface="微软雅黑" pitchFamily="34" charset="-122"/>
              </a:rPr>
              <a:t>顾问  成长</a:t>
            </a:r>
            <a:r>
              <a:rPr kumimoji="1" lang="zh-CN" altLang="en-US" sz="1400" dirty="0">
                <a:latin typeface="微软雅黑" pitchFamily="34" charset="-122"/>
                <a:ea typeface="微软雅黑" pitchFamily="34" charset="-122"/>
              </a:rPr>
              <a:t>伙伴”的服务</a:t>
            </a:r>
            <a:r>
              <a:rPr kumimoji="1" lang="zh-CN" altLang="en-US" sz="1400" dirty="0" smtClean="0">
                <a:latin typeface="微软雅黑" pitchFamily="34" charset="-122"/>
                <a:ea typeface="微软雅黑" pitchFamily="34" charset="-122"/>
              </a:rPr>
              <a:t>理念</a:t>
            </a:r>
            <a:r>
              <a:rPr kumimoji="1" lang="zh-CN" altLang="en-US" sz="1400" dirty="0">
                <a:latin typeface="微软雅黑" pitchFamily="34" charset="-122"/>
                <a:ea typeface="微软雅黑" pitchFamily="34" charset="-122"/>
              </a:rPr>
              <a:t>，</a:t>
            </a:r>
            <a:r>
              <a:rPr kumimoji="1" lang="en-US" altLang="zh-CN" sz="1800" b="1" dirty="0">
                <a:latin typeface="微软雅黑" pitchFamily="34" charset="-122"/>
                <a:ea typeface="微软雅黑" pitchFamily="34" charset="-122"/>
              </a:rPr>
              <a:t>90</a:t>
            </a:r>
            <a:r>
              <a:rPr kumimoji="1" lang="zh-CN" altLang="en-US" sz="1800" b="1" dirty="0">
                <a:latin typeface="微软雅黑" pitchFamily="34" charset="-122"/>
                <a:ea typeface="微软雅黑" pitchFamily="34" charset="-122"/>
              </a:rPr>
              <a:t>％</a:t>
            </a:r>
            <a:r>
              <a:rPr kumimoji="1" lang="zh-CN" altLang="en-US" sz="1400" dirty="0">
                <a:latin typeface="微软雅黑" pitchFamily="34" charset="-122"/>
                <a:ea typeface="微软雅黑" pitchFamily="34" charset="-122"/>
              </a:rPr>
              <a:t>的客户选择与我们长期合作，平均合作时间为</a:t>
            </a:r>
            <a:r>
              <a:rPr kumimoji="1" lang="en-US" altLang="zh-CN" sz="1800" b="1" dirty="0" smtClean="0">
                <a:latin typeface="微软雅黑" pitchFamily="34" charset="-122"/>
                <a:ea typeface="微软雅黑" pitchFamily="34" charset="-122"/>
              </a:rPr>
              <a:t>6</a:t>
            </a:r>
            <a:r>
              <a:rPr kumimoji="1" lang="zh-CN" altLang="en-US" sz="1800" b="1" dirty="0" smtClean="0">
                <a:latin typeface="微软雅黑" pitchFamily="34" charset="-122"/>
                <a:ea typeface="微软雅黑" pitchFamily="34" charset="-122"/>
              </a:rPr>
              <a:t>年</a:t>
            </a:r>
            <a:r>
              <a:rPr kumimoji="1" lang="zh-CN" altLang="en-US" sz="1400" dirty="0">
                <a:latin typeface="微软雅黑" pitchFamily="34" charset="-122"/>
                <a:ea typeface="微软雅黑" pitchFamily="34" charset="-122"/>
              </a:rPr>
              <a:t>。</a:t>
            </a:r>
          </a:p>
          <a:p>
            <a:pPr marL="335582" indent="-335582">
              <a:lnSpc>
                <a:spcPct val="130000"/>
              </a:lnSpc>
              <a:spcBef>
                <a:spcPct val="35000"/>
              </a:spcBef>
              <a:spcAft>
                <a:spcPct val="35000"/>
              </a:spcAft>
              <a:buClr>
                <a:srgbClr val="003300"/>
              </a:buClr>
              <a:buFont typeface="Wingdings" pitchFamily="2" charset="2"/>
              <a:buChar char="§"/>
              <a:defRPr/>
            </a:pPr>
            <a:r>
              <a:rPr kumimoji="1" lang="en-US" altLang="zh-CN" sz="1800" b="1" dirty="0" smtClean="0">
                <a:latin typeface="微软雅黑" pitchFamily="34" charset="-122"/>
                <a:ea typeface="微软雅黑" pitchFamily="34" charset="-122"/>
              </a:rPr>
              <a:t>4</a:t>
            </a:r>
            <a:r>
              <a:rPr kumimoji="1" lang="zh-CN" altLang="en-US" sz="1800" b="1" dirty="0">
                <a:latin typeface="微软雅黑" pitchFamily="34" charset="-122"/>
                <a:ea typeface="微软雅黑" pitchFamily="34" charset="-122"/>
              </a:rPr>
              <a:t>地</a:t>
            </a:r>
            <a:r>
              <a:rPr kumimoji="1" lang="zh-CN" altLang="en-US" sz="1400" dirty="0">
                <a:latin typeface="微软雅黑" pitchFamily="34" charset="-122"/>
                <a:ea typeface="微软雅黑" pitchFamily="34" charset="-122"/>
              </a:rPr>
              <a:t>北京、深圳、上海、成都设有服务机构，拥有专职</a:t>
            </a:r>
            <a:r>
              <a:rPr kumimoji="1" lang="zh-CN" altLang="en-US" sz="1400" dirty="0" smtClean="0">
                <a:latin typeface="微软雅黑" pitchFamily="34" charset="-122"/>
                <a:ea typeface="微软雅黑" pitchFamily="34" charset="-122"/>
              </a:rPr>
              <a:t>咨询人员达</a:t>
            </a:r>
            <a:r>
              <a:rPr kumimoji="1" lang="en-US" altLang="zh-CN" sz="1800" b="1" dirty="0" smtClean="0">
                <a:latin typeface="微软雅黑" pitchFamily="34" charset="-122"/>
                <a:ea typeface="微软雅黑" pitchFamily="34" charset="-122"/>
              </a:rPr>
              <a:t>200</a:t>
            </a:r>
            <a:r>
              <a:rPr kumimoji="1" lang="zh-CN" altLang="en-US" sz="1800" b="1" dirty="0" smtClean="0">
                <a:latin typeface="微软雅黑" pitchFamily="34" charset="-122"/>
                <a:ea typeface="微软雅黑" pitchFamily="34" charset="-122"/>
              </a:rPr>
              <a:t>余</a:t>
            </a:r>
            <a:r>
              <a:rPr kumimoji="1" lang="zh-CN" altLang="en-US" sz="1800" b="1" dirty="0">
                <a:latin typeface="微软雅黑" pitchFamily="34" charset="-122"/>
                <a:ea typeface="微软雅黑" pitchFamily="34" charset="-122"/>
              </a:rPr>
              <a:t>人</a:t>
            </a:r>
            <a:r>
              <a:rPr kumimoji="1" lang="zh-CN" altLang="en-US" sz="1400" dirty="0">
                <a:latin typeface="微软雅黑" pitchFamily="34" charset="-122"/>
                <a:ea typeface="微软雅黑" pitchFamily="34" charset="-122"/>
              </a:rPr>
              <a:t>，为客户提供“问题诊断＋方案设计＋</a:t>
            </a:r>
            <a:r>
              <a:rPr kumimoji="1" lang="zh-CN" altLang="en-US" sz="1400" dirty="0" smtClean="0">
                <a:latin typeface="微软雅黑" pitchFamily="34" charset="-122"/>
                <a:ea typeface="微软雅黑" pitchFamily="34" charset="-122"/>
              </a:rPr>
              <a:t>实施</a:t>
            </a:r>
            <a:r>
              <a:rPr kumimoji="1" lang="zh-CN" altLang="en-US" sz="1400" dirty="0">
                <a:latin typeface="微软雅黑" pitchFamily="34" charset="-122"/>
                <a:ea typeface="微软雅黑" pitchFamily="34" charset="-122"/>
              </a:rPr>
              <a:t>到位”的一体化解决方案。</a:t>
            </a:r>
          </a:p>
          <a:p>
            <a:pPr marL="335582" indent="-335582">
              <a:lnSpc>
                <a:spcPct val="130000"/>
              </a:lnSpc>
              <a:spcBef>
                <a:spcPct val="35000"/>
              </a:spcBef>
              <a:spcAft>
                <a:spcPct val="35000"/>
              </a:spcAft>
              <a:buClr>
                <a:srgbClr val="003300"/>
              </a:buClr>
              <a:buFont typeface="Wingdings" pitchFamily="2" charset="2"/>
              <a:buChar char="§"/>
              <a:defRPr/>
            </a:pPr>
            <a:r>
              <a:rPr kumimoji="1" lang="zh-CN" altLang="en-US" sz="1400" dirty="0" smtClean="0">
                <a:latin typeface="微软雅黑" pitchFamily="34" charset="-122"/>
                <a:ea typeface="微软雅黑" pitchFamily="34" charset="-122"/>
              </a:rPr>
              <a:t>目前</a:t>
            </a:r>
            <a:r>
              <a:rPr kumimoji="1" lang="zh-CN" altLang="en-US" sz="1400" dirty="0">
                <a:latin typeface="微软雅黑" pitchFamily="34" charset="-122"/>
                <a:ea typeface="微软雅黑" pitchFamily="34" charset="-122"/>
              </a:rPr>
              <a:t>佐佑已成为国内同行中的领先者，曾被媒体推选为“</a:t>
            </a:r>
            <a:r>
              <a:rPr kumimoji="1" lang="zh-CN" altLang="en-US" sz="1400" dirty="0" smtClean="0">
                <a:latin typeface="微软雅黑" pitchFamily="34" charset="-122"/>
                <a:ea typeface="微软雅黑" pitchFamily="34" charset="-122"/>
              </a:rPr>
              <a:t>中国</a:t>
            </a:r>
            <a:r>
              <a:rPr kumimoji="1" lang="en-US" altLang="zh-CN" sz="1800" b="1" dirty="0" smtClean="0">
                <a:latin typeface="微软雅黑" pitchFamily="34" charset="-122"/>
                <a:ea typeface="微软雅黑" pitchFamily="34" charset="-122"/>
              </a:rPr>
              <a:t>TOP10</a:t>
            </a:r>
            <a:r>
              <a:rPr kumimoji="1" lang="zh-CN" altLang="en-US" sz="1400" dirty="0">
                <a:latin typeface="微软雅黑" pitchFamily="34" charset="-122"/>
                <a:ea typeface="微软雅黑" pitchFamily="34" charset="-122"/>
              </a:rPr>
              <a:t>金牌管理咨询公司”、“最佳</a:t>
            </a:r>
            <a:r>
              <a:rPr kumimoji="1" lang="en-US" altLang="zh-CN" sz="1400" dirty="0">
                <a:latin typeface="微软雅黑" pitchFamily="34" charset="-122"/>
                <a:ea typeface="微软雅黑" pitchFamily="34" charset="-122"/>
              </a:rPr>
              <a:t>HR</a:t>
            </a:r>
            <a:r>
              <a:rPr kumimoji="1" lang="zh-CN" altLang="en-US" sz="1400" dirty="0">
                <a:latin typeface="微软雅黑" pitchFamily="34" charset="-122"/>
                <a:ea typeface="微软雅黑" pitchFamily="34" charset="-122"/>
              </a:rPr>
              <a:t>咨询</a:t>
            </a:r>
            <a:r>
              <a:rPr kumimoji="1" lang="zh-CN" altLang="en-US" sz="1400" dirty="0" smtClean="0">
                <a:latin typeface="微软雅黑" pitchFamily="34" charset="-122"/>
                <a:ea typeface="微软雅黑" pitchFamily="34" charset="-122"/>
              </a:rPr>
              <a:t>机构”，获得“</a:t>
            </a:r>
            <a:r>
              <a:rPr kumimoji="1" lang="en-US" altLang="zh-CN" sz="1400" dirty="0" smtClean="0">
                <a:latin typeface="微软雅黑" pitchFamily="34" charset="-122"/>
                <a:ea typeface="微软雅黑" pitchFamily="34" charset="-122"/>
              </a:rPr>
              <a:t>2013-2014</a:t>
            </a:r>
            <a:r>
              <a:rPr kumimoji="1" lang="zh-CN" altLang="en-US" sz="1400" dirty="0">
                <a:latin typeface="微软雅黑" pitchFamily="34" charset="-122"/>
                <a:ea typeface="微软雅黑" pitchFamily="34" charset="-122"/>
              </a:rPr>
              <a:t>大中华区人力资源机构</a:t>
            </a:r>
            <a:r>
              <a:rPr kumimoji="1" lang="zh-CN" altLang="en-US" sz="1800" b="1" dirty="0">
                <a:latin typeface="微软雅黑" pitchFamily="34" charset="-122"/>
                <a:ea typeface="微软雅黑" pitchFamily="34" charset="-122"/>
              </a:rPr>
              <a:t>客户满意度</a:t>
            </a:r>
            <a:r>
              <a:rPr kumimoji="1" lang="zh-CN" altLang="en-US" sz="1400" dirty="0">
                <a:latin typeface="微软雅黑" pitchFamily="34" charset="-122"/>
                <a:ea typeface="微软雅黑" pitchFamily="34" charset="-122"/>
              </a:rPr>
              <a:t>大奖 </a:t>
            </a:r>
            <a:r>
              <a:rPr kumimoji="1" lang="zh-CN" altLang="en-US" sz="1400" dirty="0" smtClean="0">
                <a:latin typeface="微软雅黑" pitchFamily="34" charset="-122"/>
                <a:ea typeface="微软雅黑" pitchFamily="34" charset="-122"/>
              </a:rPr>
              <a:t>”、 </a:t>
            </a:r>
            <a:r>
              <a:rPr kumimoji="1" lang="zh-CN" altLang="en-US" sz="1400" dirty="0">
                <a:latin typeface="微软雅黑" pitchFamily="34" charset="-122"/>
                <a:ea typeface="微软雅黑" pitchFamily="34" charset="-122"/>
              </a:rPr>
              <a:t>“</a:t>
            </a:r>
            <a:r>
              <a:rPr kumimoji="1" lang="zh-CN" altLang="en-US" sz="1400" dirty="0" smtClean="0">
                <a:latin typeface="微软雅黑" pitchFamily="34" charset="-122"/>
                <a:ea typeface="微软雅黑" pitchFamily="34" charset="-122"/>
              </a:rPr>
              <a:t>中国</a:t>
            </a:r>
            <a:r>
              <a:rPr kumimoji="1" lang="zh-CN" altLang="en-US" sz="1400" dirty="0">
                <a:latin typeface="微软雅黑" pitchFamily="34" charset="-122"/>
                <a:ea typeface="微软雅黑" pitchFamily="34" charset="-122"/>
              </a:rPr>
              <a:t>电信最佳外协单位</a:t>
            </a:r>
            <a:r>
              <a:rPr kumimoji="1" lang="zh-CN" altLang="en-US" sz="1400" dirty="0" smtClean="0">
                <a:latin typeface="微软雅黑" pitchFamily="34" charset="-122"/>
                <a:ea typeface="微软雅黑" pitchFamily="34" charset="-122"/>
              </a:rPr>
              <a:t>”等多项荣誉。受到多</a:t>
            </a:r>
            <a:r>
              <a:rPr kumimoji="1" lang="zh-CN" altLang="en-US" sz="1400" dirty="0">
                <a:latin typeface="微软雅黑" pitchFamily="34" charset="-122"/>
                <a:ea typeface="微软雅黑" pitchFamily="34" charset="-122"/>
              </a:rPr>
              <a:t>个省市国资委的认可</a:t>
            </a:r>
            <a:r>
              <a:rPr kumimoji="1" lang="zh-CN" altLang="en-US" sz="1400" dirty="0" smtClean="0">
                <a:latin typeface="微软雅黑" pitchFamily="34" charset="-122"/>
                <a:ea typeface="微软雅黑" pitchFamily="34" charset="-122"/>
              </a:rPr>
              <a:t>，是</a:t>
            </a:r>
            <a:r>
              <a:rPr kumimoji="1" lang="zh-CN" altLang="en-US" sz="1800" b="1" dirty="0" smtClean="0">
                <a:latin typeface="微软雅黑" pitchFamily="34" charset="-122"/>
                <a:ea typeface="微软雅黑" pitchFamily="34" charset="-122"/>
              </a:rPr>
              <a:t>深圳市国</a:t>
            </a:r>
            <a:r>
              <a:rPr kumimoji="1" lang="zh-CN" altLang="en-US" sz="1800" b="1" dirty="0">
                <a:latin typeface="微软雅黑" pitchFamily="34" charset="-122"/>
                <a:ea typeface="微软雅黑" pitchFamily="34" charset="-122"/>
              </a:rPr>
              <a:t>资委</a:t>
            </a:r>
            <a:r>
              <a:rPr kumimoji="1" lang="zh-CN" altLang="en-US" sz="1400" dirty="0">
                <a:latin typeface="微软雅黑" pitchFamily="34" charset="-122"/>
                <a:ea typeface="微软雅黑" pitchFamily="34" charset="-122"/>
              </a:rPr>
              <a:t>的人力资源专业顾问</a:t>
            </a:r>
            <a:r>
              <a:rPr kumimoji="1" lang="zh-CN" altLang="en-US" sz="1400" dirty="0" smtClean="0">
                <a:latin typeface="微软雅黑" pitchFamily="34" charset="-122"/>
                <a:ea typeface="微软雅黑" pitchFamily="34" charset="-122"/>
              </a:rPr>
              <a:t>机构。</a:t>
            </a:r>
            <a:endParaRPr kumimoji="1" lang="zh-CN" altLang="en-US" sz="1050" dirty="0">
              <a:latin typeface="微软雅黑" pitchFamily="34" charset="-122"/>
              <a:ea typeface="微软雅黑" pitchFamily="34" charset="-122"/>
            </a:endParaRPr>
          </a:p>
        </p:txBody>
      </p:sp>
      <p:pic>
        <p:nvPicPr>
          <p:cNvPr id="13" name="Picture 3" descr="E:\佐佑 中国人力资源开发\中国人力资源开发\佐佑\佐佑设计\屏幕快照 2010-07-29 下午05.46.00.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9272" y="2944459"/>
            <a:ext cx="1088278" cy="420714"/>
          </a:xfrm>
          <a:prstGeom prst="rect">
            <a:avLst/>
          </a:prstGeom>
          <a:noFill/>
        </p:spPr>
      </p:pic>
      <p:pic>
        <p:nvPicPr>
          <p:cNvPr id="19" name="Picture 3" descr="E:\佐佑 中国人力资源开发\中国人力资源开发\佐佑\佐佑设计\屏幕快照 2010-07-29 下午05.46.00.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16530" y="3899816"/>
            <a:ext cx="1088278" cy="420714"/>
          </a:xfrm>
          <a:prstGeom prst="rect">
            <a:avLst/>
          </a:prstGeom>
          <a:noFill/>
        </p:spPr>
      </p:pic>
      <p:pic>
        <p:nvPicPr>
          <p:cNvPr id="20" name="Picture 3" descr="E:\佐佑 中国人力资源开发\中国人力资源开发\佐佑\佐佑设计\屏幕快照 2010-07-29 下午05.46.00.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2474" y="4907928"/>
            <a:ext cx="1088278" cy="420714"/>
          </a:xfrm>
          <a:prstGeom prst="rect">
            <a:avLst/>
          </a:prstGeom>
          <a:noFill/>
        </p:spPr>
      </p:pic>
      <p:pic>
        <p:nvPicPr>
          <p:cNvPr id="21" name="Picture 3" descr="E:\佐佑 中国人力资源开发\中国人力资源开发\佐佑\佐佑设计\屏幕快照 2010-07-29 下午05.46.00.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4488" y="4104506"/>
            <a:ext cx="1088278" cy="420714"/>
          </a:xfrm>
          <a:prstGeom prst="rect">
            <a:avLst/>
          </a:prstGeom>
          <a:noFill/>
        </p:spPr>
      </p:pic>
    </p:spTree>
    <p:extLst>
      <p:ext uri="{BB962C8B-B14F-4D97-AF65-F5344CB8AC3E}">
        <p14:creationId xmlns:p14="http://schemas.microsoft.com/office/powerpoint/2010/main" val="2382158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smtClean="0"/>
              <a:t>佐佑简介</a:t>
            </a:r>
            <a:r>
              <a:rPr lang="en-US" altLang="zh-CN" b="1" smtClean="0"/>
              <a:t>_</a:t>
            </a:r>
            <a:r>
              <a:rPr lang="zh-CN" altLang="en-US" b="1" smtClean="0"/>
              <a:t>专注于组织</a:t>
            </a:r>
            <a:r>
              <a:rPr lang="zh-CN" altLang="en-US" b="1" dirty="0" smtClean="0"/>
              <a:t>、人力资源、人才选用</a:t>
            </a:r>
            <a:endParaRPr lang="zh-CN" altLang="en-US" b="1" dirty="0"/>
          </a:p>
        </p:txBody>
      </p:sp>
      <p:sp>
        <p:nvSpPr>
          <p:cNvPr id="13" name="Text Box 3"/>
          <p:cNvSpPr txBox="1">
            <a:spLocks noChangeArrowheads="1"/>
          </p:cNvSpPr>
          <p:nvPr/>
        </p:nvSpPr>
        <p:spPr bwMode="auto">
          <a:xfrm>
            <a:off x="584154" y="1311165"/>
            <a:ext cx="7084439" cy="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8746" tIns="49373" rIns="98746" bIns="49373">
            <a:spAutoFit/>
          </a:bodyPr>
          <a:lstStyle>
            <a:lvl1pPr marL="363538" indent="-363538"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indent="0" eaLnBrk="1" hangingPunct="1">
              <a:spcBef>
                <a:spcPct val="20000"/>
              </a:spcBef>
              <a:spcAft>
                <a:spcPct val="20000"/>
              </a:spcAft>
            </a:pPr>
            <a:r>
              <a:rPr kumimoji="1" lang="zh-CN" altLang="en-US" sz="1700" b="1" dirty="0">
                <a:solidFill>
                  <a:srgbClr val="30C4AD"/>
                </a:solidFill>
                <a:latin typeface="微软雅黑" pitchFamily="34" charset="-122"/>
                <a:ea typeface="微软雅黑" pitchFamily="34" charset="-122"/>
              </a:rPr>
              <a:t>业务专一：</a:t>
            </a:r>
            <a:r>
              <a:rPr lang="zh-CN" altLang="en-US" sz="1700" b="1" dirty="0">
                <a:latin typeface="微软雅黑" pitchFamily="34" charset="-122"/>
                <a:ea typeface="微软雅黑" pitchFamily="34" charset="-122"/>
              </a:rPr>
              <a:t>专注于组织与人力资源管理咨询领域，</a:t>
            </a:r>
            <a:r>
              <a:rPr lang="zh-CN" altLang="en-US" sz="1700" b="1" dirty="0" smtClean="0">
                <a:latin typeface="微软雅黑" pitchFamily="34" charset="-122"/>
                <a:ea typeface="微软雅黑" pitchFamily="34" charset="-122"/>
              </a:rPr>
              <a:t>十余年</a:t>
            </a:r>
            <a:r>
              <a:rPr lang="zh-CN" altLang="en-US" sz="1700" b="1" dirty="0">
                <a:latin typeface="微软雅黑" pitchFamily="34" charset="-122"/>
                <a:ea typeface="微软雅黑" pitchFamily="34" charset="-122"/>
              </a:rPr>
              <a:t>不变</a:t>
            </a:r>
          </a:p>
          <a:p>
            <a:pPr marL="0" indent="0" eaLnBrk="1" hangingPunct="1">
              <a:spcBef>
                <a:spcPct val="20000"/>
              </a:spcBef>
              <a:spcAft>
                <a:spcPct val="20000"/>
              </a:spcAft>
            </a:pPr>
            <a:r>
              <a:rPr kumimoji="1" lang="zh-CN" altLang="en-US" sz="1700" b="1" dirty="0">
                <a:solidFill>
                  <a:srgbClr val="30C4AD"/>
                </a:solidFill>
                <a:latin typeface="微软雅黑" pitchFamily="34" charset="-122"/>
                <a:ea typeface="微软雅黑" pitchFamily="34" charset="-122"/>
              </a:rPr>
              <a:t>服务扎实：</a:t>
            </a:r>
            <a:r>
              <a:rPr lang="zh-CN" altLang="en-US" sz="1700" b="1" dirty="0">
                <a:latin typeface="微软雅黑" pitchFamily="34" charset="-122"/>
                <a:ea typeface="微软雅黑" pitchFamily="34" charset="-122"/>
              </a:rPr>
              <a:t>专心解决问题，方案设计时融合实施，强调成效</a:t>
            </a:r>
          </a:p>
        </p:txBody>
      </p:sp>
      <p:grpSp>
        <p:nvGrpSpPr>
          <p:cNvPr id="21" name="组合 20"/>
          <p:cNvGrpSpPr/>
          <p:nvPr/>
        </p:nvGrpSpPr>
        <p:grpSpPr>
          <a:xfrm>
            <a:off x="1306895" y="2594992"/>
            <a:ext cx="7828672" cy="2971277"/>
            <a:chOff x="1306895" y="2594992"/>
            <a:chExt cx="7828672" cy="2971277"/>
          </a:xfrm>
        </p:grpSpPr>
        <p:grpSp>
          <p:nvGrpSpPr>
            <p:cNvPr id="3" name="Group 73"/>
            <p:cNvGrpSpPr>
              <a:grpSpLocks/>
            </p:cNvGrpSpPr>
            <p:nvPr/>
          </p:nvGrpSpPr>
          <p:grpSpPr bwMode="auto">
            <a:xfrm rot="-796486">
              <a:off x="4046251" y="2687003"/>
              <a:ext cx="2325895" cy="2551986"/>
              <a:chOff x="3903" y="810"/>
              <a:chExt cx="1744" cy="1924"/>
            </a:xfrm>
          </p:grpSpPr>
          <p:grpSp>
            <p:nvGrpSpPr>
              <p:cNvPr id="4" name="Group 61"/>
              <p:cNvGrpSpPr>
                <a:grpSpLocks noChangeAspect="1"/>
              </p:cNvGrpSpPr>
              <p:nvPr/>
            </p:nvGrpSpPr>
            <p:grpSpPr bwMode="auto">
              <a:xfrm rot="260871">
                <a:off x="3923" y="810"/>
                <a:ext cx="1027" cy="1027"/>
                <a:chOff x="3819" y="845"/>
                <a:chExt cx="937" cy="937"/>
              </a:xfrm>
            </p:grpSpPr>
            <p:sp>
              <p:nvSpPr>
                <p:cNvPr id="11" name="Freeform 62"/>
                <p:cNvSpPr>
                  <a:spLocks noChangeAspect="1"/>
                </p:cNvSpPr>
                <p:nvPr/>
              </p:nvSpPr>
              <p:spPr bwMode="auto">
                <a:xfrm>
                  <a:off x="3819" y="845"/>
                  <a:ext cx="937" cy="937"/>
                </a:xfrm>
                <a:custGeom>
                  <a:avLst/>
                  <a:gdLst>
                    <a:gd name="T0" fmla="*/ 9676 w 637"/>
                    <a:gd name="T1" fmla="*/ 11911 h 638"/>
                    <a:gd name="T2" fmla="*/ 9207 w 637"/>
                    <a:gd name="T3" fmla="*/ 12113 h 638"/>
                    <a:gd name="T4" fmla="*/ 8705 w 637"/>
                    <a:gd name="T5" fmla="*/ 12290 h 638"/>
                    <a:gd name="T6" fmla="*/ 7934 w 637"/>
                    <a:gd name="T7" fmla="*/ 13767 h 638"/>
                    <a:gd name="T8" fmla="*/ 6840 w 637"/>
                    <a:gd name="T9" fmla="*/ 12525 h 638"/>
                    <a:gd name="T10" fmla="*/ 6321 w 637"/>
                    <a:gd name="T11" fmla="*/ 12481 h 638"/>
                    <a:gd name="T12" fmla="*/ 5785 w 637"/>
                    <a:gd name="T13" fmla="*/ 12417 h 638"/>
                    <a:gd name="T14" fmla="*/ 4581 w 637"/>
                    <a:gd name="T15" fmla="*/ 13399 h 638"/>
                    <a:gd name="T16" fmla="*/ 3960 w 637"/>
                    <a:gd name="T17" fmla="*/ 13166 h 638"/>
                    <a:gd name="T18" fmla="*/ 3819 w 637"/>
                    <a:gd name="T19" fmla="*/ 11544 h 638"/>
                    <a:gd name="T20" fmla="*/ 3392 w 637"/>
                    <a:gd name="T21" fmla="*/ 11226 h 638"/>
                    <a:gd name="T22" fmla="*/ 1737 w 637"/>
                    <a:gd name="T23" fmla="*/ 11502 h 638"/>
                    <a:gd name="T24" fmla="*/ 1225 w 637"/>
                    <a:gd name="T25" fmla="*/ 10861 h 638"/>
                    <a:gd name="T26" fmla="*/ 1958 w 637"/>
                    <a:gd name="T27" fmla="*/ 9342 h 638"/>
                    <a:gd name="T28" fmla="*/ 1712 w 637"/>
                    <a:gd name="T29" fmla="*/ 8868 h 638"/>
                    <a:gd name="T30" fmla="*/ 129 w 637"/>
                    <a:gd name="T31" fmla="*/ 8280 h 638"/>
                    <a:gd name="T32" fmla="*/ 0 w 637"/>
                    <a:gd name="T33" fmla="*/ 7492 h 638"/>
                    <a:gd name="T34" fmla="*/ 1400 w 637"/>
                    <a:gd name="T35" fmla="*/ 6513 h 638"/>
                    <a:gd name="T36" fmla="*/ 1480 w 637"/>
                    <a:gd name="T37" fmla="*/ 5974 h 638"/>
                    <a:gd name="T38" fmla="*/ 371 w 637"/>
                    <a:gd name="T39" fmla="*/ 4653 h 638"/>
                    <a:gd name="T40" fmla="*/ 658 w 637"/>
                    <a:gd name="T41" fmla="*/ 3935 h 638"/>
                    <a:gd name="T42" fmla="*/ 2384 w 637"/>
                    <a:gd name="T43" fmla="*/ 3785 h 638"/>
                    <a:gd name="T44" fmla="*/ 2715 w 637"/>
                    <a:gd name="T45" fmla="*/ 3365 h 638"/>
                    <a:gd name="T46" fmla="*/ 2427 w 637"/>
                    <a:gd name="T47" fmla="*/ 1648 h 638"/>
                    <a:gd name="T48" fmla="*/ 3029 w 637"/>
                    <a:gd name="T49" fmla="*/ 1195 h 638"/>
                    <a:gd name="T50" fmla="*/ 4622 w 637"/>
                    <a:gd name="T51" fmla="*/ 1897 h 638"/>
                    <a:gd name="T52" fmla="*/ 5122 w 637"/>
                    <a:gd name="T53" fmla="*/ 1708 h 638"/>
                    <a:gd name="T54" fmla="*/ 5723 w 637"/>
                    <a:gd name="T55" fmla="*/ 88 h 638"/>
                    <a:gd name="T56" fmla="*/ 6110 w 637"/>
                    <a:gd name="T57" fmla="*/ 1 h 638"/>
                    <a:gd name="T58" fmla="*/ 7225 w 637"/>
                    <a:gd name="T59" fmla="*/ 1386 h 638"/>
                    <a:gd name="T60" fmla="*/ 7781 w 637"/>
                    <a:gd name="T61" fmla="*/ 1428 h 638"/>
                    <a:gd name="T62" fmla="*/ 8301 w 637"/>
                    <a:gd name="T63" fmla="*/ 1516 h 638"/>
                    <a:gd name="T64" fmla="*/ 9551 w 637"/>
                    <a:gd name="T65" fmla="*/ 466 h 638"/>
                    <a:gd name="T66" fmla="*/ 10103 w 637"/>
                    <a:gd name="T67" fmla="*/ 687 h 638"/>
                    <a:gd name="T68" fmla="*/ 10251 w 637"/>
                    <a:gd name="T69" fmla="*/ 2392 h 638"/>
                    <a:gd name="T70" fmla="*/ 10692 w 637"/>
                    <a:gd name="T71" fmla="*/ 2711 h 638"/>
                    <a:gd name="T72" fmla="*/ 12325 w 637"/>
                    <a:gd name="T73" fmla="*/ 2420 h 638"/>
                    <a:gd name="T74" fmla="*/ 12693 w 637"/>
                    <a:gd name="T75" fmla="*/ 2949 h 638"/>
                    <a:gd name="T76" fmla="*/ 12018 w 637"/>
                    <a:gd name="T77" fmla="*/ 4346 h 638"/>
                    <a:gd name="T78" fmla="*/ 12149 w 637"/>
                    <a:gd name="T79" fmla="*/ 4617 h 638"/>
                    <a:gd name="T80" fmla="*/ 12340 w 637"/>
                    <a:gd name="T81" fmla="*/ 5090 h 638"/>
                    <a:gd name="T82" fmla="*/ 13858 w 637"/>
                    <a:gd name="T83" fmla="*/ 5638 h 638"/>
                    <a:gd name="T84" fmla="*/ 13961 w 637"/>
                    <a:gd name="T85" fmla="*/ 6513 h 638"/>
                    <a:gd name="T86" fmla="*/ 12652 w 637"/>
                    <a:gd name="T87" fmla="*/ 7448 h 638"/>
                    <a:gd name="T88" fmla="*/ 12565 w 637"/>
                    <a:gd name="T89" fmla="*/ 7944 h 638"/>
                    <a:gd name="T90" fmla="*/ 13596 w 637"/>
                    <a:gd name="T91" fmla="*/ 9185 h 638"/>
                    <a:gd name="T92" fmla="*/ 13231 w 637"/>
                    <a:gd name="T93" fmla="*/ 10004 h 638"/>
                    <a:gd name="T94" fmla="*/ 11671 w 637"/>
                    <a:gd name="T95" fmla="*/ 10153 h 638"/>
                    <a:gd name="T96" fmla="*/ 11360 w 637"/>
                    <a:gd name="T97" fmla="*/ 10564 h 638"/>
                    <a:gd name="T98" fmla="*/ 11591 w 637"/>
                    <a:gd name="T99" fmla="*/ 12100 h 638"/>
                    <a:gd name="T100" fmla="*/ 11072 w 637"/>
                    <a:gd name="T101" fmla="*/ 12525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7"/>
                    <a:gd name="T154" fmla="*/ 0 h 638"/>
                    <a:gd name="T155" fmla="*/ 637 w 637"/>
                    <a:gd name="T156" fmla="*/ 638 h 6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18765D">
                    <a:alpha val="65098"/>
                  </a:srgbClr>
                </a:solidFill>
                <a:ln w="22225">
                  <a:solidFill>
                    <a:srgbClr val="18765D"/>
                  </a:solidFill>
                  <a:round/>
                  <a:headEnd/>
                  <a:tailEnd/>
                </a:ln>
              </p:spPr>
              <p:txBody>
                <a:bodyPr/>
                <a:lstStyle/>
                <a:p>
                  <a:endParaRPr lang="zh-CN" altLang="en-US"/>
                </a:p>
              </p:txBody>
            </p:sp>
            <p:sp>
              <p:nvSpPr>
                <p:cNvPr id="12" name="Oval 63"/>
                <p:cNvSpPr>
                  <a:spLocks noChangeAspect="1" noChangeArrowheads="1"/>
                </p:cNvSpPr>
                <p:nvPr/>
              </p:nvSpPr>
              <p:spPr bwMode="auto">
                <a:xfrm>
                  <a:off x="4005" y="1033"/>
                  <a:ext cx="565" cy="561"/>
                </a:xfrm>
                <a:prstGeom prst="ellipse">
                  <a:avLst/>
                </a:prstGeom>
                <a:solidFill>
                  <a:schemeClr val="bg1"/>
                </a:solidFill>
                <a:ln w="22225">
                  <a:solidFill>
                    <a:srgbClr val="18765D"/>
                  </a:solidFill>
                  <a:round/>
                  <a:headEnd/>
                  <a:tailEnd/>
                </a:ln>
              </p:spPr>
              <p:txBody>
                <a:bodyPr/>
                <a:lstStyle/>
                <a:p>
                  <a:endParaRPr lang="zh-CN" altLang="en-US">
                    <a:latin typeface="微软雅黑" pitchFamily="34" charset="-122"/>
                    <a:ea typeface="微软雅黑" pitchFamily="34" charset="-122"/>
                  </a:endParaRPr>
                </a:p>
              </p:txBody>
            </p:sp>
          </p:grpSp>
          <p:grpSp>
            <p:nvGrpSpPr>
              <p:cNvPr id="5" name="Group 64"/>
              <p:cNvGrpSpPr>
                <a:grpSpLocks noChangeAspect="1"/>
              </p:cNvGrpSpPr>
              <p:nvPr/>
            </p:nvGrpSpPr>
            <p:grpSpPr bwMode="auto">
              <a:xfrm rot="322307">
                <a:off x="4710" y="1368"/>
                <a:ext cx="937" cy="937"/>
                <a:chOff x="3819" y="845"/>
                <a:chExt cx="937" cy="937"/>
              </a:xfrm>
            </p:grpSpPr>
            <p:sp>
              <p:nvSpPr>
                <p:cNvPr id="9" name="Freeform 65"/>
                <p:cNvSpPr>
                  <a:spLocks noChangeAspect="1"/>
                </p:cNvSpPr>
                <p:nvPr/>
              </p:nvSpPr>
              <p:spPr bwMode="auto">
                <a:xfrm>
                  <a:off x="3819" y="845"/>
                  <a:ext cx="937" cy="937"/>
                </a:xfrm>
                <a:custGeom>
                  <a:avLst/>
                  <a:gdLst>
                    <a:gd name="T0" fmla="*/ 9676 w 637"/>
                    <a:gd name="T1" fmla="*/ 11911 h 638"/>
                    <a:gd name="T2" fmla="*/ 9207 w 637"/>
                    <a:gd name="T3" fmla="*/ 12113 h 638"/>
                    <a:gd name="T4" fmla="*/ 8705 w 637"/>
                    <a:gd name="T5" fmla="*/ 12290 h 638"/>
                    <a:gd name="T6" fmla="*/ 7934 w 637"/>
                    <a:gd name="T7" fmla="*/ 13767 h 638"/>
                    <a:gd name="T8" fmla="*/ 6840 w 637"/>
                    <a:gd name="T9" fmla="*/ 12525 h 638"/>
                    <a:gd name="T10" fmla="*/ 6321 w 637"/>
                    <a:gd name="T11" fmla="*/ 12481 h 638"/>
                    <a:gd name="T12" fmla="*/ 5785 w 637"/>
                    <a:gd name="T13" fmla="*/ 12417 h 638"/>
                    <a:gd name="T14" fmla="*/ 4581 w 637"/>
                    <a:gd name="T15" fmla="*/ 13399 h 638"/>
                    <a:gd name="T16" fmla="*/ 3960 w 637"/>
                    <a:gd name="T17" fmla="*/ 13166 h 638"/>
                    <a:gd name="T18" fmla="*/ 3819 w 637"/>
                    <a:gd name="T19" fmla="*/ 11544 h 638"/>
                    <a:gd name="T20" fmla="*/ 3392 w 637"/>
                    <a:gd name="T21" fmla="*/ 11226 h 638"/>
                    <a:gd name="T22" fmla="*/ 1737 w 637"/>
                    <a:gd name="T23" fmla="*/ 11502 h 638"/>
                    <a:gd name="T24" fmla="*/ 1225 w 637"/>
                    <a:gd name="T25" fmla="*/ 10861 h 638"/>
                    <a:gd name="T26" fmla="*/ 1958 w 637"/>
                    <a:gd name="T27" fmla="*/ 9342 h 638"/>
                    <a:gd name="T28" fmla="*/ 1712 w 637"/>
                    <a:gd name="T29" fmla="*/ 8868 h 638"/>
                    <a:gd name="T30" fmla="*/ 129 w 637"/>
                    <a:gd name="T31" fmla="*/ 8280 h 638"/>
                    <a:gd name="T32" fmla="*/ 0 w 637"/>
                    <a:gd name="T33" fmla="*/ 7492 h 638"/>
                    <a:gd name="T34" fmla="*/ 1400 w 637"/>
                    <a:gd name="T35" fmla="*/ 6513 h 638"/>
                    <a:gd name="T36" fmla="*/ 1480 w 637"/>
                    <a:gd name="T37" fmla="*/ 5974 h 638"/>
                    <a:gd name="T38" fmla="*/ 371 w 637"/>
                    <a:gd name="T39" fmla="*/ 4653 h 638"/>
                    <a:gd name="T40" fmla="*/ 658 w 637"/>
                    <a:gd name="T41" fmla="*/ 3935 h 638"/>
                    <a:gd name="T42" fmla="*/ 2384 w 637"/>
                    <a:gd name="T43" fmla="*/ 3785 h 638"/>
                    <a:gd name="T44" fmla="*/ 2715 w 637"/>
                    <a:gd name="T45" fmla="*/ 3365 h 638"/>
                    <a:gd name="T46" fmla="*/ 2427 w 637"/>
                    <a:gd name="T47" fmla="*/ 1648 h 638"/>
                    <a:gd name="T48" fmla="*/ 3029 w 637"/>
                    <a:gd name="T49" fmla="*/ 1195 h 638"/>
                    <a:gd name="T50" fmla="*/ 4622 w 637"/>
                    <a:gd name="T51" fmla="*/ 1897 h 638"/>
                    <a:gd name="T52" fmla="*/ 5122 w 637"/>
                    <a:gd name="T53" fmla="*/ 1708 h 638"/>
                    <a:gd name="T54" fmla="*/ 5723 w 637"/>
                    <a:gd name="T55" fmla="*/ 88 h 638"/>
                    <a:gd name="T56" fmla="*/ 6110 w 637"/>
                    <a:gd name="T57" fmla="*/ 1 h 638"/>
                    <a:gd name="T58" fmla="*/ 7225 w 637"/>
                    <a:gd name="T59" fmla="*/ 1386 h 638"/>
                    <a:gd name="T60" fmla="*/ 7781 w 637"/>
                    <a:gd name="T61" fmla="*/ 1428 h 638"/>
                    <a:gd name="T62" fmla="*/ 8301 w 637"/>
                    <a:gd name="T63" fmla="*/ 1516 h 638"/>
                    <a:gd name="T64" fmla="*/ 9551 w 637"/>
                    <a:gd name="T65" fmla="*/ 466 h 638"/>
                    <a:gd name="T66" fmla="*/ 10103 w 637"/>
                    <a:gd name="T67" fmla="*/ 687 h 638"/>
                    <a:gd name="T68" fmla="*/ 10251 w 637"/>
                    <a:gd name="T69" fmla="*/ 2392 h 638"/>
                    <a:gd name="T70" fmla="*/ 10692 w 637"/>
                    <a:gd name="T71" fmla="*/ 2711 h 638"/>
                    <a:gd name="T72" fmla="*/ 12325 w 637"/>
                    <a:gd name="T73" fmla="*/ 2420 h 638"/>
                    <a:gd name="T74" fmla="*/ 12693 w 637"/>
                    <a:gd name="T75" fmla="*/ 2949 h 638"/>
                    <a:gd name="T76" fmla="*/ 12018 w 637"/>
                    <a:gd name="T77" fmla="*/ 4346 h 638"/>
                    <a:gd name="T78" fmla="*/ 12149 w 637"/>
                    <a:gd name="T79" fmla="*/ 4617 h 638"/>
                    <a:gd name="T80" fmla="*/ 12340 w 637"/>
                    <a:gd name="T81" fmla="*/ 5090 h 638"/>
                    <a:gd name="T82" fmla="*/ 13858 w 637"/>
                    <a:gd name="T83" fmla="*/ 5638 h 638"/>
                    <a:gd name="T84" fmla="*/ 13961 w 637"/>
                    <a:gd name="T85" fmla="*/ 6513 h 638"/>
                    <a:gd name="T86" fmla="*/ 12652 w 637"/>
                    <a:gd name="T87" fmla="*/ 7448 h 638"/>
                    <a:gd name="T88" fmla="*/ 12565 w 637"/>
                    <a:gd name="T89" fmla="*/ 7944 h 638"/>
                    <a:gd name="T90" fmla="*/ 13596 w 637"/>
                    <a:gd name="T91" fmla="*/ 9185 h 638"/>
                    <a:gd name="T92" fmla="*/ 13231 w 637"/>
                    <a:gd name="T93" fmla="*/ 10004 h 638"/>
                    <a:gd name="T94" fmla="*/ 11671 w 637"/>
                    <a:gd name="T95" fmla="*/ 10153 h 638"/>
                    <a:gd name="T96" fmla="*/ 11360 w 637"/>
                    <a:gd name="T97" fmla="*/ 10564 h 638"/>
                    <a:gd name="T98" fmla="*/ 11591 w 637"/>
                    <a:gd name="T99" fmla="*/ 12100 h 638"/>
                    <a:gd name="T100" fmla="*/ 11072 w 637"/>
                    <a:gd name="T101" fmla="*/ 12525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7"/>
                    <a:gd name="T154" fmla="*/ 0 h 638"/>
                    <a:gd name="T155" fmla="*/ 637 w 637"/>
                    <a:gd name="T156" fmla="*/ 638 h 6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18765D">
                    <a:alpha val="65098"/>
                  </a:srgbClr>
                </a:solidFill>
                <a:ln w="22225">
                  <a:solidFill>
                    <a:srgbClr val="18765D"/>
                  </a:solidFill>
                  <a:round/>
                  <a:headEnd/>
                  <a:tailEnd/>
                </a:ln>
              </p:spPr>
              <p:txBody>
                <a:bodyPr/>
                <a:lstStyle/>
                <a:p>
                  <a:endParaRPr lang="zh-CN" altLang="en-US"/>
                </a:p>
              </p:txBody>
            </p:sp>
            <p:sp>
              <p:nvSpPr>
                <p:cNvPr id="10" name="Oval 66"/>
                <p:cNvSpPr>
                  <a:spLocks noChangeAspect="1" noChangeArrowheads="1"/>
                </p:cNvSpPr>
                <p:nvPr/>
              </p:nvSpPr>
              <p:spPr bwMode="auto">
                <a:xfrm>
                  <a:off x="4005" y="1033"/>
                  <a:ext cx="565" cy="561"/>
                </a:xfrm>
                <a:prstGeom prst="ellipse">
                  <a:avLst/>
                </a:prstGeom>
                <a:solidFill>
                  <a:schemeClr val="bg1"/>
                </a:solidFill>
                <a:ln w="22225">
                  <a:solidFill>
                    <a:srgbClr val="18765D"/>
                  </a:solidFill>
                  <a:round/>
                  <a:headEnd/>
                  <a:tailEnd/>
                </a:ln>
              </p:spPr>
              <p:txBody>
                <a:bodyPr/>
                <a:lstStyle/>
                <a:p>
                  <a:endParaRPr lang="zh-CN" altLang="en-US">
                    <a:latin typeface="微软雅黑" pitchFamily="34" charset="-122"/>
                    <a:ea typeface="微软雅黑" pitchFamily="34" charset="-122"/>
                  </a:endParaRPr>
                </a:p>
              </p:txBody>
            </p:sp>
          </p:grpSp>
          <p:grpSp>
            <p:nvGrpSpPr>
              <p:cNvPr id="6" name="Group 67"/>
              <p:cNvGrpSpPr>
                <a:grpSpLocks noChangeAspect="1"/>
              </p:cNvGrpSpPr>
              <p:nvPr/>
            </p:nvGrpSpPr>
            <p:grpSpPr bwMode="auto">
              <a:xfrm>
                <a:off x="3903" y="1752"/>
                <a:ext cx="982" cy="982"/>
                <a:chOff x="3819" y="845"/>
                <a:chExt cx="937" cy="937"/>
              </a:xfrm>
            </p:grpSpPr>
            <p:sp>
              <p:nvSpPr>
                <p:cNvPr id="7" name="Freeform 68"/>
                <p:cNvSpPr>
                  <a:spLocks noChangeAspect="1"/>
                </p:cNvSpPr>
                <p:nvPr/>
              </p:nvSpPr>
              <p:spPr bwMode="auto">
                <a:xfrm>
                  <a:off x="3819" y="845"/>
                  <a:ext cx="937" cy="937"/>
                </a:xfrm>
                <a:custGeom>
                  <a:avLst/>
                  <a:gdLst>
                    <a:gd name="T0" fmla="*/ 9676 w 637"/>
                    <a:gd name="T1" fmla="*/ 11911 h 638"/>
                    <a:gd name="T2" fmla="*/ 9207 w 637"/>
                    <a:gd name="T3" fmla="*/ 12113 h 638"/>
                    <a:gd name="T4" fmla="*/ 8705 w 637"/>
                    <a:gd name="T5" fmla="*/ 12290 h 638"/>
                    <a:gd name="T6" fmla="*/ 7934 w 637"/>
                    <a:gd name="T7" fmla="*/ 13767 h 638"/>
                    <a:gd name="T8" fmla="*/ 6840 w 637"/>
                    <a:gd name="T9" fmla="*/ 12525 h 638"/>
                    <a:gd name="T10" fmla="*/ 6321 w 637"/>
                    <a:gd name="T11" fmla="*/ 12481 h 638"/>
                    <a:gd name="T12" fmla="*/ 5785 w 637"/>
                    <a:gd name="T13" fmla="*/ 12417 h 638"/>
                    <a:gd name="T14" fmla="*/ 4581 w 637"/>
                    <a:gd name="T15" fmla="*/ 13399 h 638"/>
                    <a:gd name="T16" fmla="*/ 3960 w 637"/>
                    <a:gd name="T17" fmla="*/ 13166 h 638"/>
                    <a:gd name="T18" fmla="*/ 3819 w 637"/>
                    <a:gd name="T19" fmla="*/ 11544 h 638"/>
                    <a:gd name="T20" fmla="*/ 3392 w 637"/>
                    <a:gd name="T21" fmla="*/ 11226 h 638"/>
                    <a:gd name="T22" fmla="*/ 1737 w 637"/>
                    <a:gd name="T23" fmla="*/ 11502 h 638"/>
                    <a:gd name="T24" fmla="*/ 1225 w 637"/>
                    <a:gd name="T25" fmla="*/ 10861 h 638"/>
                    <a:gd name="T26" fmla="*/ 1958 w 637"/>
                    <a:gd name="T27" fmla="*/ 9342 h 638"/>
                    <a:gd name="T28" fmla="*/ 1712 w 637"/>
                    <a:gd name="T29" fmla="*/ 8868 h 638"/>
                    <a:gd name="T30" fmla="*/ 129 w 637"/>
                    <a:gd name="T31" fmla="*/ 8280 h 638"/>
                    <a:gd name="T32" fmla="*/ 0 w 637"/>
                    <a:gd name="T33" fmla="*/ 7492 h 638"/>
                    <a:gd name="T34" fmla="*/ 1400 w 637"/>
                    <a:gd name="T35" fmla="*/ 6513 h 638"/>
                    <a:gd name="T36" fmla="*/ 1480 w 637"/>
                    <a:gd name="T37" fmla="*/ 5974 h 638"/>
                    <a:gd name="T38" fmla="*/ 371 w 637"/>
                    <a:gd name="T39" fmla="*/ 4653 h 638"/>
                    <a:gd name="T40" fmla="*/ 658 w 637"/>
                    <a:gd name="T41" fmla="*/ 3935 h 638"/>
                    <a:gd name="T42" fmla="*/ 2384 w 637"/>
                    <a:gd name="T43" fmla="*/ 3785 h 638"/>
                    <a:gd name="T44" fmla="*/ 2715 w 637"/>
                    <a:gd name="T45" fmla="*/ 3365 h 638"/>
                    <a:gd name="T46" fmla="*/ 2427 w 637"/>
                    <a:gd name="T47" fmla="*/ 1648 h 638"/>
                    <a:gd name="T48" fmla="*/ 3029 w 637"/>
                    <a:gd name="T49" fmla="*/ 1195 h 638"/>
                    <a:gd name="T50" fmla="*/ 4622 w 637"/>
                    <a:gd name="T51" fmla="*/ 1897 h 638"/>
                    <a:gd name="T52" fmla="*/ 5122 w 637"/>
                    <a:gd name="T53" fmla="*/ 1708 h 638"/>
                    <a:gd name="T54" fmla="*/ 5723 w 637"/>
                    <a:gd name="T55" fmla="*/ 88 h 638"/>
                    <a:gd name="T56" fmla="*/ 6110 w 637"/>
                    <a:gd name="T57" fmla="*/ 1 h 638"/>
                    <a:gd name="T58" fmla="*/ 7225 w 637"/>
                    <a:gd name="T59" fmla="*/ 1386 h 638"/>
                    <a:gd name="T60" fmla="*/ 7781 w 637"/>
                    <a:gd name="T61" fmla="*/ 1428 h 638"/>
                    <a:gd name="T62" fmla="*/ 8301 w 637"/>
                    <a:gd name="T63" fmla="*/ 1516 h 638"/>
                    <a:gd name="T64" fmla="*/ 9551 w 637"/>
                    <a:gd name="T65" fmla="*/ 466 h 638"/>
                    <a:gd name="T66" fmla="*/ 10103 w 637"/>
                    <a:gd name="T67" fmla="*/ 687 h 638"/>
                    <a:gd name="T68" fmla="*/ 10251 w 637"/>
                    <a:gd name="T69" fmla="*/ 2392 h 638"/>
                    <a:gd name="T70" fmla="*/ 10692 w 637"/>
                    <a:gd name="T71" fmla="*/ 2711 h 638"/>
                    <a:gd name="T72" fmla="*/ 12325 w 637"/>
                    <a:gd name="T73" fmla="*/ 2420 h 638"/>
                    <a:gd name="T74" fmla="*/ 12693 w 637"/>
                    <a:gd name="T75" fmla="*/ 2949 h 638"/>
                    <a:gd name="T76" fmla="*/ 12018 w 637"/>
                    <a:gd name="T77" fmla="*/ 4346 h 638"/>
                    <a:gd name="T78" fmla="*/ 12149 w 637"/>
                    <a:gd name="T79" fmla="*/ 4617 h 638"/>
                    <a:gd name="T80" fmla="*/ 12340 w 637"/>
                    <a:gd name="T81" fmla="*/ 5090 h 638"/>
                    <a:gd name="T82" fmla="*/ 13858 w 637"/>
                    <a:gd name="T83" fmla="*/ 5638 h 638"/>
                    <a:gd name="T84" fmla="*/ 13961 w 637"/>
                    <a:gd name="T85" fmla="*/ 6513 h 638"/>
                    <a:gd name="T86" fmla="*/ 12652 w 637"/>
                    <a:gd name="T87" fmla="*/ 7448 h 638"/>
                    <a:gd name="T88" fmla="*/ 12565 w 637"/>
                    <a:gd name="T89" fmla="*/ 7944 h 638"/>
                    <a:gd name="T90" fmla="*/ 13596 w 637"/>
                    <a:gd name="T91" fmla="*/ 9185 h 638"/>
                    <a:gd name="T92" fmla="*/ 13231 w 637"/>
                    <a:gd name="T93" fmla="*/ 10004 h 638"/>
                    <a:gd name="T94" fmla="*/ 11671 w 637"/>
                    <a:gd name="T95" fmla="*/ 10153 h 638"/>
                    <a:gd name="T96" fmla="*/ 11360 w 637"/>
                    <a:gd name="T97" fmla="*/ 10564 h 638"/>
                    <a:gd name="T98" fmla="*/ 11591 w 637"/>
                    <a:gd name="T99" fmla="*/ 12100 h 638"/>
                    <a:gd name="T100" fmla="*/ 11072 w 637"/>
                    <a:gd name="T101" fmla="*/ 12525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7"/>
                    <a:gd name="T154" fmla="*/ 0 h 638"/>
                    <a:gd name="T155" fmla="*/ 637 w 637"/>
                    <a:gd name="T156" fmla="*/ 638 h 6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18765D">
                    <a:alpha val="65098"/>
                  </a:srgbClr>
                </a:solidFill>
                <a:ln w="22225">
                  <a:solidFill>
                    <a:srgbClr val="18765D"/>
                  </a:solidFill>
                  <a:round/>
                  <a:headEnd/>
                  <a:tailEnd/>
                </a:ln>
              </p:spPr>
              <p:txBody>
                <a:bodyPr/>
                <a:lstStyle/>
                <a:p>
                  <a:endParaRPr lang="zh-CN" altLang="en-US"/>
                </a:p>
              </p:txBody>
            </p:sp>
            <p:sp>
              <p:nvSpPr>
                <p:cNvPr id="8" name="Oval 69"/>
                <p:cNvSpPr>
                  <a:spLocks noChangeAspect="1" noChangeArrowheads="1"/>
                </p:cNvSpPr>
                <p:nvPr/>
              </p:nvSpPr>
              <p:spPr bwMode="auto">
                <a:xfrm>
                  <a:off x="4005" y="1033"/>
                  <a:ext cx="565" cy="561"/>
                </a:xfrm>
                <a:prstGeom prst="ellipse">
                  <a:avLst/>
                </a:prstGeom>
                <a:solidFill>
                  <a:schemeClr val="bg1"/>
                </a:solidFill>
                <a:ln w="22225">
                  <a:solidFill>
                    <a:srgbClr val="18765D"/>
                  </a:solidFill>
                  <a:round/>
                  <a:headEnd/>
                  <a:tailEnd/>
                </a:ln>
              </p:spPr>
              <p:txBody>
                <a:bodyPr/>
                <a:lstStyle/>
                <a:p>
                  <a:endParaRPr lang="zh-CN" altLang="en-US">
                    <a:latin typeface="微软雅黑" pitchFamily="34" charset="-122"/>
                    <a:ea typeface="微软雅黑" pitchFamily="34" charset="-122"/>
                  </a:endParaRPr>
                </a:p>
              </p:txBody>
            </p:sp>
          </p:grpSp>
        </p:grpSp>
        <p:sp>
          <p:nvSpPr>
            <p:cNvPr id="14" name="AutoShape 37"/>
            <p:cNvSpPr>
              <a:spLocks noChangeArrowheads="1"/>
            </p:cNvSpPr>
            <p:nvPr/>
          </p:nvSpPr>
          <p:spPr bwMode="gray">
            <a:xfrm>
              <a:off x="1506789" y="3219601"/>
              <a:ext cx="2422150" cy="263366"/>
            </a:xfrm>
            <a:prstGeom prst="roundRect">
              <a:avLst>
                <a:gd name="adj" fmla="val 50000"/>
              </a:avLst>
            </a:prstGeom>
            <a:noFill/>
            <a:ln w="3175" algn="ctr">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98746" tIns="49373" rIns="98746" bIns="49373" anchor="ctr"/>
            <a:lstStyle/>
            <a:p>
              <a:pPr eaLnBrk="0" hangingPunct="0"/>
              <a:r>
                <a:rPr lang="zh-CN" altLang="en-US" sz="1500" dirty="0">
                  <a:latin typeface="微软雅黑" pitchFamily="34" charset="-122"/>
                  <a:ea typeface="微软雅黑" pitchFamily="34" charset="-122"/>
                </a:rPr>
                <a:t>企业文化</a:t>
              </a:r>
            </a:p>
          </p:txBody>
        </p:sp>
        <p:sp>
          <p:nvSpPr>
            <p:cNvPr id="15" name="AutoShape 38"/>
            <p:cNvSpPr>
              <a:spLocks noChangeArrowheads="1"/>
            </p:cNvSpPr>
            <p:nvPr/>
          </p:nvSpPr>
          <p:spPr bwMode="gray">
            <a:xfrm>
              <a:off x="1506789" y="3531906"/>
              <a:ext cx="2422150" cy="263366"/>
            </a:xfrm>
            <a:prstGeom prst="roundRect">
              <a:avLst>
                <a:gd name="adj" fmla="val 50000"/>
              </a:avLst>
            </a:prstGeom>
            <a:noFill/>
            <a:ln w="3175" algn="ctr">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98746" tIns="49373" rIns="98746" bIns="49373" anchor="ctr"/>
            <a:lstStyle/>
            <a:p>
              <a:pPr eaLnBrk="0" hangingPunct="0"/>
              <a:r>
                <a:rPr lang="zh-CN" altLang="en-US" sz="1500">
                  <a:latin typeface="微软雅黑" pitchFamily="34" charset="-122"/>
                  <a:ea typeface="微软雅黑" pitchFamily="34" charset="-122"/>
                </a:rPr>
                <a:t>架构与流程</a:t>
              </a:r>
            </a:p>
          </p:txBody>
        </p:sp>
        <p:sp>
          <p:nvSpPr>
            <p:cNvPr id="16" name="AutoShape 39"/>
            <p:cNvSpPr>
              <a:spLocks noChangeArrowheads="1"/>
            </p:cNvSpPr>
            <p:nvPr/>
          </p:nvSpPr>
          <p:spPr bwMode="gray">
            <a:xfrm>
              <a:off x="1309793" y="4054100"/>
              <a:ext cx="2936682" cy="301705"/>
            </a:xfrm>
            <a:prstGeom prst="roundRect">
              <a:avLst>
                <a:gd name="adj" fmla="val 50000"/>
              </a:avLst>
            </a:prstGeom>
            <a:noFill/>
            <a:ln w="3175" algn="ctr">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98746" tIns="49373" rIns="98746" bIns="49373" anchor="ctr"/>
            <a:lstStyle/>
            <a:p>
              <a:pPr eaLnBrk="0" hangingPunct="0"/>
              <a:r>
                <a:rPr lang="zh-CN" altLang="en-US" sz="1500">
                  <a:latin typeface="微软雅黑" pitchFamily="34" charset="-122"/>
                  <a:ea typeface="微软雅黑" pitchFamily="34" charset="-122"/>
                </a:rPr>
                <a:t>工作分析</a:t>
              </a:r>
              <a:r>
                <a:rPr lang="en-US" altLang="zh-CN" sz="1500">
                  <a:latin typeface="微软雅黑" pitchFamily="34" charset="-122"/>
                  <a:ea typeface="微软雅黑" pitchFamily="34" charset="-122"/>
                </a:rPr>
                <a:t>/</a:t>
              </a:r>
              <a:r>
                <a:rPr lang="zh-CN" altLang="en-US" sz="1500">
                  <a:latin typeface="微软雅黑" pitchFamily="34" charset="-122"/>
                  <a:ea typeface="微软雅黑" pitchFamily="34" charset="-122"/>
                </a:rPr>
                <a:t>岗位体系</a:t>
              </a:r>
              <a:r>
                <a:rPr lang="en-US" altLang="zh-CN" sz="1500">
                  <a:latin typeface="微软雅黑" pitchFamily="34" charset="-122"/>
                  <a:ea typeface="微软雅黑" pitchFamily="34" charset="-122"/>
                </a:rPr>
                <a:t>/</a:t>
              </a:r>
              <a:r>
                <a:rPr lang="zh-CN" altLang="en-US" sz="1500">
                  <a:latin typeface="微软雅黑" pitchFamily="34" charset="-122"/>
                  <a:ea typeface="微软雅黑" pitchFamily="34" charset="-122"/>
                </a:rPr>
                <a:t>价值评估</a:t>
              </a:r>
            </a:p>
          </p:txBody>
        </p:sp>
        <p:sp>
          <p:nvSpPr>
            <p:cNvPr id="17" name="AutoShape 40"/>
            <p:cNvSpPr>
              <a:spLocks noChangeArrowheads="1"/>
            </p:cNvSpPr>
            <p:nvPr/>
          </p:nvSpPr>
          <p:spPr bwMode="gray">
            <a:xfrm>
              <a:off x="1744940" y="4395056"/>
              <a:ext cx="2422150" cy="263366"/>
            </a:xfrm>
            <a:prstGeom prst="roundRect">
              <a:avLst>
                <a:gd name="adj" fmla="val 50000"/>
              </a:avLst>
            </a:prstGeom>
            <a:noFill/>
            <a:ln w="3175" algn="ctr">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98746" tIns="49373" rIns="98746" bIns="49373" anchor="ctr"/>
            <a:lstStyle/>
            <a:p>
              <a:pPr eaLnBrk="0" hangingPunct="0"/>
              <a:r>
                <a:rPr lang="zh-CN" altLang="en-US" sz="1500">
                  <a:latin typeface="微软雅黑" pitchFamily="34" charset="-122"/>
                  <a:ea typeface="微软雅黑" pitchFamily="34" charset="-122"/>
                </a:rPr>
                <a:t>业绩管理与员工考核</a:t>
              </a:r>
            </a:p>
          </p:txBody>
        </p:sp>
        <p:sp>
          <p:nvSpPr>
            <p:cNvPr id="18" name="AutoShape 41"/>
            <p:cNvSpPr>
              <a:spLocks noChangeArrowheads="1"/>
            </p:cNvSpPr>
            <p:nvPr/>
          </p:nvSpPr>
          <p:spPr bwMode="gray">
            <a:xfrm>
              <a:off x="1506434" y="5000289"/>
              <a:ext cx="2819424" cy="263366"/>
            </a:xfrm>
            <a:prstGeom prst="roundRect">
              <a:avLst>
                <a:gd name="adj" fmla="val 50000"/>
              </a:avLst>
            </a:prstGeom>
            <a:noFill/>
            <a:ln w="3175" algn="ctr">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98746" tIns="49373" rIns="98746" bIns="49373" anchor="ctr"/>
            <a:lstStyle/>
            <a:p>
              <a:pPr eaLnBrk="0" hangingPunct="0"/>
              <a:r>
                <a:rPr lang="zh-CN" altLang="en-US" sz="1500" dirty="0">
                  <a:latin typeface="微软雅黑" pitchFamily="34" charset="-122"/>
                  <a:ea typeface="微软雅黑" pitchFamily="34" charset="-122"/>
                </a:rPr>
                <a:t>薪酬激励与福利体系</a:t>
              </a:r>
            </a:p>
          </p:txBody>
        </p:sp>
        <p:sp>
          <p:nvSpPr>
            <p:cNvPr id="19" name="AutoShape 42"/>
            <p:cNvSpPr>
              <a:spLocks noChangeArrowheads="1"/>
            </p:cNvSpPr>
            <p:nvPr/>
          </p:nvSpPr>
          <p:spPr bwMode="gray">
            <a:xfrm>
              <a:off x="1903353" y="5302903"/>
              <a:ext cx="2819424" cy="263366"/>
            </a:xfrm>
            <a:prstGeom prst="roundRect">
              <a:avLst>
                <a:gd name="adj" fmla="val 50000"/>
              </a:avLst>
            </a:prstGeom>
            <a:noFill/>
            <a:ln w="3175" algn="ctr">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98746" tIns="49373" rIns="98746" bIns="49373" anchor="ctr"/>
            <a:lstStyle/>
            <a:p>
              <a:pPr eaLnBrk="0" hangingPunct="0"/>
              <a:r>
                <a:rPr lang="zh-CN" altLang="en-US" sz="1500" dirty="0">
                  <a:latin typeface="微软雅黑" pitchFamily="34" charset="-122"/>
                  <a:ea typeface="微软雅黑" pitchFamily="34" charset="-122"/>
                </a:rPr>
                <a:t>企业任职资格体系</a:t>
              </a:r>
              <a:r>
                <a:rPr lang="en-US" altLang="zh-CN" sz="1500" dirty="0">
                  <a:latin typeface="微软雅黑" pitchFamily="34" charset="-122"/>
                  <a:ea typeface="微软雅黑" pitchFamily="34" charset="-122"/>
                </a:rPr>
                <a:t>/</a:t>
              </a:r>
              <a:r>
                <a:rPr lang="zh-CN" altLang="en-US" sz="1500" dirty="0">
                  <a:latin typeface="微软雅黑" pitchFamily="34" charset="-122"/>
                  <a:ea typeface="微软雅黑" pitchFamily="34" charset="-122"/>
                </a:rPr>
                <a:t>培训体系</a:t>
              </a:r>
            </a:p>
          </p:txBody>
        </p:sp>
        <p:sp>
          <p:nvSpPr>
            <p:cNvPr id="20" name="AutoShape 43"/>
            <p:cNvSpPr>
              <a:spLocks noChangeArrowheads="1"/>
            </p:cNvSpPr>
            <p:nvPr/>
          </p:nvSpPr>
          <p:spPr bwMode="gray">
            <a:xfrm>
              <a:off x="1306895" y="4697672"/>
              <a:ext cx="2819425" cy="263366"/>
            </a:xfrm>
            <a:prstGeom prst="roundRect">
              <a:avLst>
                <a:gd name="adj" fmla="val 50000"/>
              </a:avLst>
            </a:prstGeom>
            <a:noFill/>
            <a:ln w="3175" algn="ctr">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98746" tIns="49373" rIns="98746" bIns="49373" anchor="ctr"/>
            <a:lstStyle/>
            <a:p>
              <a:pPr eaLnBrk="0" hangingPunct="0"/>
              <a:r>
                <a:rPr lang="zh-CN" altLang="en-US" sz="1500">
                  <a:latin typeface="微软雅黑" pitchFamily="34" charset="-122"/>
                  <a:ea typeface="微软雅黑" pitchFamily="34" charset="-122"/>
                </a:rPr>
                <a:t>高管人员业绩考核与长效激励</a:t>
              </a:r>
            </a:p>
          </p:txBody>
        </p:sp>
        <p:sp>
          <p:nvSpPr>
            <p:cNvPr id="22" name="AutoShape 45"/>
            <p:cNvSpPr>
              <a:spLocks noChangeArrowheads="1"/>
            </p:cNvSpPr>
            <p:nvPr/>
          </p:nvSpPr>
          <p:spPr bwMode="gray">
            <a:xfrm>
              <a:off x="5880365" y="2777014"/>
              <a:ext cx="2422150" cy="263366"/>
            </a:xfrm>
            <a:prstGeom prst="roundRect">
              <a:avLst>
                <a:gd name="adj" fmla="val 50000"/>
              </a:avLst>
            </a:prstGeom>
            <a:noFill/>
            <a:ln w="3175" algn="ctr">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98746" tIns="49373" rIns="98746" bIns="49373" anchor="ctr"/>
            <a:lstStyle/>
            <a:p>
              <a:pPr eaLnBrk="0" hangingPunct="0"/>
              <a:r>
                <a:rPr lang="zh-CN" altLang="en-US" sz="1500">
                  <a:latin typeface="微软雅黑" pitchFamily="34" charset="-122"/>
                  <a:ea typeface="微软雅黑" pitchFamily="34" charset="-122"/>
                </a:rPr>
                <a:t>业务整合中的人员配置</a:t>
              </a:r>
            </a:p>
          </p:txBody>
        </p:sp>
        <p:sp>
          <p:nvSpPr>
            <p:cNvPr id="23" name="AutoShape 46"/>
            <p:cNvSpPr>
              <a:spLocks noChangeArrowheads="1"/>
            </p:cNvSpPr>
            <p:nvPr/>
          </p:nvSpPr>
          <p:spPr bwMode="gray">
            <a:xfrm>
              <a:off x="6228637" y="3115897"/>
              <a:ext cx="2906930" cy="226695"/>
            </a:xfrm>
            <a:prstGeom prst="roundRect">
              <a:avLst>
                <a:gd name="adj" fmla="val 50000"/>
              </a:avLst>
            </a:prstGeom>
            <a:noFill/>
            <a:ln w="3175" algn="ctr">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98746" tIns="49373" rIns="98746" bIns="49373" anchor="ctr"/>
            <a:lstStyle/>
            <a:p>
              <a:pPr eaLnBrk="0" hangingPunct="0"/>
              <a:r>
                <a:rPr lang="zh-CN" altLang="en-US" sz="1500" dirty="0">
                  <a:latin typeface="微软雅黑" pitchFamily="34" charset="-122"/>
                  <a:ea typeface="微软雅黑" pitchFamily="34" charset="-122"/>
                </a:rPr>
                <a:t>企业各类人员竞聘设计与实施</a:t>
              </a:r>
            </a:p>
          </p:txBody>
        </p:sp>
        <p:sp>
          <p:nvSpPr>
            <p:cNvPr id="24" name="AutoShape 47"/>
            <p:cNvSpPr>
              <a:spLocks noChangeArrowheads="1"/>
            </p:cNvSpPr>
            <p:nvPr/>
          </p:nvSpPr>
          <p:spPr bwMode="gray">
            <a:xfrm>
              <a:off x="6277640" y="3418110"/>
              <a:ext cx="2422150" cy="263366"/>
            </a:xfrm>
            <a:prstGeom prst="roundRect">
              <a:avLst>
                <a:gd name="adj" fmla="val 50000"/>
              </a:avLst>
            </a:prstGeom>
            <a:noFill/>
            <a:ln w="3175" algn="ctr">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98746" tIns="49373" rIns="98746" bIns="49373" anchor="ctr"/>
            <a:lstStyle/>
            <a:p>
              <a:pPr eaLnBrk="0" hangingPunct="0"/>
              <a:r>
                <a:rPr lang="zh-CN" altLang="en-US" sz="1500">
                  <a:latin typeface="微软雅黑" pitchFamily="34" charset="-122"/>
                  <a:ea typeface="微软雅黑" pitchFamily="34" charset="-122"/>
                </a:rPr>
                <a:t>构建管理者评估系统</a:t>
              </a:r>
            </a:p>
          </p:txBody>
        </p:sp>
        <p:sp>
          <p:nvSpPr>
            <p:cNvPr id="25" name="AutoShape 48"/>
            <p:cNvSpPr>
              <a:spLocks noChangeArrowheads="1"/>
            </p:cNvSpPr>
            <p:nvPr/>
          </p:nvSpPr>
          <p:spPr bwMode="gray">
            <a:xfrm>
              <a:off x="6469221" y="3756993"/>
              <a:ext cx="2422150" cy="263366"/>
            </a:xfrm>
            <a:prstGeom prst="roundRect">
              <a:avLst>
                <a:gd name="adj" fmla="val 50000"/>
              </a:avLst>
            </a:prstGeom>
            <a:noFill/>
            <a:ln w="3175" algn="ctr">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98746" tIns="49373" rIns="98746" bIns="49373" anchor="ctr"/>
            <a:lstStyle/>
            <a:p>
              <a:pPr eaLnBrk="0" hangingPunct="0"/>
              <a:r>
                <a:rPr lang="zh-CN" altLang="en-US" sz="1500">
                  <a:latin typeface="微软雅黑" pitchFamily="34" charset="-122"/>
                  <a:ea typeface="微软雅黑" pitchFamily="34" charset="-122"/>
                </a:rPr>
                <a:t>现任管理者发展性评估</a:t>
              </a:r>
            </a:p>
          </p:txBody>
        </p:sp>
        <p:sp>
          <p:nvSpPr>
            <p:cNvPr id="26" name="AutoShape 49"/>
            <p:cNvSpPr>
              <a:spLocks noChangeArrowheads="1"/>
            </p:cNvSpPr>
            <p:nvPr/>
          </p:nvSpPr>
          <p:spPr bwMode="gray">
            <a:xfrm>
              <a:off x="6469221" y="4095876"/>
              <a:ext cx="2422150" cy="263366"/>
            </a:xfrm>
            <a:prstGeom prst="roundRect">
              <a:avLst>
                <a:gd name="adj" fmla="val 50000"/>
              </a:avLst>
            </a:prstGeom>
            <a:noFill/>
            <a:ln w="3175" algn="ctr">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98746" tIns="49373" rIns="98746" bIns="49373" anchor="ctr"/>
            <a:lstStyle/>
            <a:p>
              <a:pPr eaLnBrk="0" hangingPunct="0"/>
              <a:r>
                <a:rPr lang="zh-CN" altLang="en-US" sz="1500">
                  <a:latin typeface="微软雅黑" pitchFamily="34" charset="-122"/>
                  <a:ea typeface="微软雅黑" pitchFamily="34" charset="-122"/>
                </a:rPr>
                <a:t>外聘管理者甄选性评估</a:t>
              </a:r>
            </a:p>
          </p:txBody>
        </p:sp>
        <p:sp>
          <p:nvSpPr>
            <p:cNvPr id="27" name="AutoShape 50"/>
            <p:cNvSpPr>
              <a:spLocks noChangeArrowheads="1"/>
            </p:cNvSpPr>
            <p:nvPr/>
          </p:nvSpPr>
          <p:spPr bwMode="gray">
            <a:xfrm>
              <a:off x="6151686" y="4434760"/>
              <a:ext cx="2422150" cy="263366"/>
            </a:xfrm>
            <a:prstGeom prst="roundRect">
              <a:avLst>
                <a:gd name="adj" fmla="val 50000"/>
              </a:avLst>
            </a:prstGeom>
            <a:noFill/>
            <a:ln w="3175" algn="ctr">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98746" tIns="49373" rIns="98746" bIns="49373" anchor="ctr"/>
            <a:lstStyle/>
            <a:p>
              <a:pPr eaLnBrk="0" hangingPunct="0"/>
              <a:r>
                <a:rPr lang="zh-CN" altLang="en-US" sz="1500">
                  <a:latin typeface="微软雅黑" pitchFamily="34" charset="-122"/>
                  <a:ea typeface="微软雅黑" pitchFamily="34" charset="-122"/>
                </a:rPr>
                <a:t>后备管理者选拔性评估</a:t>
              </a:r>
            </a:p>
          </p:txBody>
        </p:sp>
        <p:sp>
          <p:nvSpPr>
            <p:cNvPr id="28" name="AutoShape 45"/>
            <p:cNvSpPr>
              <a:spLocks noChangeArrowheads="1"/>
            </p:cNvSpPr>
            <p:nvPr/>
          </p:nvSpPr>
          <p:spPr bwMode="gray">
            <a:xfrm>
              <a:off x="5992918" y="4773644"/>
              <a:ext cx="2422150" cy="263366"/>
            </a:xfrm>
            <a:prstGeom prst="roundRect">
              <a:avLst>
                <a:gd name="adj" fmla="val 50000"/>
              </a:avLst>
            </a:prstGeom>
            <a:noFill/>
            <a:ln w="3175" algn="ctr">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98746" tIns="49373" rIns="98746" bIns="49373" anchor="ctr"/>
            <a:lstStyle/>
            <a:p>
              <a:pPr eaLnBrk="0" hangingPunct="0"/>
              <a:r>
                <a:rPr lang="zh-CN" altLang="en-US" sz="1500" dirty="0">
                  <a:latin typeface="微软雅黑" pitchFamily="34" charset="-122"/>
                  <a:ea typeface="微软雅黑" pitchFamily="34" charset="-122"/>
                </a:rPr>
                <a:t>各类组织内外部人才招聘</a:t>
              </a:r>
            </a:p>
          </p:txBody>
        </p:sp>
        <p:sp>
          <p:nvSpPr>
            <p:cNvPr id="29" name="AutoShape 37"/>
            <p:cNvSpPr>
              <a:spLocks noChangeArrowheads="1"/>
            </p:cNvSpPr>
            <p:nvPr/>
          </p:nvSpPr>
          <p:spPr bwMode="gray">
            <a:xfrm>
              <a:off x="1864960" y="2594992"/>
              <a:ext cx="2422150" cy="263366"/>
            </a:xfrm>
            <a:prstGeom prst="roundRect">
              <a:avLst>
                <a:gd name="adj" fmla="val 50000"/>
              </a:avLst>
            </a:prstGeom>
            <a:noFill/>
            <a:ln w="3175" algn="ctr">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98746" tIns="49373" rIns="98746" bIns="49373" anchor="ctr"/>
            <a:lstStyle/>
            <a:p>
              <a:pPr eaLnBrk="0" hangingPunct="0"/>
              <a:r>
                <a:rPr lang="zh-CN" altLang="en-US" sz="1500">
                  <a:latin typeface="微软雅黑" pitchFamily="34" charset="-122"/>
                  <a:ea typeface="微软雅黑" pitchFamily="34" charset="-122"/>
                </a:rPr>
                <a:t>事业理念</a:t>
              </a:r>
            </a:p>
          </p:txBody>
        </p:sp>
        <p:sp>
          <p:nvSpPr>
            <p:cNvPr id="30" name="AutoShape 38"/>
            <p:cNvSpPr>
              <a:spLocks noChangeArrowheads="1"/>
            </p:cNvSpPr>
            <p:nvPr/>
          </p:nvSpPr>
          <p:spPr bwMode="gray">
            <a:xfrm>
              <a:off x="1665557" y="2907296"/>
              <a:ext cx="2422150" cy="263366"/>
            </a:xfrm>
            <a:prstGeom prst="roundRect">
              <a:avLst>
                <a:gd name="adj" fmla="val 50000"/>
              </a:avLst>
            </a:prstGeom>
            <a:noFill/>
            <a:ln w="3175" algn="ctr">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lIns="98746" tIns="49373" rIns="98746" bIns="49373" anchor="ctr"/>
            <a:lstStyle/>
            <a:p>
              <a:pPr eaLnBrk="0" hangingPunct="0"/>
              <a:r>
                <a:rPr lang="zh-CN" altLang="en-US" sz="1500">
                  <a:latin typeface="微软雅黑" pitchFamily="34" charset="-122"/>
                  <a:ea typeface="微软雅黑" pitchFamily="34" charset="-122"/>
                </a:rPr>
                <a:t>集团管控</a:t>
              </a:r>
            </a:p>
          </p:txBody>
        </p:sp>
        <p:sp>
          <p:nvSpPr>
            <p:cNvPr id="31" name="Rectangle 74"/>
            <p:cNvSpPr>
              <a:spLocks noChangeArrowheads="1"/>
            </p:cNvSpPr>
            <p:nvPr/>
          </p:nvSpPr>
          <p:spPr bwMode="auto">
            <a:xfrm>
              <a:off x="4307018" y="3258741"/>
              <a:ext cx="952059"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8746" tIns="49373" rIns="98746" bIns="49373" anchor="ctr"/>
            <a:lstStyle/>
            <a:p>
              <a:pPr eaLnBrk="0" hangingPunct="0"/>
              <a:r>
                <a:rPr lang="zh-CN" altLang="en-US" sz="1700" b="1" dirty="0">
                  <a:latin typeface="微软雅黑" pitchFamily="34" charset="-122"/>
                  <a:ea typeface="微软雅黑" pitchFamily="34" charset="-122"/>
                  <a:cs typeface="Times New Roman" pitchFamily="18" charset="0"/>
                </a:rPr>
                <a:t>组织</a:t>
              </a:r>
            </a:p>
          </p:txBody>
        </p:sp>
        <p:sp>
          <p:nvSpPr>
            <p:cNvPr id="32" name="Rectangle 75"/>
            <p:cNvSpPr>
              <a:spLocks noChangeArrowheads="1"/>
            </p:cNvSpPr>
            <p:nvPr/>
          </p:nvSpPr>
          <p:spPr bwMode="auto">
            <a:xfrm>
              <a:off x="4472447" y="4445556"/>
              <a:ext cx="785379"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8746" tIns="49373" rIns="98746" bIns="49373" anchor="ctr"/>
            <a:lstStyle/>
            <a:p>
              <a:pPr algn="ctr" eaLnBrk="0" hangingPunct="0"/>
              <a:r>
                <a:rPr lang="zh-CN" altLang="en-US" sz="1700" b="1" dirty="0">
                  <a:latin typeface="微软雅黑" pitchFamily="34" charset="-122"/>
                  <a:ea typeface="微软雅黑" pitchFamily="34" charset="-122"/>
                  <a:cs typeface="Times New Roman" pitchFamily="18" charset="0"/>
                </a:rPr>
                <a:t>人力</a:t>
              </a:r>
              <a:br>
                <a:rPr lang="zh-CN" altLang="en-US" sz="1700" b="1" dirty="0">
                  <a:latin typeface="微软雅黑" pitchFamily="34" charset="-122"/>
                  <a:ea typeface="微软雅黑" pitchFamily="34" charset="-122"/>
                  <a:cs typeface="Times New Roman" pitchFamily="18" charset="0"/>
                </a:rPr>
              </a:br>
              <a:r>
                <a:rPr lang="zh-CN" altLang="en-US" sz="1700" b="1" dirty="0">
                  <a:latin typeface="微软雅黑" pitchFamily="34" charset="-122"/>
                  <a:ea typeface="微软雅黑" pitchFamily="34" charset="-122"/>
                  <a:cs typeface="Times New Roman" pitchFamily="18" charset="0"/>
                </a:rPr>
                <a:t>资源</a:t>
              </a:r>
            </a:p>
          </p:txBody>
        </p:sp>
        <p:sp>
          <p:nvSpPr>
            <p:cNvPr id="33" name="Rectangle 76"/>
            <p:cNvSpPr>
              <a:spLocks noChangeArrowheads="1"/>
            </p:cNvSpPr>
            <p:nvPr/>
          </p:nvSpPr>
          <p:spPr bwMode="auto">
            <a:xfrm>
              <a:off x="5295812" y="3690461"/>
              <a:ext cx="952059" cy="45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8746" tIns="49373" rIns="98746" bIns="49373" anchor="ctr"/>
            <a:lstStyle/>
            <a:p>
              <a:pPr algn="ctr" eaLnBrk="0" hangingPunct="0"/>
              <a:r>
                <a:rPr lang="zh-CN" altLang="en-US" sz="1700" b="1" dirty="0">
                  <a:latin typeface="微软雅黑" pitchFamily="34" charset="-122"/>
                  <a:ea typeface="微软雅黑" pitchFamily="34" charset="-122"/>
                  <a:cs typeface="Times New Roman" pitchFamily="18" charset="0"/>
                </a:rPr>
                <a:t>人才</a:t>
              </a:r>
              <a:br>
                <a:rPr lang="zh-CN" altLang="en-US" sz="1700" b="1" dirty="0">
                  <a:latin typeface="微软雅黑" pitchFamily="34" charset="-122"/>
                  <a:ea typeface="微软雅黑" pitchFamily="34" charset="-122"/>
                  <a:cs typeface="Times New Roman" pitchFamily="18" charset="0"/>
                </a:rPr>
              </a:br>
              <a:r>
                <a:rPr lang="zh-CN" altLang="en-US" sz="1700" b="1" dirty="0">
                  <a:latin typeface="微软雅黑" pitchFamily="34" charset="-122"/>
                  <a:ea typeface="微软雅黑" pitchFamily="34" charset="-122"/>
                  <a:cs typeface="Times New Roman" pitchFamily="18" charset="0"/>
                </a:rPr>
                <a:t>选用</a:t>
              </a:r>
            </a:p>
          </p:txBody>
        </p:sp>
      </p:grpSp>
      <p:sp>
        <p:nvSpPr>
          <p:cNvPr id="34" name="灯片编号占位符 2"/>
          <p:cNvSpPr txBox="1">
            <a:spLocks/>
          </p:cNvSpPr>
          <p:nvPr/>
        </p:nvSpPr>
        <p:spPr>
          <a:xfrm>
            <a:off x="7727950" y="6673850"/>
            <a:ext cx="2352675" cy="384175"/>
          </a:xfrm>
          <a:prstGeom prst="rect">
            <a:avLst/>
          </a:prstGeom>
        </p:spPr>
        <p:txBody>
          <a:bodyPr vert="horz" lIns="98746" tIns="49373" rIns="98746" bIns="49373" rtlCol="0" anchor="ctr"/>
          <a:lstStyle>
            <a:defPPr>
              <a:defRPr lang="zh-CN"/>
            </a:defPPr>
            <a:lvl1pPr marL="0" algn="r" defTabSz="987461" rtl="0" eaLnBrk="1" latinLnBrk="0" hangingPunct="1">
              <a:defRPr sz="1300" kern="1200">
                <a:solidFill>
                  <a:schemeClr val="tx1">
                    <a:tint val="75000"/>
                  </a:schemeClr>
                </a:solidFill>
                <a:latin typeface="+mn-lt"/>
                <a:ea typeface="+mn-ea"/>
                <a:cs typeface="+mn-cs"/>
              </a:defRPr>
            </a:lvl1pPr>
            <a:lvl2pPr marL="493730" algn="l" defTabSz="987461" rtl="0" eaLnBrk="1" latinLnBrk="0" hangingPunct="1">
              <a:defRPr sz="1900" kern="1200">
                <a:solidFill>
                  <a:schemeClr val="tx1"/>
                </a:solidFill>
                <a:latin typeface="+mn-lt"/>
                <a:ea typeface="+mn-ea"/>
                <a:cs typeface="+mn-cs"/>
              </a:defRPr>
            </a:lvl2pPr>
            <a:lvl3pPr marL="987461" algn="l" defTabSz="987461" rtl="0" eaLnBrk="1" latinLnBrk="0" hangingPunct="1">
              <a:defRPr sz="1900" kern="1200">
                <a:solidFill>
                  <a:schemeClr val="tx1"/>
                </a:solidFill>
                <a:latin typeface="+mn-lt"/>
                <a:ea typeface="+mn-ea"/>
                <a:cs typeface="+mn-cs"/>
              </a:defRPr>
            </a:lvl3pPr>
            <a:lvl4pPr marL="1481191" algn="l" defTabSz="987461" rtl="0" eaLnBrk="1" latinLnBrk="0" hangingPunct="1">
              <a:defRPr sz="1900" kern="1200">
                <a:solidFill>
                  <a:schemeClr val="tx1"/>
                </a:solidFill>
                <a:latin typeface="+mn-lt"/>
                <a:ea typeface="+mn-ea"/>
                <a:cs typeface="+mn-cs"/>
              </a:defRPr>
            </a:lvl4pPr>
            <a:lvl5pPr marL="1974921" algn="l" defTabSz="987461" rtl="0" eaLnBrk="1" latinLnBrk="0" hangingPunct="1">
              <a:defRPr sz="1900" kern="1200">
                <a:solidFill>
                  <a:schemeClr val="tx1"/>
                </a:solidFill>
                <a:latin typeface="+mn-lt"/>
                <a:ea typeface="+mn-ea"/>
                <a:cs typeface="+mn-cs"/>
              </a:defRPr>
            </a:lvl5pPr>
            <a:lvl6pPr marL="2468651" algn="l" defTabSz="987461" rtl="0" eaLnBrk="1" latinLnBrk="0" hangingPunct="1">
              <a:defRPr sz="1900" kern="1200">
                <a:solidFill>
                  <a:schemeClr val="tx1"/>
                </a:solidFill>
                <a:latin typeface="+mn-lt"/>
                <a:ea typeface="+mn-ea"/>
                <a:cs typeface="+mn-cs"/>
              </a:defRPr>
            </a:lvl6pPr>
            <a:lvl7pPr marL="2962382" algn="l" defTabSz="987461" rtl="0" eaLnBrk="1" latinLnBrk="0" hangingPunct="1">
              <a:defRPr sz="1900" kern="1200">
                <a:solidFill>
                  <a:schemeClr val="tx1"/>
                </a:solidFill>
                <a:latin typeface="+mn-lt"/>
                <a:ea typeface="+mn-ea"/>
                <a:cs typeface="+mn-cs"/>
              </a:defRPr>
            </a:lvl7pPr>
            <a:lvl8pPr marL="3456112" algn="l" defTabSz="987461" rtl="0" eaLnBrk="1" latinLnBrk="0" hangingPunct="1">
              <a:defRPr sz="1900" kern="1200">
                <a:solidFill>
                  <a:schemeClr val="tx1"/>
                </a:solidFill>
                <a:latin typeface="+mn-lt"/>
                <a:ea typeface="+mn-ea"/>
                <a:cs typeface="+mn-cs"/>
              </a:defRPr>
            </a:lvl8pPr>
            <a:lvl9pPr marL="3949842" algn="l" defTabSz="987461" rtl="0" eaLnBrk="1" latinLnBrk="0" hangingPunct="1">
              <a:defRPr sz="1900" kern="1200">
                <a:solidFill>
                  <a:schemeClr val="tx1"/>
                </a:solidFill>
                <a:latin typeface="+mn-lt"/>
                <a:ea typeface="+mn-ea"/>
                <a:cs typeface="+mn-cs"/>
              </a:defRPr>
            </a:lvl9pPr>
          </a:lstStyle>
          <a:p>
            <a:fld id="{09591AC3-1F30-4FA7-8061-9FC990E92398}" type="slidenum">
              <a:rPr lang="zh-CN" altLang="en-US" smtClean="0"/>
              <a:pPr/>
              <a:t>27</a:t>
            </a:fld>
            <a:endParaRPr lang="zh-CN" altLang="en-US" dirty="0"/>
          </a:p>
        </p:txBody>
      </p:sp>
    </p:spTree>
    <p:extLst>
      <p:ext uri="{BB962C8B-B14F-4D97-AF65-F5344CB8AC3E}">
        <p14:creationId xmlns:p14="http://schemas.microsoft.com/office/powerpoint/2010/main" val="802635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pPr eaLnBrk="1" hangingPunct="1"/>
            <a:r>
              <a:rPr lang="zh-CN" altLang="en-US" sz="2520" b="1" dirty="0" smtClean="0"/>
              <a:t>佐佑优势</a:t>
            </a:r>
            <a:r>
              <a:rPr altLang="zh-CN" sz="2520" b="1" dirty="0"/>
              <a:t>_</a:t>
            </a:r>
            <a:r>
              <a:rPr lang="zh-CN" altLang="en-US" sz="2520" b="1" dirty="0"/>
              <a:t>精深于行业研究</a:t>
            </a:r>
            <a:r>
              <a:rPr lang="zh-CN" altLang="en-US" sz="2520" b="1" dirty="0" smtClean="0"/>
              <a:t>，致力于传播专业影响力</a:t>
            </a:r>
            <a:endParaRPr lang="zh-CN" altLang="en-US" sz="2520" b="1" dirty="0"/>
          </a:p>
        </p:txBody>
      </p:sp>
      <p:pic>
        <p:nvPicPr>
          <p:cNvPr id="21508" name="Picture 11" descr="人为本合集.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102716" y="1363504"/>
            <a:ext cx="3402092" cy="234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13"/>
          <p:cNvSpPr txBox="1">
            <a:spLocks noChangeArrowheads="1"/>
          </p:cNvSpPr>
          <p:nvPr/>
        </p:nvSpPr>
        <p:spPr bwMode="auto">
          <a:xfrm>
            <a:off x="1033144" y="1436847"/>
            <a:ext cx="4460558" cy="230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2000">
                <a:solidFill>
                  <a:schemeClr val="tx1"/>
                </a:solidFill>
                <a:latin typeface="华文细黑" panose="02010600040101010101" pitchFamily="2" charset="-122"/>
                <a:ea typeface="华文细黑" panose="02010600040101010101" pitchFamily="2" charset="-122"/>
              </a:defRPr>
            </a:lvl1pPr>
            <a:lvl2pPr marL="742950" indent="-285750">
              <a:spcBef>
                <a:spcPct val="20000"/>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a:spcBef>
                <a:spcPct val="20000"/>
              </a:spcBef>
              <a:buFont typeface="Arial" panose="020B0604020202020204" pitchFamily="34" charset="0"/>
              <a:buChar char="•"/>
              <a:defRPr sz="1600">
                <a:solidFill>
                  <a:schemeClr val="tx1"/>
                </a:solidFill>
                <a:latin typeface="华文细黑" panose="02010600040101010101" pitchFamily="2" charset="-122"/>
                <a:ea typeface="华文细黑" panose="02010600040101010101" pitchFamily="2" charset="-122"/>
              </a:defRPr>
            </a:lvl3pPr>
            <a:lvl4pPr marL="1600200" indent="-228600">
              <a:spcBef>
                <a:spcPct val="20000"/>
              </a:spcBef>
              <a:buFont typeface="Arial" panose="020B0604020202020204" pitchFamily="34" charset="0"/>
              <a:buChar char="–"/>
              <a:defRPr sz="1400">
                <a:solidFill>
                  <a:schemeClr val="tx1"/>
                </a:solidFill>
                <a:latin typeface="华文细黑" panose="02010600040101010101" pitchFamily="2" charset="-122"/>
                <a:ea typeface="华文细黑" panose="02010600040101010101" pitchFamily="2" charset="-122"/>
              </a:defRPr>
            </a:lvl4pPr>
            <a:lvl5pPr marL="2057400" indent="-228600">
              <a:spcBef>
                <a:spcPct val="20000"/>
              </a:spcBef>
              <a:buFont typeface="Arial" panose="020B0604020202020204" pitchFamily="34" charset="0"/>
              <a:buChar char="»"/>
              <a:defRPr sz="1400">
                <a:solidFill>
                  <a:schemeClr val="tx1"/>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华文细黑" panose="02010600040101010101" pitchFamily="2" charset="-122"/>
                <a:ea typeface="华文细黑" panose="02010600040101010101" pitchFamily="2" charset="-122"/>
              </a:defRPr>
            </a:lvl9pPr>
          </a:lstStyle>
          <a:p>
            <a:pPr eaLnBrk="1" hangingPunct="1">
              <a:lnSpc>
                <a:spcPct val="130000"/>
              </a:lnSpc>
              <a:spcBef>
                <a:spcPct val="35000"/>
              </a:spcBef>
              <a:spcAft>
                <a:spcPct val="35000"/>
              </a:spcAft>
              <a:buClr>
                <a:srgbClr val="003300"/>
              </a:buClr>
              <a:buFont typeface="Wingdings" panose="05000000000000000000" pitchFamily="2" charset="2"/>
              <a:buChar char="u"/>
            </a:pPr>
            <a:r>
              <a:rPr kumimoji="1" lang="zh-CN" altLang="en-US" sz="1470" dirty="0">
                <a:latin typeface="微软雅黑" panose="020B0503020204020204" pitchFamily="34" charset="-122"/>
                <a:ea typeface="微软雅黑" panose="020B0503020204020204" pitchFamily="34" charset="-122"/>
              </a:rPr>
              <a:t>佐佑成立“人与组织”</a:t>
            </a:r>
            <a:r>
              <a:rPr kumimoji="1" lang="zh-CN" altLang="en-US" sz="1470" b="1" dirty="0" smtClean="0">
                <a:solidFill>
                  <a:srgbClr val="C00000"/>
                </a:solidFill>
                <a:latin typeface="微软雅黑" panose="020B0503020204020204" pitchFamily="34" charset="-122"/>
                <a:ea typeface="微软雅黑" panose="020B0503020204020204" pitchFamily="34" charset="-122"/>
              </a:rPr>
              <a:t>研究院</a:t>
            </a:r>
            <a:r>
              <a:rPr kumimoji="1" lang="zh-CN" altLang="en-US" sz="1470" b="1" dirty="0" smtClean="0">
                <a:latin typeface="微软雅黑" panose="020B0503020204020204" pitchFamily="34" charset="-122"/>
                <a:ea typeface="微软雅黑" panose="020B0503020204020204" pitchFamily="34" charset="-122"/>
              </a:rPr>
              <a:t>与</a:t>
            </a:r>
            <a:r>
              <a:rPr kumimoji="1" lang="en-US" altLang="zh-CN" sz="1470" b="1" dirty="0" smtClean="0">
                <a:solidFill>
                  <a:srgbClr val="C00000"/>
                </a:solidFill>
                <a:latin typeface="微软雅黑" panose="020B0503020204020204" pitchFamily="34" charset="-122"/>
                <a:ea typeface="微软雅黑" panose="020B0503020204020204" pitchFamily="34" charset="-122"/>
              </a:rPr>
              <a:t>HR </a:t>
            </a:r>
            <a:r>
              <a:rPr kumimoji="1" lang="zh-CN" altLang="en-US" sz="1470" b="1" dirty="0" smtClean="0">
                <a:solidFill>
                  <a:srgbClr val="C00000"/>
                </a:solidFill>
                <a:latin typeface="微软雅黑" panose="020B0503020204020204" pitchFamily="34" charset="-122"/>
                <a:ea typeface="微软雅黑" panose="020B0503020204020204" pitchFamily="34" charset="-122"/>
              </a:rPr>
              <a:t>商学院</a:t>
            </a:r>
            <a:r>
              <a:rPr kumimoji="1" lang="zh-CN" altLang="en-US" sz="1470" dirty="0" smtClean="0">
                <a:latin typeface="微软雅黑" panose="020B0503020204020204" pitchFamily="34" charset="-122"/>
                <a:ea typeface="微软雅黑" panose="020B0503020204020204" pitchFamily="34" charset="-122"/>
              </a:rPr>
              <a:t>，</a:t>
            </a:r>
            <a:r>
              <a:rPr kumimoji="1" lang="zh-CN" altLang="en-US" sz="1470" dirty="0">
                <a:latin typeface="微软雅黑" panose="020B0503020204020204" pitchFamily="34" charset="-122"/>
                <a:ea typeface="微软雅黑" panose="020B0503020204020204" pitchFamily="34" charset="-122"/>
              </a:rPr>
              <a:t>围绕焦点、前瞻的管理问题，整合行业专家、管理学者、企业实践者、同行思考者，相互碰撞、共同研究，致力于创造富有成效的管理理论和工具。</a:t>
            </a:r>
          </a:p>
          <a:p>
            <a:pPr eaLnBrk="1" hangingPunct="1">
              <a:lnSpc>
                <a:spcPct val="130000"/>
              </a:lnSpc>
              <a:spcBef>
                <a:spcPct val="35000"/>
              </a:spcBef>
              <a:spcAft>
                <a:spcPct val="35000"/>
              </a:spcAft>
              <a:buClr>
                <a:srgbClr val="003300"/>
              </a:buClr>
              <a:buFont typeface="Wingdings" panose="05000000000000000000" pitchFamily="2" charset="2"/>
              <a:buChar char="u"/>
            </a:pPr>
            <a:r>
              <a:rPr kumimoji="1" lang="zh-CN" altLang="en-US" sz="1470" dirty="0">
                <a:latin typeface="微软雅黑" panose="020B0503020204020204" pitchFamily="34" charset="-122"/>
                <a:ea typeface="微软雅黑" panose="020B0503020204020204" pitchFamily="34" charset="-122"/>
              </a:rPr>
              <a:t>佐佑公开发行管理刊物</a:t>
            </a:r>
            <a:r>
              <a:rPr kumimoji="1" lang="en-US" altLang="zh-CN" sz="1470" b="1" dirty="0">
                <a:solidFill>
                  <a:srgbClr val="C00000"/>
                </a:solidFill>
                <a:latin typeface="微软雅黑" panose="020B0503020204020204" pitchFamily="34" charset="-122"/>
                <a:ea typeface="微软雅黑" panose="020B0503020204020204" pitchFamily="34" charset="-122"/>
              </a:rPr>
              <a:t>《</a:t>
            </a:r>
            <a:r>
              <a:rPr kumimoji="1" lang="zh-CN" altLang="en-US" sz="1470" b="1" dirty="0">
                <a:solidFill>
                  <a:srgbClr val="C00000"/>
                </a:solidFill>
                <a:latin typeface="微软雅黑" panose="020B0503020204020204" pitchFamily="34" charset="-122"/>
                <a:ea typeface="微软雅黑" panose="020B0503020204020204" pitchFamily="34" charset="-122"/>
              </a:rPr>
              <a:t>人为本</a:t>
            </a:r>
            <a:r>
              <a:rPr kumimoji="1" lang="en-US" altLang="zh-CN" sz="1470" b="1" dirty="0">
                <a:solidFill>
                  <a:srgbClr val="C00000"/>
                </a:solidFill>
                <a:latin typeface="微软雅黑" panose="020B0503020204020204" pitchFamily="34" charset="-122"/>
                <a:ea typeface="微软雅黑" panose="020B0503020204020204" pitchFamily="34" charset="-122"/>
              </a:rPr>
              <a:t>》</a:t>
            </a:r>
            <a:r>
              <a:rPr kumimoji="1" lang="zh-CN" altLang="en-US" sz="1470" dirty="0">
                <a:latin typeface="微软雅黑" panose="020B0503020204020204" pitchFamily="34" charset="-122"/>
                <a:ea typeface="微软雅黑" panose="020B0503020204020204" pitchFamily="34" charset="-122"/>
              </a:rPr>
              <a:t>，已累计出版发行</a:t>
            </a:r>
            <a:r>
              <a:rPr kumimoji="1" lang="en-US" altLang="zh-CN" sz="1470" dirty="0">
                <a:latin typeface="微软雅黑" panose="020B0503020204020204" pitchFamily="34" charset="-122"/>
                <a:ea typeface="微软雅黑" panose="020B0503020204020204" pitchFamily="34" charset="-122"/>
              </a:rPr>
              <a:t>20</a:t>
            </a:r>
            <a:r>
              <a:rPr kumimoji="1" lang="zh-CN" altLang="en-US" sz="1470" dirty="0">
                <a:latin typeface="微软雅黑" panose="020B0503020204020204" pitchFamily="34" charset="-122"/>
                <a:ea typeface="微软雅黑" panose="020B0503020204020204" pitchFamily="34" charset="-122"/>
              </a:rPr>
              <a:t>余期，读者</a:t>
            </a:r>
            <a:r>
              <a:rPr kumimoji="1" lang="en-US" altLang="zh-CN" sz="1470" dirty="0">
                <a:latin typeface="微软雅黑" panose="020B0503020204020204" pitchFamily="34" charset="-122"/>
                <a:ea typeface="微软雅黑" panose="020B0503020204020204" pitchFamily="34" charset="-122"/>
              </a:rPr>
              <a:t>20000</a:t>
            </a:r>
            <a:r>
              <a:rPr kumimoji="1" lang="zh-CN" altLang="en-US" sz="1470" dirty="0">
                <a:latin typeface="微软雅黑" panose="020B0503020204020204" pitchFamily="34" charset="-122"/>
                <a:ea typeface="微软雅黑" panose="020B0503020204020204" pitchFamily="34" charset="-122"/>
              </a:rPr>
              <a:t>余人，遍及主要行业的经营管理者和人力资源负责人。</a:t>
            </a:r>
            <a:endParaRPr kumimoji="1" lang="zh-CN" altLang="en-US" sz="1470" dirty="0">
              <a:solidFill>
                <a:srgbClr val="0D0D0D"/>
              </a:solidFill>
              <a:latin typeface="微软雅黑" panose="020B0503020204020204" pitchFamily="34" charset="-122"/>
              <a:ea typeface="微软雅黑" panose="020B0503020204020204" pitchFamily="34" charset="-122"/>
            </a:endParaRPr>
          </a:p>
        </p:txBody>
      </p:sp>
      <p:sp>
        <p:nvSpPr>
          <p:cNvPr id="21510" name="TextBox 7"/>
          <p:cNvSpPr txBox="1">
            <a:spLocks noChangeArrowheads="1"/>
          </p:cNvSpPr>
          <p:nvPr/>
        </p:nvSpPr>
        <p:spPr bwMode="auto">
          <a:xfrm>
            <a:off x="1033144" y="4357212"/>
            <a:ext cx="5409010" cy="216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spcBef>
                <a:spcPct val="20000"/>
              </a:spcBef>
              <a:buFont typeface="Arial" panose="020B0604020202020204" pitchFamily="34" charset="0"/>
              <a:buChar char="•"/>
              <a:defRPr sz="2000">
                <a:solidFill>
                  <a:schemeClr val="tx1"/>
                </a:solidFill>
                <a:latin typeface="华文细黑" panose="02010600040101010101" pitchFamily="2" charset="-122"/>
                <a:ea typeface="华文细黑" panose="02010600040101010101" pitchFamily="2" charset="-122"/>
              </a:defRPr>
            </a:lvl1pPr>
            <a:lvl2pPr marL="742950" indent="-285750">
              <a:spcBef>
                <a:spcPct val="20000"/>
              </a:spcBef>
              <a:buFont typeface="Arial" panose="020B0604020202020204" pitchFamily="34" charset="0"/>
              <a:buChar char="–"/>
              <a:defRPr>
                <a:solidFill>
                  <a:schemeClr val="tx1"/>
                </a:solidFill>
                <a:latin typeface="华文细黑" panose="02010600040101010101" pitchFamily="2" charset="-122"/>
                <a:ea typeface="华文细黑" panose="02010600040101010101" pitchFamily="2" charset="-122"/>
              </a:defRPr>
            </a:lvl2pPr>
            <a:lvl3pPr marL="1143000" indent="-228600">
              <a:spcBef>
                <a:spcPct val="20000"/>
              </a:spcBef>
              <a:buFont typeface="Arial" panose="020B0604020202020204" pitchFamily="34" charset="0"/>
              <a:buChar char="•"/>
              <a:defRPr sz="1600">
                <a:solidFill>
                  <a:schemeClr val="tx1"/>
                </a:solidFill>
                <a:latin typeface="华文细黑" panose="02010600040101010101" pitchFamily="2" charset="-122"/>
                <a:ea typeface="华文细黑" panose="02010600040101010101" pitchFamily="2" charset="-122"/>
              </a:defRPr>
            </a:lvl3pPr>
            <a:lvl4pPr marL="1600200" indent="-228600">
              <a:spcBef>
                <a:spcPct val="20000"/>
              </a:spcBef>
              <a:buFont typeface="Arial" panose="020B0604020202020204" pitchFamily="34" charset="0"/>
              <a:buChar char="–"/>
              <a:defRPr sz="1400">
                <a:solidFill>
                  <a:schemeClr val="tx1"/>
                </a:solidFill>
                <a:latin typeface="华文细黑" panose="02010600040101010101" pitchFamily="2" charset="-122"/>
                <a:ea typeface="华文细黑" panose="02010600040101010101" pitchFamily="2" charset="-122"/>
              </a:defRPr>
            </a:lvl4pPr>
            <a:lvl5pPr marL="2057400" indent="-228600">
              <a:spcBef>
                <a:spcPct val="20000"/>
              </a:spcBef>
              <a:buFont typeface="Arial" panose="020B0604020202020204" pitchFamily="34" charset="0"/>
              <a:buChar char="»"/>
              <a:defRPr sz="1400">
                <a:solidFill>
                  <a:schemeClr val="tx1"/>
                </a:solidFill>
                <a:latin typeface="华文细黑" panose="02010600040101010101" pitchFamily="2" charset="-122"/>
                <a:ea typeface="华文细黑"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华文细黑" panose="02010600040101010101" pitchFamily="2" charset="-122"/>
                <a:ea typeface="华文细黑"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华文细黑" panose="02010600040101010101" pitchFamily="2" charset="-122"/>
                <a:ea typeface="华文细黑"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华文细黑" panose="02010600040101010101" pitchFamily="2" charset="-122"/>
                <a:ea typeface="华文细黑"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华文细黑" panose="02010600040101010101" pitchFamily="2" charset="-122"/>
                <a:ea typeface="华文细黑" panose="02010600040101010101" pitchFamily="2" charset="-122"/>
              </a:defRPr>
            </a:lvl9pPr>
          </a:lstStyle>
          <a:p>
            <a:pPr>
              <a:lnSpc>
                <a:spcPct val="125000"/>
              </a:lnSpc>
              <a:spcAft>
                <a:spcPct val="20000"/>
              </a:spcAft>
              <a:buClr>
                <a:schemeClr val="tx1"/>
              </a:buClr>
              <a:buFont typeface="Wingdings" panose="05000000000000000000" pitchFamily="2" charset="2"/>
              <a:buChar char="u"/>
            </a:pPr>
            <a:r>
              <a:rPr kumimoji="1" lang="zh-CN" altLang="en-US" sz="1470" dirty="0">
                <a:latin typeface="微软雅黑" panose="020B0503020204020204" pitchFamily="34" charset="-122"/>
                <a:ea typeface="微软雅黑" panose="020B0503020204020204" pitchFamily="34" charset="-122"/>
              </a:rPr>
              <a:t>佐佑承办</a:t>
            </a:r>
            <a:r>
              <a:rPr lang="en-US" altLang="zh-CN" sz="1470" b="1" dirty="0" smtClean="0">
                <a:solidFill>
                  <a:srgbClr val="C00000"/>
                </a:solidFill>
                <a:latin typeface="微软雅黑" panose="020B0503020204020204" pitchFamily="34" charset="-122"/>
                <a:ea typeface="微软雅黑" panose="020B0503020204020204" pitchFamily="34" charset="-122"/>
              </a:rPr>
              <a:t>《</a:t>
            </a:r>
            <a:r>
              <a:rPr lang="zh-CN" altLang="en-US" sz="1470" b="1" dirty="0">
                <a:solidFill>
                  <a:srgbClr val="C00000"/>
                </a:solidFill>
                <a:latin typeface="微软雅黑" panose="020B0503020204020204" pitchFamily="34" charset="-122"/>
                <a:ea typeface="微软雅黑" panose="020B0503020204020204" pitchFamily="34" charset="-122"/>
              </a:rPr>
              <a:t>中国人力资源开发</a:t>
            </a:r>
            <a:r>
              <a:rPr lang="en-US" altLang="zh-CN" sz="1470" b="1" dirty="0" smtClean="0">
                <a:solidFill>
                  <a:srgbClr val="C00000"/>
                </a:solidFill>
                <a:latin typeface="微软雅黑" panose="020B0503020204020204" pitchFamily="34" charset="-122"/>
                <a:ea typeface="微软雅黑" panose="020B0503020204020204" pitchFamily="34" charset="-122"/>
              </a:rPr>
              <a:t>》</a:t>
            </a:r>
            <a:r>
              <a:rPr lang="zh-CN" altLang="en-US" sz="1470" b="1" dirty="0">
                <a:solidFill>
                  <a:srgbClr val="C00000"/>
                </a:solidFill>
                <a:latin typeface="微软雅黑" panose="020B0503020204020204" pitchFamily="34" charset="-122"/>
                <a:ea typeface="微软雅黑" panose="020B0503020204020204" pitchFamily="34" charset="-122"/>
              </a:rPr>
              <a:t>杂志</a:t>
            </a:r>
            <a:r>
              <a:rPr lang="zh-CN" altLang="en-US" sz="1470" b="1" dirty="0" smtClean="0">
                <a:solidFill>
                  <a:srgbClr val="C00000"/>
                </a:solidFill>
                <a:latin typeface="微软雅黑" panose="020B0503020204020204" pitchFamily="34" charset="-122"/>
                <a:ea typeface="微软雅黑" panose="020B0503020204020204" pitchFamily="34" charset="-122"/>
              </a:rPr>
              <a:t>，</a:t>
            </a:r>
            <a:r>
              <a:rPr kumimoji="1" lang="zh-CN" altLang="en-US" sz="1470" dirty="0">
                <a:latin typeface="微软雅黑" panose="020B0503020204020204" pitchFamily="34" charset="-122"/>
                <a:ea typeface="微软雅黑" panose="020B0503020204020204" pitchFamily="34" charset="-122"/>
              </a:rPr>
              <a:t>不断探索和传播人力资源领域的前沿理论和管理实践。</a:t>
            </a:r>
            <a:endParaRPr kumimoji="1" lang="en-US" altLang="zh-CN" sz="1470" dirty="0">
              <a:latin typeface="微软雅黑" panose="020B0503020204020204" pitchFamily="34" charset="-122"/>
              <a:ea typeface="微软雅黑" panose="020B0503020204020204" pitchFamily="34" charset="-122"/>
            </a:endParaRPr>
          </a:p>
          <a:p>
            <a:pPr>
              <a:lnSpc>
                <a:spcPct val="125000"/>
              </a:lnSpc>
              <a:spcAft>
                <a:spcPct val="20000"/>
              </a:spcAft>
              <a:buClr>
                <a:schemeClr val="tx1"/>
              </a:buClr>
              <a:buFont typeface="Wingdings" panose="05000000000000000000" pitchFamily="2" charset="2"/>
              <a:buChar char="u"/>
            </a:pPr>
            <a:r>
              <a:rPr lang="en-US" altLang="zh-CN" sz="1470" b="1" dirty="0" smtClean="0">
                <a:solidFill>
                  <a:srgbClr val="C00000"/>
                </a:solidFill>
                <a:latin typeface="微软雅黑" panose="020B0503020204020204" pitchFamily="34" charset="-122"/>
                <a:ea typeface="微软雅黑" panose="020B0503020204020204" pitchFamily="34" charset="-122"/>
              </a:rPr>
              <a:t>《</a:t>
            </a:r>
            <a:r>
              <a:rPr lang="zh-CN" altLang="en-US" sz="1470" b="1" dirty="0" smtClean="0">
                <a:solidFill>
                  <a:srgbClr val="C00000"/>
                </a:solidFill>
                <a:latin typeface="微软雅黑" panose="020B0503020204020204" pitchFamily="34" charset="-122"/>
                <a:ea typeface="微软雅黑" panose="020B0503020204020204" pitchFamily="34" charset="-122"/>
              </a:rPr>
              <a:t>中国人力资源开发</a:t>
            </a:r>
            <a:r>
              <a:rPr lang="en-US" altLang="zh-CN" sz="1470" b="1" dirty="0" smtClean="0">
                <a:solidFill>
                  <a:srgbClr val="C00000"/>
                </a:solidFill>
                <a:latin typeface="微软雅黑" panose="020B0503020204020204" pitchFamily="34" charset="-122"/>
                <a:ea typeface="微软雅黑" panose="020B0503020204020204" pitchFamily="34" charset="-122"/>
              </a:rPr>
              <a:t>》</a:t>
            </a:r>
            <a:r>
              <a:rPr lang="zh-CN" altLang="en-US" sz="1470" dirty="0">
                <a:latin typeface="微软雅黑" panose="020B0503020204020204" pitchFamily="34" charset="-122"/>
                <a:ea typeface="微软雅黑" panose="020B0503020204020204" pitchFamily="34" charset="-122"/>
              </a:rPr>
              <a:t>创</a:t>
            </a:r>
            <a:r>
              <a:rPr lang="zh-CN" altLang="en-US" sz="1470" dirty="0" smtClean="0">
                <a:latin typeface="微软雅黑" panose="020B0503020204020204" pitchFamily="34" charset="-122"/>
                <a:ea typeface="微软雅黑" panose="020B0503020204020204" pitchFamily="34" charset="-122"/>
              </a:rPr>
              <a:t>刊</a:t>
            </a:r>
            <a:r>
              <a:rPr lang="zh-CN" altLang="en-US" sz="1470" dirty="0">
                <a:latin typeface="微软雅黑" panose="020B0503020204020204" pitchFamily="34" charset="-122"/>
                <a:ea typeface="微软雅黑" panose="020B0503020204020204" pitchFamily="34" charset="-122"/>
              </a:rPr>
              <a:t>于</a:t>
            </a:r>
            <a:r>
              <a:rPr lang="en-US" altLang="zh-CN" sz="1470" dirty="0">
                <a:latin typeface="微软雅黑" panose="020B0503020204020204" pitchFamily="34" charset="-122"/>
                <a:ea typeface="微软雅黑" panose="020B0503020204020204" pitchFamily="34" charset="-122"/>
              </a:rPr>
              <a:t>1984</a:t>
            </a:r>
            <a:r>
              <a:rPr lang="zh-CN" altLang="en-US" sz="1470" dirty="0">
                <a:latin typeface="微软雅黑" panose="020B0503020204020204" pitchFamily="34" charset="-122"/>
                <a:ea typeface="微软雅黑" panose="020B0503020204020204" pitchFamily="34" charset="-122"/>
              </a:rPr>
              <a:t>年</a:t>
            </a:r>
            <a:r>
              <a:rPr lang="zh-CN" altLang="en-US" sz="1470" dirty="0" smtClean="0">
                <a:latin typeface="微软雅黑" panose="020B0503020204020204" pitchFamily="34" charset="-122"/>
                <a:ea typeface="微软雅黑" panose="020B0503020204020204" pitchFamily="34" charset="-122"/>
              </a:rPr>
              <a:t>，发改委主管，国内人力资源领域唯一的国家级核心期刊。上半月“理论研究版”，专注于学术理论研究；下半月“管理创新版”，致力于发掘传播中国优秀的管理实践，寻找中国组织的管理基因，更好地推动中国人力资源管理的发展。</a:t>
            </a:r>
            <a:endParaRPr lang="zh-CN" altLang="en-US" sz="1470" dirty="0">
              <a:latin typeface="微软雅黑" panose="020B0503020204020204" pitchFamily="34" charset="-122"/>
              <a:ea typeface="微软雅黑" panose="020B0503020204020204" pitchFamily="34" charset="-122"/>
            </a:endParaRPr>
          </a:p>
        </p:txBody>
      </p:sp>
      <p:pic>
        <p:nvPicPr>
          <p:cNvPr id="21511" name="Picture 13" descr="C:\Users\think\Desktop\杂志设计封面.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64" y="4268867"/>
            <a:ext cx="3252074" cy="197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936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smtClean="0"/>
              <a:t>人力资源从业者：理想与现实的距离</a:t>
            </a:r>
            <a:endParaRPr lang="zh-CN" altLang="en-US" b="1"/>
          </a:p>
        </p:txBody>
      </p:sp>
      <p:sp>
        <p:nvSpPr>
          <p:cNvPr id="3" name="TextBox 2"/>
          <p:cNvSpPr txBox="1"/>
          <p:nvPr/>
        </p:nvSpPr>
        <p:spPr>
          <a:xfrm>
            <a:off x="863848" y="1440210"/>
            <a:ext cx="5763116" cy="1695336"/>
          </a:xfrm>
          <a:prstGeom prst="rect">
            <a:avLst/>
          </a:prstGeom>
          <a:noFill/>
        </p:spPr>
        <p:txBody>
          <a:bodyPr wrap="none" rtlCol="0">
            <a:spAutoFit/>
          </a:bodyPr>
          <a:lstStyle/>
          <a:p>
            <a:pPr>
              <a:lnSpc>
                <a:spcPct val="150000"/>
              </a:lnSpc>
            </a:pPr>
            <a:r>
              <a:rPr lang="zh-CN" altLang="en-US" sz="2400"/>
              <a:t>总</a:t>
            </a:r>
            <a:r>
              <a:rPr lang="zh-CN" altLang="en-US" sz="2400" smtClean="0"/>
              <a:t>听到老板（老总）说</a:t>
            </a:r>
            <a:r>
              <a:rPr lang="en-US" altLang="zh-CN" sz="2400" smtClean="0"/>
              <a:t>——</a:t>
            </a:r>
          </a:p>
          <a:p>
            <a:pPr marL="342900" indent="-342900">
              <a:lnSpc>
                <a:spcPct val="150000"/>
              </a:lnSpc>
              <a:buFont typeface="黑体" pitchFamily="49" charset="-122"/>
              <a:buChar char="》"/>
            </a:pPr>
            <a:r>
              <a:rPr lang="zh-CN" altLang="en-US" sz="2400" smtClean="0"/>
              <a:t>“人力资源是企业的第一资源”</a:t>
            </a:r>
            <a:endParaRPr lang="en-US" altLang="zh-CN" sz="2400" smtClean="0"/>
          </a:p>
          <a:p>
            <a:pPr marL="342900" indent="-342900">
              <a:lnSpc>
                <a:spcPct val="150000"/>
              </a:lnSpc>
              <a:buFont typeface="黑体" pitchFamily="49" charset="-122"/>
              <a:buChar char="》"/>
            </a:pPr>
            <a:r>
              <a:rPr lang="zh-CN" altLang="en-US" sz="2400" smtClean="0"/>
              <a:t>“人力资源部是企业的战略合作伙伴”</a:t>
            </a:r>
            <a:endParaRPr lang="zh-CN" altLang="en-US" sz="2400" dirty="0" smtClean="0"/>
          </a:p>
        </p:txBody>
      </p:sp>
      <p:sp>
        <p:nvSpPr>
          <p:cNvPr id="4" name="爆炸形 1 3"/>
          <p:cNvSpPr/>
          <p:nvPr/>
        </p:nvSpPr>
        <p:spPr>
          <a:xfrm>
            <a:off x="3024088" y="5040660"/>
            <a:ext cx="2664296" cy="2160240"/>
          </a:xfrm>
          <a:prstGeom prst="irregularSeal1">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altLang="zh-CN" sz="6600" i="1" smtClean="0">
                <a:solidFill>
                  <a:schemeClr val="bg1"/>
                </a:solidFill>
                <a:latin typeface="华文琥珀" pitchFamily="2" charset="-122"/>
                <a:ea typeface="华文琥珀" pitchFamily="2" charset="-122"/>
              </a:rPr>
              <a:t>?</a:t>
            </a:r>
            <a:r>
              <a:rPr lang="en-US" altLang="zh-CN" sz="2000" i="1" smtClean="0">
                <a:solidFill>
                  <a:schemeClr val="bg1"/>
                </a:solidFill>
                <a:latin typeface="华文琥珀" pitchFamily="2" charset="-122"/>
                <a:ea typeface="华文琥珀" pitchFamily="2" charset="-122"/>
              </a:rPr>
              <a:t>HRers</a:t>
            </a:r>
            <a:endParaRPr lang="zh-CN" altLang="en-US" sz="2000" i="1">
              <a:solidFill>
                <a:schemeClr val="bg1"/>
              </a:solidFill>
              <a:latin typeface="华文琥珀" pitchFamily="2" charset="-122"/>
              <a:ea typeface="华文琥珀"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799" y="3161873"/>
            <a:ext cx="2410643" cy="208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12120" y="4202330"/>
            <a:ext cx="1534394" cy="461665"/>
          </a:xfrm>
          <a:prstGeom prst="rect">
            <a:avLst/>
          </a:prstGeom>
          <a:noFill/>
        </p:spPr>
        <p:txBody>
          <a:bodyPr wrap="none" rtlCol="0">
            <a:spAutoFit/>
          </a:bodyPr>
          <a:lstStyle/>
          <a:p>
            <a:r>
              <a:rPr lang="zh-CN" altLang="en-US" sz="2400" smtClean="0">
                <a:solidFill>
                  <a:srgbClr val="FF0000"/>
                </a:solidFill>
              </a:rPr>
              <a:t>现实是</a:t>
            </a:r>
            <a:r>
              <a:rPr lang="en-US" altLang="zh-CN" sz="2400" smtClean="0">
                <a:solidFill>
                  <a:srgbClr val="FF0000"/>
                </a:solidFill>
              </a:rPr>
              <a:t>……</a:t>
            </a:r>
            <a:endParaRPr lang="zh-CN" altLang="en-US" sz="2400" dirty="0" smtClean="0">
              <a:solidFill>
                <a:srgbClr val="FF0000"/>
              </a:solidFill>
            </a:endParaRPr>
          </a:p>
        </p:txBody>
      </p:sp>
    </p:spTree>
    <p:extLst>
      <p:ext uri="{BB962C8B-B14F-4D97-AF65-F5344CB8AC3E}">
        <p14:creationId xmlns:p14="http://schemas.microsoft.com/office/powerpoint/2010/main" val="139540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barn(inVertical)">
                                      <p:cBhvr>
                                        <p:cTn id="32" dur="500"/>
                                        <p:tgtEl>
                                          <p:spTgt spid="102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 y="0"/>
            <a:ext cx="10080624" cy="720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标题 1"/>
          <p:cNvSpPr txBox="1">
            <a:spLocks/>
          </p:cNvSpPr>
          <p:nvPr/>
        </p:nvSpPr>
        <p:spPr bwMode="auto">
          <a:xfrm>
            <a:off x="3482056" y="1880538"/>
            <a:ext cx="6048672" cy="2872040"/>
          </a:xfrm>
          <a:prstGeom prst="rect">
            <a:avLst/>
          </a:prstGeom>
          <a:noFill/>
          <a:ln>
            <a:noFill/>
          </a:ln>
          <a:extLst/>
        </p:spPr>
        <p:txBody>
          <a:bodyPr vert="horz" lIns="98746" tIns="49373" rIns="98746" bIns="49373" rtlCol="0" anchor="ctr">
            <a:normAutofit/>
          </a:bodyPr>
          <a:lstStyle>
            <a:lvl1pPr algn="l" defTabSz="987461" rtl="0" eaLnBrk="1" latinLnBrk="0" hangingPunct="1">
              <a:spcBef>
                <a:spcPct val="0"/>
              </a:spcBef>
              <a:buNone/>
              <a:defRPr sz="3000" kern="1200">
                <a:solidFill>
                  <a:schemeClr val="tx1">
                    <a:lumMod val="65000"/>
                    <a:lumOff val="35000"/>
                  </a:schemeClr>
                </a:solidFill>
                <a:latin typeface="微软雅黑" pitchFamily="34" charset="-122"/>
                <a:ea typeface="微软雅黑" pitchFamily="34" charset="-122"/>
                <a:cs typeface="+mj-cs"/>
              </a:defRPr>
            </a:lvl1pPr>
          </a:lstStyle>
          <a:p>
            <a:pPr algn="ctr">
              <a:lnSpc>
                <a:spcPct val="130000"/>
              </a:lnSpc>
            </a:pPr>
            <a:r>
              <a:rPr lang="zh-CN" altLang="en-US" sz="2800" b="1" dirty="0" smtClean="0">
                <a:solidFill>
                  <a:srgbClr val="318177"/>
                </a:solidFill>
              </a:rPr>
              <a:t>感谢聆听！</a:t>
            </a:r>
            <a:endParaRPr lang="en-US" altLang="zh-CN" sz="2800" b="1" dirty="0" smtClean="0">
              <a:solidFill>
                <a:srgbClr val="318177"/>
              </a:solidFill>
            </a:endParaRPr>
          </a:p>
          <a:p>
            <a:pPr algn="ctr">
              <a:lnSpc>
                <a:spcPct val="130000"/>
              </a:lnSpc>
            </a:pPr>
            <a:endParaRPr lang="en-US" altLang="zh-CN" sz="2800" b="1" dirty="0">
              <a:solidFill>
                <a:srgbClr val="318177"/>
              </a:solidFill>
            </a:endParaRPr>
          </a:p>
          <a:p>
            <a:pPr algn="ctr">
              <a:lnSpc>
                <a:spcPct val="130000"/>
              </a:lnSpc>
            </a:pPr>
            <a:r>
              <a:rPr lang="zh-CN" altLang="en-US" sz="2800" b="1" dirty="0" smtClean="0">
                <a:solidFill>
                  <a:srgbClr val="318177"/>
                </a:solidFill>
              </a:rPr>
              <a:t>欢迎到“佐佑顾问”的展台继续交流</a:t>
            </a:r>
            <a:endParaRPr lang="en-US" altLang="zh-CN" sz="2800" b="1" dirty="0">
              <a:solidFill>
                <a:srgbClr val="318177"/>
              </a:solidFill>
            </a:endParaRPr>
          </a:p>
        </p:txBody>
      </p:sp>
      <p:pic>
        <p:nvPicPr>
          <p:cNvPr id="7" name="Picture 3" descr="E:\佐佑 中国人力资源开发\中国人力资源开发\佐佑\佐佑设计\屏幕快照 2010-07-29 下午05.46.00.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8664" y="6306336"/>
            <a:ext cx="1296144" cy="501072"/>
          </a:xfrm>
          <a:prstGeom prst="rect">
            <a:avLst/>
          </a:prstGeom>
          <a:noFill/>
        </p:spPr>
      </p:pic>
    </p:spTree>
    <p:extLst>
      <p:ext uri="{BB962C8B-B14F-4D97-AF65-F5344CB8AC3E}">
        <p14:creationId xmlns:p14="http://schemas.microsoft.com/office/powerpoint/2010/main" val="31478786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176514"/>
            <a:ext cx="10080625" cy="3024386"/>
          </a:xfrm>
          <a:prstGeom prst="rect">
            <a:avLst/>
          </a:prstGeom>
          <a:solidFill>
            <a:schemeClr val="accent2">
              <a:alpha val="4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511920" y="5628868"/>
            <a:ext cx="7108968" cy="1015663"/>
          </a:xfrm>
          <a:prstGeom prst="rect">
            <a:avLst/>
          </a:prstGeom>
          <a:noFill/>
        </p:spPr>
        <p:txBody>
          <a:bodyPr wrap="square" rtlCol="0">
            <a:spAutoFit/>
          </a:bodyPr>
          <a:lstStyle/>
          <a:p>
            <a:pPr algn="ctr"/>
            <a:r>
              <a:rPr lang="zh-CN" altLang="en-US" sz="6000" b="1" dirty="0" smtClean="0">
                <a:solidFill>
                  <a:schemeClr val="accent1">
                    <a:lumMod val="50000"/>
                  </a:schemeClr>
                </a:solidFill>
                <a:latin typeface="微软雅黑" panose="020B0503020204020204" pitchFamily="34" charset="-122"/>
                <a:ea typeface="微软雅黑" panose="020B0503020204020204" pitchFamily="34" charset="-122"/>
              </a:rPr>
              <a:t>扫一扫，</a:t>
            </a:r>
            <a:r>
              <a:rPr lang="zh-CN" altLang="en-US" sz="6000" b="1" dirty="0">
                <a:solidFill>
                  <a:schemeClr val="accent1">
                    <a:lumMod val="50000"/>
                  </a:schemeClr>
                </a:solidFill>
                <a:latin typeface="微软雅黑" panose="020B0503020204020204" pitchFamily="34" charset="-122"/>
                <a:ea typeface="微软雅黑" panose="020B0503020204020204" pitchFamily="34" charset="-122"/>
              </a:rPr>
              <a:t>展台</a:t>
            </a:r>
            <a:r>
              <a:rPr lang="zh-CN" altLang="en-US" sz="6000" b="1" dirty="0" smtClean="0">
                <a:solidFill>
                  <a:schemeClr val="accent1">
                    <a:lumMod val="50000"/>
                  </a:schemeClr>
                </a:solidFill>
                <a:latin typeface="微软雅黑" panose="020B0503020204020204" pitchFamily="34" charset="-122"/>
                <a:ea typeface="微软雅黑" panose="020B0503020204020204" pitchFamily="34" charset="-122"/>
              </a:rPr>
              <a:t>赠奖品</a:t>
            </a:r>
            <a:endParaRPr lang="en-US" altLang="zh-CN" sz="6000" b="1" dirty="0" smtClean="0">
              <a:solidFill>
                <a:schemeClr val="accent1">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2160" y="360090"/>
            <a:ext cx="5040610" cy="5040610"/>
          </a:xfrm>
          <a:prstGeom prst="rect">
            <a:avLst/>
          </a:prstGeom>
        </p:spPr>
      </p:pic>
      <p:pic>
        <p:nvPicPr>
          <p:cNvPr id="8" name="Picture 3" descr="E:\佐佑 中国人力资源开发\中国人力资源开发\佐佑\佐佑设计\屏幕快照 2010-07-29 下午05.46.00.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432" y="1208397"/>
            <a:ext cx="2276035" cy="879885"/>
          </a:xfrm>
          <a:prstGeom prst="rect">
            <a:avLst/>
          </a:prstGeom>
          <a:noFill/>
        </p:spPr>
      </p:pic>
    </p:spTree>
    <p:extLst>
      <p:ext uri="{BB962C8B-B14F-4D97-AF65-F5344CB8AC3E}">
        <p14:creationId xmlns:p14="http://schemas.microsoft.com/office/powerpoint/2010/main" val="1802233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smtClean="0"/>
              <a:t>人力资源从业者：羡慕与嫉妒及其他</a:t>
            </a:r>
            <a:endParaRPr lang="zh-CN" altLang="en-US" b="1"/>
          </a:p>
        </p:txBody>
      </p:sp>
      <p:sp>
        <p:nvSpPr>
          <p:cNvPr id="3" name="TextBox 2"/>
          <p:cNvSpPr txBox="1"/>
          <p:nvPr/>
        </p:nvSpPr>
        <p:spPr>
          <a:xfrm>
            <a:off x="863848" y="1312451"/>
            <a:ext cx="4424288" cy="2215991"/>
          </a:xfrm>
          <a:prstGeom prst="rect">
            <a:avLst/>
          </a:prstGeom>
          <a:noFill/>
        </p:spPr>
        <p:txBody>
          <a:bodyPr wrap="none" rtlCol="0">
            <a:spAutoFit/>
          </a:bodyPr>
          <a:lstStyle/>
          <a:p>
            <a:pPr>
              <a:lnSpc>
                <a:spcPct val="150000"/>
              </a:lnSpc>
            </a:pPr>
            <a:r>
              <a:rPr lang="en-US" altLang="zh-CN" sz="4400" b="1" smtClean="0"/>
              <a:t>HR </a:t>
            </a:r>
            <a:r>
              <a:rPr lang="en-US" altLang="zh-CN" sz="2400" smtClean="0"/>
              <a:t>   V.S.   </a:t>
            </a:r>
            <a:r>
              <a:rPr lang="zh-CN" altLang="en-US" sz="3600" b="1" smtClean="0"/>
              <a:t>财务</a:t>
            </a:r>
            <a:endParaRPr lang="en-US" altLang="zh-CN" sz="3600" b="1" smtClean="0"/>
          </a:p>
          <a:p>
            <a:pPr marL="342900" indent="-342900">
              <a:lnSpc>
                <a:spcPct val="150000"/>
              </a:lnSpc>
              <a:buFont typeface="黑体" pitchFamily="49" charset="-122"/>
              <a:buChar char="》"/>
            </a:pPr>
            <a:r>
              <a:rPr lang="zh-CN" altLang="en-US" sz="2400" smtClean="0"/>
              <a:t>人力资源总监 </a:t>
            </a:r>
            <a:r>
              <a:rPr lang="en-US" altLang="zh-CN" sz="2400" smtClean="0"/>
              <a:t>V.S.</a:t>
            </a:r>
            <a:r>
              <a:rPr lang="zh-CN" altLang="en-US" sz="2400" smtClean="0"/>
              <a:t>财务总监？</a:t>
            </a:r>
            <a:endParaRPr lang="en-US" altLang="zh-CN" sz="2400" smtClean="0"/>
          </a:p>
          <a:p>
            <a:pPr marL="342900" indent="-342900">
              <a:lnSpc>
                <a:spcPct val="150000"/>
              </a:lnSpc>
              <a:buFont typeface="黑体" pitchFamily="49" charset="-122"/>
              <a:buChar char="》"/>
            </a:pPr>
            <a:r>
              <a:rPr lang="zh-CN" altLang="en-US" sz="2400" smtClean="0"/>
              <a:t>人力出身老总</a:t>
            </a:r>
            <a:r>
              <a:rPr lang="en-US" altLang="zh-CN" sz="2400"/>
              <a:t>V.S</a:t>
            </a:r>
            <a:r>
              <a:rPr lang="en-US" altLang="zh-CN" sz="2400" smtClean="0"/>
              <a:t>.</a:t>
            </a:r>
            <a:r>
              <a:rPr lang="zh-CN" altLang="en-US" sz="2400" smtClean="0"/>
              <a:t>财务出身？</a:t>
            </a:r>
            <a:endParaRPr lang="en-US" altLang="zh-CN" sz="2400" smtClean="0"/>
          </a:p>
        </p:txBody>
      </p:sp>
      <p:pic>
        <p:nvPicPr>
          <p:cNvPr id="2058" name="Picture 10" descr="c:\users\weenie5\appdata\roaming\360se6\USERDA~1\Temp\20120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832" y="3672458"/>
            <a:ext cx="3744416" cy="26524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weenie5\appdata\roaming\360se6\USERDA~1\Temp\c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968" y="4392538"/>
            <a:ext cx="2952328" cy="214485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weenie5\appdata\roaming\360se6\USERDA~1\Temp\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5831" y="4804803"/>
            <a:ext cx="2810105" cy="2064934"/>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0721" y="3816474"/>
            <a:ext cx="2599904" cy="287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weenie5\Desktop\财务分析.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6376" y="1729218"/>
            <a:ext cx="2989194" cy="199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54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8"/>
                                        </p:tgtEl>
                                        <p:attrNameLst>
                                          <p:attrName>style.visibility</p:attrName>
                                        </p:attrNameLst>
                                      </p:cBhvr>
                                      <p:to>
                                        <p:strVal val="visible"/>
                                      </p:to>
                                    </p:set>
                                    <p:animEffect transition="in" filter="fade">
                                      <p:cBhvr>
                                        <p:cTn id="12" dur="1000"/>
                                        <p:tgtEl>
                                          <p:spTgt spid="2058"/>
                                        </p:tgtEl>
                                      </p:cBhvr>
                                    </p:animEffect>
                                    <p:anim calcmode="lin" valueType="num">
                                      <p:cBhvr>
                                        <p:cTn id="13" dur="1000" fill="hold"/>
                                        <p:tgtEl>
                                          <p:spTgt spid="2058"/>
                                        </p:tgtEl>
                                        <p:attrNameLst>
                                          <p:attrName>ppt_x</p:attrName>
                                        </p:attrNameLst>
                                      </p:cBhvr>
                                      <p:tavLst>
                                        <p:tav tm="0">
                                          <p:val>
                                            <p:strVal val="#ppt_x"/>
                                          </p:val>
                                        </p:tav>
                                        <p:tav tm="100000">
                                          <p:val>
                                            <p:strVal val="#ppt_x"/>
                                          </p:val>
                                        </p:tav>
                                      </p:tavLst>
                                    </p:anim>
                                    <p:anim calcmode="lin" valueType="num">
                                      <p:cBhvr>
                                        <p:cTn id="14" dur="1000" fill="hold"/>
                                        <p:tgtEl>
                                          <p:spTgt spid="205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060"/>
                                        </p:tgtEl>
                                        <p:attrNameLst>
                                          <p:attrName>style.visibility</p:attrName>
                                        </p:attrNameLst>
                                      </p:cBhvr>
                                      <p:to>
                                        <p:strVal val="visible"/>
                                      </p:to>
                                    </p:set>
                                    <p:animEffect transition="in" filter="fade">
                                      <p:cBhvr>
                                        <p:cTn id="18" dur="1000"/>
                                        <p:tgtEl>
                                          <p:spTgt spid="2060"/>
                                        </p:tgtEl>
                                      </p:cBhvr>
                                    </p:animEffect>
                                    <p:anim calcmode="lin" valueType="num">
                                      <p:cBhvr>
                                        <p:cTn id="19" dur="1000" fill="hold"/>
                                        <p:tgtEl>
                                          <p:spTgt spid="2060"/>
                                        </p:tgtEl>
                                        <p:attrNameLst>
                                          <p:attrName>ppt_x</p:attrName>
                                        </p:attrNameLst>
                                      </p:cBhvr>
                                      <p:tavLst>
                                        <p:tav tm="0">
                                          <p:val>
                                            <p:strVal val="#ppt_x"/>
                                          </p:val>
                                        </p:tav>
                                        <p:tav tm="100000">
                                          <p:val>
                                            <p:strVal val="#ppt_x"/>
                                          </p:val>
                                        </p:tav>
                                      </p:tavLst>
                                    </p:anim>
                                    <p:anim calcmode="lin" valueType="num">
                                      <p:cBhvr>
                                        <p:cTn id="20" dur="1000" fill="hold"/>
                                        <p:tgtEl>
                                          <p:spTgt spid="206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062"/>
                                        </p:tgtEl>
                                        <p:attrNameLst>
                                          <p:attrName>style.visibility</p:attrName>
                                        </p:attrNameLst>
                                      </p:cBhvr>
                                      <p:to>
                                        <p:strVal val="visible"/>
                                      </p:to>
                                    </p:set>
                                    <p:animEffect transition="in" filter="fade">
                                      <p:cBhvr>
                                        <p:cTn id="24" dur="1000"/>
                                        <p:tgtEl>
                                          <p:spTgt spid="2062"/>
                                        </p:tgtEl>
                                      </p:cBhvr>
                                    </p:animEffect>
                                    <p:anim calcmode="lin" valueType="num">
                                      <p:cBhvr>
                                        <p:cTn id="25" dur="1000" fill="hold"/>
                                        <p:tgtEl>
                                          <p:spTgt spid="2062"/>
                                        </p:tgtEl>
                                        <p:attrNameLst>
                                          <p:attrName>ppt_x</p:attrName>
                                        </p:attrNameLst>
                                      </p:cBhvr>
                                      <p:tavLst>
                                        <p:tav tm="0">
                                          <p:val>
                                            <p:strVal val="#ppt_x"/>
                                          </p:val>
                                        </p:tav>
                                        <p:tav tm="100000">
                                          <p:val>
                                            <p:strVal val="#ppt_x"/>
                                          </p:val>
                                        </p:tav>
                                      </p:tavLst>
                                    </p:anim>
                                    <p:anim calcmode="lin" valueType="num">
                                      <p:cBhvr>
                                        <p:cTn id="26" dur="1000" fill="hold"/>
                                        <p:tgtEl>
                                          <p:spTgt spid="206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63"/>
                                        </p:tgtEl>
                                        <p:attrNameLst>
                                          <p:attrName>style.visibility</p:attrName>
                                        </p:attrNameLst>
                                      </p:cBhvr>
                                      <p:to>
                                        <p:strVal val="visible"/>
                                      </p:to>
                                    </p:set>
                                    <p:animEffect transition="in" filter="fade">
                                      <p:cBhvr>
                                        <p:cTn id="31" dur="1000"/>
                                        <p:tgtEl>
                                          <p:spTgt spid="2063"/>
                                        </p:tgtEl>
                                      </p:cBhvr>
                                    </p:animEffect>
                                    <p:anim calcmode="lin" valueType="num">
                                      <p:cBhvr>
                                        <p:cTn id="32" dur="1000" fill="hold"/>
                                        <p:tgtEl>
                                          <p:spTgt spid="2063"/>
                                        </p:tgtEl>
                                        <p:attrNameLst>
                                          <p:attrName>ppt_x</p:attrName>
                                        </p:attrNameLst>
                                      </p:cBhvr>
                                      <p:tavLst>
                                        <p:tav tm="0">
                                          <p:val>
                                            <p:strVal val="#ppt_x"/>
                                          </p:val>
                                        </p:tav>
                                        <p:tav tm="100000">
                                          <p:val>
                                            <p:strVal val="#ppt_x"/>
                                          </p:val>
                                        </p:tav>
                                      </p:tavLst>
                                    </p:anim>
                                    <p:anim calcmode="lin" valueType="num">
                                      <p:cBhvr>
                                        <p:cTn id="33" dur="1000" fill="hold"/>
                                        <p:tgtEl>
                                          <p:spTgt spid="2063"/>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2" presetClass="entr" presetSubtype="0" fill="hold" nodeType="after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1000"/>
                                        <p:tgtEl>
                                          <p:spTgt spid="2050"/>
                                        </p:tgtEl>
                                      </p:cBhvr>
                                    </p:animEffect>
                                    <p:anim calcmode="lin" valueType="num">
                                      <p:cBhvr>
                                        <p:cTn id="38" dur="1000" fill="hold"/>
                                        <p:tgtEl>
                                          <p:spTgt spid="2050"/>
                                        </p:tgtEl>
                                        <p:attrNameLst>
                                          <p:attrName>ppt_x</p:attrName>
                                        </p:attrNameLst>
                                      </p:cBhvr>
                                      <p:tavLst>
                                        <p:tav tm="0">
                                          <p:val>
                                            <p:strVal val="#ppt_x"/>
                                          </p:val>
                                        </p:tav>
                                        <p:tav tm="100000">
                                          <p:val>
                                            <p:strVal val="#ppt_x"/>
                                          </p:val>
                                        </p:tav>
                                      </p:tavLst>
                                    </p:anim>
                                    <p:anim calcmode="lin" valueType="num">
                                      <p:cBhvr>
                                        <p:cTn id="3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7824" y="1872258"/>
            <a:ext cx="7992888" cy="665786"/>
          </a:xfrm>
        </p:spPr>
        <p:txBody>
          <a:bodyPr>
            <a:normAutofit/>
          </a:bodyPr>
          <a:lstStyle/>
          <a:p>
            <a:r>
              <a:rPr lang="en-US" altLang="zh-CN" sz="3200" b="1" smtClean="0"/>
              <a:t>HRers</a:t>
            </a:r>
            <a:r>
              <a:rPr lang="zh-CN" altLang="en-US" sz="3200" b="1" smtClean="0"/>
              <a:t>：我们要是有“三张表”</a:t>
            </a:r>
            <a:r>
              <a:rPr lang="en-US" altLang="zh-CN" sz="3200" b="1" smtClean="0"/>
              <a:t>……</a:t>
            </a:r>
            <a:endParaRPr lang="zh-CN" altLang="en-US" sz="3200" b="1"/>
          </a:p>
        </p:txBody>
      </p:sp>
      <p:sp>
        <p:nvSpPr>
          <p:cNvPr id="8" name="流程图: 多文档 7"/>
          <p:cNvSpPr/>
          <p:nvPr/>
        </p:nvSpPr>
        <p:spPr>
          <a:xfrm>
            <a:off x="4176216" y="3312418"/>
            <a:ext cx="4176464" cy="324036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11213" indent="-449263">
              <a:lnSpc>
                <a:spcPct val="150000"/>
              </a:lnSpc>
              <a:buFont typeface="Arial" pitchFamily="34" charset="0"/>
              <a:buChar char="•"/>
            </a:pPr>
            <a:r>
              <a:rPr lang="zh-CN" altLang="en-US" sz="2000"/>
              <a:t>我们的努力</a:t>
            </a:r>
            <a:r>
              <a:rPr lang="en-US" altLang="zh-CN" sz="2000"/>
              <a:t>……</a:t>
            </a:r>
          </a:p>
          <a:p>
            <a:pPr marL="811213" indent="-449263">
              <a:lnSpc>
                <a:spcPct val="150000"/>
              </a:lnSpc>
              <a:buFont typeface="Arial" pitchFamily="34" charset="0"/>
              <a:buChar char="•"/>
            </a:pPr>
            <a:r>
              <a:rPr lang="zh-CN" altLang="en-US" sz="2000"/>
              <a:t>我们的专业</a:t>
            </a:r>
            <a:r>
              <a:rPr lang="en-US" altLang="zh-CN" sz="2000"/>
              <a:t>……</a:t>
            </a:r>
          </a:p>
          <a:p>
            <a:pPr marL="811213" indent="-449263">
              <a:lnSpc>
                <a:spcPct val="150000"/>
              </a:lnSpc>
              <a:buFont typeface="Arial" pitchFamily="34" charset="0"/>
              <a:buChar char="•"/>
            </a:pPr>
            <a:r>
              <a:rPr lang="zh-CN" altLang="en-US" sz="2000"/>
              <a:t>我们的成果</a:t>
            </a:r>
            <a:r>
              <a:rPr lang="en-US" altLang="zh-CN" sz="2000"/>
              <a:t>……</a:t>
            </a:r>
          </a:p>
          <a:p>
            <a:pPr marL="811213" indent="-449263">
              <a:lnSpc>
                <a:spcPct val="150000"/>
              </a:lnSpc>
              <a:buFont typeface="Arial" pitchFamily="34" charset="0"/>
              <a:buChar char="•"/>
            </a:pPr>
            <a:r>
              <a:rPr lang="zh-CN" altLang="en-US" sz="2000"/>
              <a:t>我们的贡献</a:t>
            </a:r>
            <a:r>
              <a:rPr lang="en-US" altLang="zh-CN" sz="2000"/>
              <a:t>……</a:t>
            </a:r>
          </a:p>
          <a:p>
            <a:pPr marL="811213" indent="-449263" algn="ctr"/>
            <a:endParaRPr lang="zh-CN" altLang="en-US" sz="1800"/>
          </a:p>
        </p:txBody>
      </p:sp>
    </p:spTree>
    <p:extLst>
      <p:ext uri="{BB962C8B-B14F-4D97-AF65-F5344CB8AC3E}">
        <p14:creationId xmlns:p14="http://schemas.microsoft.com/office/powerpoint/2010/main" val="3027893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552" name="Group 368"/>
          <p:cNvGraphicFramePr>
            <a:graphicFrameLocks noGrp="1"/>
          </p:cNvGraphicFramePr>
          <p:nvPr>
            <p:extLst>
              <p:ext uri="{D42A27DB-BD31-4B8C-83A1-F6EECF244321}">
                <p14:modId xmlns:p14="http://schemas.microsoft.com/office/powerpoint/2010/main" val="3574263200"/>
              </p:ext>
            </p:extLst>
          </p:nvPr>
        </p:nvGraphicFramePr>
        <p:xfrm>
          <a:off x="203551" y="3853815"/>
          <a:ext cx="9453817" cy="2363630"/>
        </p:xfrm>
        <a:graphic>
          <a:graphicData uri="http://schemas.openxmlformats.org/drawingml/2006/table">
            <a:tbl>
              <a:tblPr/>
              <a:tblGrid>
                <a:gridCol w="2418381"/>
                <a:gridCol w="2125978"/>
                <a:gridCol w="2344068"/>
                <a:gridCol w="2565390"/>
              </a:tblGrid>
              <a:tr h="4400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bg1"/>
                          </a:solidFill>
                          <a:effectLst/>
                          <a:latin typeface="+mn-ea"/>
                          <a:ea typeface="+mn-ea"/>
                        </a:rPr>
                        <a:t>发展时期</a:t>
                      </a: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bg1"/>
                          </a:solidFill>
                          <a:effectLst/>
                          <a:latin typeface="+mn-ea"/>
                          <a:ea typeface="+mn-ea"/>
                        </a:rPr>
                        <a:t>工业经济时代</a:t>
                      </a: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bg1"/>
                          </a:solidFill>
                          <a:effectLst/>
                          <a:latin typeface="+mn-ea"/>
                          <a:ea typeface="+mn-ea"/>
                        </a:rPr>
                        <a:t>后工业经济时代</a:t>
                      </a: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bg1"/>
                          </a:solidFill>
                          <a:effectLst/>
                          <a:latin typeface="+mn-ea"/>
                          <a:ea typeface="+mn-ea"/>
                        </a:rPr>
                        <a:t>知识经济时代</a:t>
                      </a: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46839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mn-ea"/>
                          <a:ea typeface="+mn-ea"/>
                        </a:rPr>
                        <a:t>价值创造源泉</a:t>
                      </a: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mn-ea"/>
                          <a:ea typeface="+mn-ea"/>
                        </a:rPr>
                        <a:t>对资本的控制和积累</a:t>
                      </a: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zh-CN" altLang="en-US" sz="1600" b="1" i="0" u="none" strike="noStrike" cap="none" normalizeH="0" baseline="0" smtClean="0">
                        <a:ln>
                          <a:noFill/>
                        </a:ln>
                        <a:solidFill>
                          <a:schemeClr val="tx1"/>
                        </a:solidFill>
                        <a:effectLst/>
                        <a:latin typeface="+mn-ea"/>
                        <a:ea typeface="+mn-ea"/>
                      </a:endParaRP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mn-ea"/>
                          <a:ea typeface="+mn-ea"/>
                        </a:rPr>
                        <a:t>对人才的获取和激发</a:t>
                      </a: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7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mn-ea"/>
                          <a:ea typeface="+mn-ea"/>
                        </a:rPr>
                        <a:t>“人”的价值实现方式</a:t>
                      </a: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mn-ea"/>
                          <a:ea typeface="+mn-ea"/>
                        </a:rPr>
                        <a:t>出卖劳动力和技能</a:t>
                      </a: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
                          <a:schemeClr val="tx2"/>
                        </a:buClr>
                        <a:buSzTx/>
                        <a:buFont typeface="Wingdings" pitchFamily="2" charset="2"/>
                        <a:buNone/>
                        <a:tabLst/>
                      </a:pPr>
                      <a:endParaRPr kumimoji="0" lang="zh-CN" altLang="en-US" sz="1600" b="1" i="0" u="none" strike="noStrike" cap="none" normalizeH="0" baseline="0" smtClean="0">
                        <a:ln>
                          <a:noFill/>
                        </a:ln>
                        <a:solidFill>
                          <a:schemeClr val="tx1"/>
                        </a:solidFill>
                        <a:effectLst/>
                        <a:latin typeface="+mn-ea"/>
                        <a:ea typeface="+mn-ea"/>
                      </a:endParaRP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
                          <a:schemeClr val="tx2"/>
                        </a:buClr>
                        <a:buSzTx/>
                        <a:buFont typeface="Wingdings" pitchFamily="2" charset="2"/>
                        <a:buNone/>
                        <a:tabLst/>
                      </a:pPr>
                      <a:r>
                        <a:rPr kumimoji="0" lang="zh-CN" altLang="en-US" sz="1600" b="1" i="0" u="none" strike="noStrike" cap="none" normalizeH="0" baseline="0" smtClean="0">
                          <a:ln>
                            <a:noFill/>
                          </a:ln>
                          <a:solidFill>
                            <a:schemeClr val="tx1"/>
                          </a:solidFill>
                          <a:effectLst/>
                          <a:latin typeface="+mn-ea"/>
                          <a:ea typeface="+mn-ea"/>
                        </a:rPr>
                        <a:t>拥有才能并转化为价值</a:t>
                      </a: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0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mn-ea"/>
                          <a:ea typeface="+mn-ea"/>
                        </a:rPr>
                        <a:t>“人”的地位</a:t>
                      </a: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mn-ea"/>
                          <a:ea typeface="+mn-ea"/>
                        </a:rPr>
                        <a:t>工具</a:t>
                      </a:r>
                      <a:r>
                        <a:rPr kumimoji="0" lang="en-US" altLang="zh-CN" sz="1600" b="1" i="0" u="none" strike="noStrike" cap="none" normalizeH="0" baseline="0" smtClean="0">
                          <a:ln>
                            <a:noFill/>
                          </a:ln>
                          <a:solidFill>
                            <a:schemeClr val="tx1"/>
                          </a:solidFill>
                          <a:effectLst/>
                          <a:latin typeface="+mn-ea"/>
                          <a:ea typeface="+mn-ea"/>
                        </a:rPr>
                        <a:t>/</a:t>
                      </a:r>
                      <a:r>
                        <a:rPr kumimoji="0" lang="zh-CN" altLang="en-US" sz="1600" b="1" i="0" u="none" strike="noStrike" cap="none" normalizeH="0" baseline="0" smtClean="0">
                          <a:ln>
                            <a:noFill/>
                          </a:ln>
                          <a:solidFill>
                            <a:schemeClr val="tx1"/>
                          </a:solidFill>
                          <a:effectLst/>
                          <a:latin typeface="+mn-ea"/>
                          <a:ea typeface="+mn-ea"/>
                        </a:rPr>
                        <a:t>资源</a:t>
                      </a: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zh-CN" altLang="en-US" sz="1600" b="1" i="0" u="none" strike="noStrike" cap="none" normalizeH="0" baseline="0" smtClean="0">
                        <a:ln>
                          <a:noFill/>
                        </a:ln>
                        <a:solidFill>
                          <a:schemeClr val="tx1"/>
                        </a:solidFill>
                        <a:effectLst/>
                        <a:latin typeface="+mn-ea"/>
                        <a:ea typeface="+mn-ea"/>
                      </a:endParaRP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mn-ea"/>
                          <a:ea typeface="+mn-ea"/>
                        </a:rPr>
                        <a:t>第一资源</a:t>
                      </a:r>
                      <a:r>
                        <a:rPr kumimoji="0" lang="en-US" altLang="zh-CN" sz="1600" b="1" i="0" u="none" strike="noStrike" cap="none" normalizeH="0" baseline="0" smtClean="0">
                          <a:ln>
                            <a:noFill/>
                          </a:ln>
                          <a:solidFill>
                            <a:schemeClr val="tx1"/>
                          </a:solidFill>
                          <a:effectLst/>
                          <a:latin typeface="+mn-ea"/>
                          <a:ea typeface="+mn-ea"/>
                        </a:rPr>
                        <a:t>/</a:t>
                      </a:r>
                      <a:r>
                        <a:rPr kumimoji="0" lang="zh-CN" altLang="en-US" sz="1600" b="1" i="0" u="none" strike="noStrike" cap="none" normalizeH="0" baseline="0" smtClean="0">
                          <a:ln>
                            <a:noFill/>
                          </a:ln>
                          <a:solidFill>
                            <a:schemeClr val="tx1"/>
                          </a:solidFill>
                          <a:effectLst/>
                          <a:latin typeface="+mn-ea"/>
                          <a:ea typeface="+mn-ea"/>
                        </a:rPr>
                        <a:t>核心竞争力</a:t>
                      </a: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33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mn-ea"/>
                          <a:ea typeface="+mn-ea"/>
                        </a:rPr>
                        <a:t>人力资源管理工作重心</a:t>
                      </a: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fr-FR" sz="1600" b="1" i="0" u="none" strike="noStrike" cap="none" normalizeH="0" baseline="0" dirty="0" smtClean="0">
                          <a:ln>
                            <a:noFill/>
                          </a:ln>
                          <a:solidFill>
                            <a:srgbClr val="FF0000"/>
                          </a:solidFill>
                          <a:effectLst/>
                          <a:latin typeface="+mn-ea"/>
                          <a:ea typeface="+mn-ea"/>
                        </a:rPr>
                        <a:t>“控制”</a:t>
                      </a:r>
                      <a:endParaRPr kumimoji="0" lang="zh-CN" altLang="fr-FR" sz="1600" b="1" i="0" u="none" strike="noStrike" cap="none" normalizeH="0" baseline="0" dirty="0" smtClean="0">
                        <a:ln>
                          <a:noFill/>
                        </a:ln>
                        <a:solidFill>
                          <a:schemeClr val="tx1"/>
                        </a:solidFill>
                        <a:effectLst/>
                        <a:latin typeface="+mn-ea"/>
                        <a:ea typeface="+mn-ea"/>
                      </a:endParaRP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fr-FR" sz="1600" b="1" i="0" u="none" strike="noStrike" cap="none" normalizeH="0" baseline="0" smtClean="0">
                          <a:ln>
                            <a:noFill/>
                          </a:ln>
                          <a:solidFill>
                            <a:srgbClr val="FF0000"/>
                          </a:solidFill>
                          <a:effectLst/>
                          <a:latin typeface="+mn-ea"/>
                          <a:ea typeface="+mn-ea"/>
                        </a:rPr>
                        <a:t>“服务”</a:t>
                      </a:r>
                      <a:endParaRPr kumimoji="0" lang="zh-CN" altLang="fr-FR" sz="1600" b="1" i="0" u="none" strike="noStrike" cap="none" normalizeH="0" baseline="0" smtClean="0">
                        <a:ln>
                          <a:noFill/>
                        </a:ln>
                        <a:solidFill>
                          <a:schemeClr val="tx1"/>
                        </a:solidFill>
                        <a:effectLst/>
                        <a:latin typeface="+mn-ea"/>
                        <a:ea typeface="+mn-ea"/>
                      </a:endParaRP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rgbClr val="FF0000"/>
                          </a:solidFill>
                          <a:effectLst/>
                          <a:latin typeface="+mn-ea"/>
                          <a:ea typeface="+mn-ea"/>
                        </a:rPr>
                        <a:t>“增值”</a:t>
                      </a:r>
                      <a:endParaRPr kumimoji="0" lang="zh-CN" altLang="en-US" sz="1600" b="1" i="0" u="none" strike="noStrike" cap="none" normalizeH="0" baseline="0" smtClean="0">
                        <a:ln>
                          <a:noFill/>
                        </a:ln>
                        <a:solidFill>
                          <a:schemeClr val="tx1"/>
                        </a:solidFill>
                        <a:effectLst/>
                        <a:latin typeface="+mn-ea"/>
                        <a:ea typeface="+mn-ea"/>
                      </a:endParaRPr>
                    </a:p>
                  </a:txBody>
                  <a:tcPr marL="93052" marR="93052" marT="48006" marB="4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4370" name="Group 269"/>
          <p:cNvGrpSpPr>
            <a:grpSpLocks/>
          </p:cNvGrpSpPr>
          <p:nvPr/>
        </p:nvGrpSpPr>
        <p:grpSpPr bwMode="auto">
          <a:xfrm>
            <a:off x="2255217" y="1280161"/>
            <a:ext cx="5350486" cy="2116931"/>
            <a:chOff x="1396" y="618"/>
            <a:chExt cx="3494" cy="1456"/>
          </a:xfrm>
        </p:grpSpPr>
        <p:sp>
          <p:nvSpPr>
            <p:cNvPr id="14377" name="Rectangle 110"/>
            <p:cNvSpPr>
              <a:spLocks noChangeArrowheads="1"/>
            </p:cNvSpPr>
            <p:nvPr/>
          </p:nvSpPr>
          <p:spPr bwMode="auto">
            <a:xfrm>
              <a:off x="1396" y="618"/>
              <a:ext cx="3494" cy="1456"/>
            </a:xfrm>
            <a:prstGeom prst="rect">
              <a:avLst/>
            </a:prstGeom>
            <a:solidFill>
              <a:schemeClr val="bg1"/>
            </a:solidFill>
            <a:ln w="9525">
              <a:solidFill>
                <a:schemeClr val="tx1"/>
              </a:solidFill>
              <a:miter lim="800000"/>
              <a:headEnd/>
              <a:tailEnd/>
            </a:ln>
          </p:spPr>
          <p:txBody>
            <a:bodyPr wrap="none" anchor="ctr"/>
            <a:lstStyle/>
            <a:p>
              <a:endParaRPr lang="zh-CN" altLang="en-US">
                <a:latin typeface="+mn-ea"/>
              </a:endParaRPr>
            </a:p>
          </p:txBody>
        </p:sp>
        <p:sp>
          <p:nvSpPr>
            <p:cNvPr id="14378" name="Rectangle 4"/>
            <p:cNvSpPr>
              <a:spLocks noChangeArrowheads="1"/>
            </p:cNvSpPr>
            <p:nvPr/>
          </p:nvSpPr>
          <p:spPr bwMode="auto">
            <a:xfrm>
              <a:off x="4568" y="1819"/>
              <a:ext cx="3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r>
                <a:rPr lang="zh-CN" altLang="en-US">
                  <a:solidFill>
                    <a:srgbClr val="FF0000"/>
                  </a:solidFill>
                  <a:latin typeface="+mn-ea"/>
                </a:rPr>
                <a:t>人</a:t>
              </a:r>
            </a:p>
          </p:txBody>
        </p:sp>
        <p:sp>
          <p:nvSpPr>
            <p:cNvPr id="14379" name="Line 7"/>
            <p:cNvSpPr>
              <a:spLocks noChangeShapeType="1"/>
            </p:cNvSpPr>
            <p:nvPr/>
          </p:nvSpPr>
          <p:spPr bwMode="auto">
            <a:xfrm flipV="1">
              <a:off x="1779" y="689"/>
              <a:ext cx="2577" cy="122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ndParaRPr>
            </a:p>
          </p:txBody>
        </p:sp>
        <p:sp>
          <p:nvSpPr>
            <p:cNvPr id="14380" name="Oval 8"/>
            <p:cNvSpPr>
              <a:spLocks noChangeArrowheads="1"/>
            </p:cNvSpPr>
            <p:nvPr/>
          </p:nvSpPr>
          <p:spPr bwMode="auto">
            <a:xfrm>
              <a:off x="1949" y="1556"/>
              <a:ext cx="1070" cy="189"/>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CN" altLang="en-US">
                  <a:latin typeface="+mn-ea"/>
                </a:rPr>
                <a:t>工业经济</a:t>
              </a:r>
            </a:p>
          </p:txBody>
        </p:sp>
        <p:sp>
          <p:nvSpPr>
            <p:cNvPr id="14381" name="Oval 9"/>
            <p:cNvSpPr>
              <a:spLocks noChangeArrowheads="1"/>
            </p:cNvSpPr>
            <p:nvPr/>
          </p:nvSpPr>
          <p:spPr bwMode="auto">
            <a:xfrm>
              <a:off x="2590" y="1151"/>
              <a:ext cx="1285" cy="187"/>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CN" altLang="en-US">
                  <a:latin typeface="+mn-ea"/>
                </a:rPr>
                <a:t>后工业经济</a:t>
              </a:r>
            </a:p>
          </p:txBody>
        </p:sp>
        <p:sp>
          <p:nvSpPr>
            <p:cNvPr id="14382" name="Oval 11"/>
            <p:cNvSpPr>
              <a:spLocks noChangeArrowheads="1"/>
            </p:cNvSpPr>
            <p:nvPr/>
          </p:nvSpPr>
          <p:spPr bwMode="auto">
            <a:xfrm>
              <a:off x="3500" y="761"/>
              <a:ext cx="1131" cy="187"/>
            </a:xfrm>
            <a:prstGeom prst="ellipse">
              <a:avLst/>
            </a:prstGeom>
            <a:solidFill>
              <a:srgbClr val="DDDDDD"/>
            </a:solidFill>
            <a:ln>
              <a:noFill/>
            </a:ln>
            <a:extLst>
              <a:ext uri="{91240B29-F687-4F45-9708-019B960494DF}">
                <a14:hiddenLine xmlns:a14="http://schemas.microsoft.com/office/drawing/2010/main" w="9525">
                  <a:solidFill>
                    <a:srgbClr val="000000"/>
                  </a:solidFill>
                  <a:prstDash val="sysDot"/>
                  <a:round/>
                  <a:headEnd/>
                  <a:tailEnd/>
                </a14:hiddenLine>
              </a:ext>
            </a:extLst>
          </p:spPr>
          <p:txBody>
            <a:bodyPr wrap="none" anchor="ctr"/>
            <a:lstStyle/>
            <a:p>
              <a:pPr algn="ctr"/>
              <a:r>
                <a:rPr lang="zh-CN" altLang="en-US">
                  <a:latin typeface="+mn-ea"/>
                </a:rPr>
                <a:t>知识经济</a:t>
              </a:r>
            </a:p>
          </p:txBody>
        </p:sp>
        <p:cxnSp>
          <p:nvCxnSpPr>
            <p:cNvPr id="14383" name="AutoShape 12"/>
            <p:cNvCxnSpPr>
              <a:cxnSpLocks noChangeShapeType="1"/>
              <a:stCxn id="14381" idx="0"/>
              <a:endCxn id="14382" idx="2"/>
            </p:cNvCxnSpPr>
            <p:nvPr/>
          </p:nvCxnSpPr>
          <p:spPr bwMode="auto">
            <a:xfrm rot="-5400000">
              <a:off x="3218" y="869"/>
              <a:ext cx="297" cy="267"/>
            </a:xfrm>
            <a:prstGeom prst="bentConnector2">
              <a:avLst/>
            </a:prstGeom>
            <a:noFill/>
            <a:ln w="28575">
              <a:solidFill>
                <a:srgbClr val="CC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14384" name="Line 13"/>
            <p:cNvSpPr>
              <a:spLocks noChangeShapeType="1"/>
            </p:cNvSpPr>
            <p:nvPr/>
          </p:nvSpPr>
          <p:spPr bwMode="auto">
            <a:xfrm>
              <a:off x="1775" y="654"/>
              <a:ext cx="0" cy="1291"/>
            </a:xfrm>
            <a:prstGeom prst="line">
              <a:avLst/>
            </a:prstGeom>
            <a:noFill/>
            <a:ln w="381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latin typeface="+mn-ea"/>
              </a:endParaRPr>
            </a:p>
          </p:txBody>
        </p:sp>
        <p:sp>
          <p:nvSpPr>
            <p:cNvPr id="14385" name="Line 14"/>
            <p:cNvSpPr>
              <a:spLocks noChangeShapeType="1"/>
            </p:cNvSpPr>
            <p:nvPr/>
          </p:nvSpPr>
          <p:spPr bwMode="auto">
            <a:xfrm>
              <a:off x="1788" y="1928"/>
              <a:ext cx="2842" cy="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ndParaRPr>
            </a:p>
          </p:txBody>
        </p:sp>
        <p:sp>
          <p:nvSpPr>
            <p:cNvPr id="14386" name="Text Box 15"/>
            <p:cNvSpPr txBox="1">
              <a:spLocks noChangeArrowheads="1"/>
            </p:cNvSpPr>
            <p:nvPr/>
          </p:nvSpPr>
          <p:spPr bwMode="auto">
            <a:xfrm>
              <a:off x="1460" y="654"/>
              <a:ext cx="291"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1700">
                  <a:solidFill>
                    <a:schemeClr val="tx1"/>
                  </a:solidFill>
                  <a:latin typeface="Arial" pitchFamily="34" charset="0"/>
                  <a:ea typeface="宋体" pitchFamily="2" charset="-122"/>
                </a:defRPr>
              </a:lvl1pPr>
              <a:lvl2pPr marL="742950" indent="-285750" eaLnBrk="0" hangingPunct="0">
                <a:defRPr sz="1700">
                  <a:solidFill>
                    <a:schemeClr val="tx1"/>
                  </a:solidFill>
                  <a:latin typeface="Arial" pitchFamily="34" charset="0"/>
                  <a:ea typeface="宋体" pitchFamily="2" charset="-122"/>
                </a:defRPr>
              </a:lvl2pPr>
              <a:lvl3pPr marL="1143000" indent="-228600" eaLnBrk="0" hangingPunct="0">
                <a:defRPr sz="1700">
                  <a:solidFill>
                    <a:schemeClr val="tx1"/>
                  </a:solidFill>
                  <a:latin typeface="Arial" pitchFamily="34" charset="0"/>
                  <a:ea typeface="宋体" pitchFamily="2" charset="-122"/>
                </a:defRPr>
              </a:lvl3pPr>
              <a:lvl4pPr marL="1600200" indent="-228600" eaLnBrk="0" hangingPunct="0">
                <a:defRPr sz="1700">
                  <a:solidFill>
                    <a:schemeClr val="tx1"/>
                  </a:solidFill>
                  <a:latin typeface="Arial" pitchFamily="34" charset="0"/>
                  <a:ea typeface="宋体" pitchFamily="2" charset="-122"/>
                </a:defRPr>
              </a:lvl4pPr>
              <a:lvl5pPr marL="2057400" indent="-228600" eaLnBrk="0" hangingPunct="0">
                <a:defRPr sz="17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7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7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7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700">
                  <a:solidFill>
                    <a:schemeClr val="tx1"/>
                  </a:solidFill>
                  <a:latin typeface="Arial" pitchFamily="34" charset="0"/>
                  <a:ea typeface="宋体" pitchFamily="2" charset="-122"/>
                </a:defRPr>
              </a:lvl9pPr>
            </a:lstStyle>
            <a:p>
              <a:pPr eaLnBrk="1" hangingPunct="1"/>
              <a:r>
                <a:rPr lang="zh-CN" altLang="en-US">
                  <a:solidFill>
                    <a:srgbClr val="FF0000"/>
                  </a:solidFill>
                  <a:latin typeface="+mn-ea"/>
                  <a:ea typeface="+mn-ea"/>
                </a:rPr>
                <a:t>组织</a:t>
              </a:r>
            </a:p>
          </p:txBody>
        </p:sp>
      </p:grpSp>
      <p:sp>
        <p:nvSpPr>
          <p:cNvPr id="14371" name="AutoShape 51"/>
          <p:cNvSpPr>
            <a:spLocks noChangeArrowheads="1"/>
          </p:cNvSpPr>
          <p:nvPr/>
        </p:nvSpPr>
        <p:spPr bwMode="auto">
          <a:xfrm>
            <a:off x="3436137" y="3245407"/>
            <a:ext cx="604191" cy="355044"/>
          </a:xfrm>
          <a:prstGeom prst="downArrow">
            <a:avLst>
              <a:gd name="adj1" fmla="val 50000"/>
              <a:gd name="adj2" fmla="val 25000"/>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94256" tIns="47128" rIns="94256" bIns="47128" anchor="ctr"/>
          <a:lstStyle/>
          <a:p>
            <a:endParaRPr lang="zh-CN" altLang="en-US">
              <a:latin typeface="+mn-ea"/>
            </a:endParaRPr>
          </a:p>
        </p:txBody>
      </p:sp>
      <p:sp>
        <p:nvSpPr>
          <p:cNvPr id="14372" name="AutoShape 52"/>
          <p:cNvSpPr>
            <a:spLocks noChangeArrowheads="1"/>
          </p:cNvSpPr>
          <p:nvPr/>
        </p:nvSpPr>
        <p:spPr bwMode="auto">
          <a:xfrm>
            <a:off x="4870688" y="3245407"/>
            <a:ext cx="604191" cy="355044"/>
          </a:xfrm>
          <a:prstGeom prst="downArrow">
            <a:avLst>
              <a:gd name="adj1" fmla="val 50000"/>
              <a:gd name="adj2" fmla="val 25000"/>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94256" tIns="47128" rIns="94256" bIns="47128" anchor="ctr"/>
          <a:lstStyle/>
          <a:p>
            <a:endParaRPr lang="zh-CN" altLang="en-US">
              <a:latin typeface="+mn-ea"/>
            </a:endParaRPr>
          </a:p>
        </p:txBody>
      </p:sp>
      <p:sp>
        <p:nvSpPr>
          <p:cNvPr id="14373" name="AutoShape 53"/>
          <p:cNvSpPr>
            <a:spLocks noChangeArrowheads="1"/>
          </p:cNvSpPr>
          <p:nvPr/>
        </p:nvSpPr>
        <p:spPr bwMode="auto">
          <a:xfrm>
            <a:off x="6342393" y="3245406"/>
            <a:ext cx="602576" cy="353378"/>
          </a:xfrm>
          <a:prstGeom prst="downArrow">
            <a:avLst>
              <a:gd name="adj1" fmla="val 50000"/>
              <a:gd name="adj2" fmla="val 25000"/>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94256" tIns="47128" rIns="94256" bIns="47128" anchor="ctr"/>
          <a:lstStyle/>
          <a:p>
            <a:endParaRPr lang="zh-CN" altLang="en-US">
              <a:latin typeface="+mn-ea"/>
            </a:endParaRPr>
          </a:p>
        </p:txBody>
      </p:sp>
      <p:sp>
        <p:nvSpPr>
          <p:cNvPr id="14374" name="Rectangle 2"/>
          <p:cNvSpPr>
            <a:spLocks noChangeArrowheads="1"/>
          </p:cNvSpPr>
          <p:nvPr/>
        </p:nvSpPr>
        <p:spPr bwMode="auto">
          <a:xfrm>
            <a:off x="-1773802" y="224190"/>
            <a:ext cx="9379505" cy="52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56" tIns="47128" rIns="94256" bIns="47128" anchor="ctr"/>
          <a:lstStyle/>
          <a:p>
            <a:endParaRPr lang="zh-CN" altLang="en-US" sz="2900" b="1">
              <a:latin typeface="+mn-ea"/>
              <a:cs typeface="宋体" pitchFamily="2" charset="-122"/>
            </a:endParaRPr>
          </a:p>
        </p:txBody>
      </p:sp>
      <p:sp>
        <p:nvSpPr>
          <p:cNvPr id="93430" name="AutoShape 246"/>
          <p:cNvSpPr>
            <a:spLocks noChangeArrowheads="1"/>
          </p:cNvSpPr>
          <p:nvPr/>
        </p:nvSpPr>
        <p:spPr bwMode="auto">
          <a:xfrm>
            <a:off x="5260019" y="4610577"/>
            <a:ext cx="1392548" cy="983456"/>
          </a:xfrm>
          <a:prstGeom prst="rightArrow">
            <a:avLst>
              <a:gd name="adj1" fmla="val 50000"/>
              <a:gd name="adj2" fmla="val 36525"/>
            </a:avLst>
          </a:prstGeom>
          <a:solidFill>
            <a:srgbClr val="002060"/>
          </a:solidFill>
          <a:ln w="9525">
            <a:solidFill>
              <a:schemeClr val="tx1"/>
            </a:solidFill>
            <a:miter lim="800000"/>
            <a:headEnd/>
            <a:tailEnd/>
          </a:ln>
          <a:effectLst>
            <a:prstShdw prst="shdw13" dist="53882" dir="13500000">
              <a:schemeClr val="tx1">
                <a:gamma/>
                <a:shade val="60000"/>
                <a:invGamma/>
                <a:alpha val="50000"/>
              </a:schemeClr>
            </a:prstShdw>
          </a:effectLst>
        </p:spPr>
        <p:txBody>
          <a:bodyPr wrap="none" lIns="94256" tIns="47128" rIns="94256" bIns="47128" anchor="ctr"/>
          <a:lstStyle/>
          <a:p>
            <a:pPr>
              <a:defRPr/>
            </a:pPr>
            <a:endParaRPr lang="zh-CN" altLang="en-US">
              <a:latin typeface="+mn-ea"/>
            </a:endParaRPr>
          </a:p>
        </p:txBody>
      </p:sp>
      <p:sp>
        <p:nvSpPr>
          <p:cNvPr id="14376" name="灯片编号占位符 12"/>
          <p:cNvSpPr txBox="1">
            <a:spLocks noGrp="1"/>
          </p:cNvSpPr>
          <p:nvPr/>
        </p:nvSpPr>
        <p:spPr bwMode="auto">
          <a:xfrm>
            <a:off x="4743064" y="6830854"/>
            <a:ext cx="594498" cy="30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56" tIns="47128" rIns="94256" bIns="47128" anchor="ctr"/>
          <a:lstStyle>
            <a:lvl1pPr eaLnBrk="0" hangingPunct="0">
              <a:defRPr sz="1700">
                <a:solidFill>
                  <a:schemeClr val="tx1"/>
                </a:solidFill>
                <a:latin typeface="Arial" pitchFamily="34" charset="0"/>
                <a:ea typeface="宋体" pitchFamily="2" charset="-122"/>
              </a:defRPr>
            </a:lvl1pPr>
            <a:lvl2pPr marL="742950" indent="-285750" eaLnBrk="0" hangingPunct="0">
              <a:defRPr sz="1700">
                <a:solidFill>
                  <a:schemeClr val="tx1"/>
                </a:solidFill>
                <a:latin typeface="Arial" pitchFamily="34" charset="0"/>
                <a:ea typeface="宋体" pitchFamily="2" charset="-122"/>
              </a:defRPr>
            </a:lvl2pPr>
            <a:lvl3pPr marL="1143000" indent="-228600" eaLnBrk="0" hangingPunct="0">
              <a:defRPr sz="1700">
                <a:solidFill>
                  <a:schemeClr val="tx1"/>
                </a:solidFill>
                <a:latin typeface="Arial" pitchFamily="34" charset="0"/>
                <a:ea typeface="宋体" pitchFamily="2" charset="-122"/>
              </a:defRPr>
            </a:lvl3pPr>
            <a:lvl4pPr marL="1600200" indent="-228600" eaLnBrk="0" hangingPunct="0">
              <a:defRPr sz="1700">
                <a:solidFill>
                  <a:schemeClr val="tx1"/>
                </a:solidFill>
                <a:latin typeface="Arial" pitchFamily="34" charset="0"/>
                <a:ea typeface="宋体" pitchFamily="2" charset="-122"/>
              </a:defRPr>
            </a:lvl4pPr>
            <a:lvl5pPr marL="2057400" indent="-228600" eaLnBrk="0" hangingPunct="0">
              <a:defRPr sz="17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7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7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7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700">
                <a:solidFill>
                  <a:schemeClr val="tx1"/>
                </a:solidFill>
                <a:latin typeface="Arial" pitchFamily="34" charset="0"/>
                <a:ea typeface="宋体" pitchFamily="2" charset="-122"/>
              </a:defRPr>
            </a:lvl9pPr>
          </a:lstStyle>
          <a:p>
            <a:pPr algn="ctr" eaLnBrk="1" hangingPunct="1"/>
            <a:fld id="{B5910CFA-0C8C-4217-BD62-787324AEB787}" type="slidenum">
              <a:rPr kumimoji="1" lang="zh-CN" altLang="en-US" sz="1400" b="1">
                <a:latin typeface="+mn-ea"/>
                <a:ea typeface="+mn-ea"/>
                <a:cs typeface="Arial" pitchFamily="34" charset="0"/>
              </a:rPr>
              <a:pPr algn="ctr" eaLnBrk="1" hangingPunct="1"/>
              <a:t>5</a:t>
            </a:fld>
            <a:endParaRPr kumimoji="1" lang="en-US" altLang="zh-CN" sz="1400" b="1">
              <a:latin typeface="+mn-ea"/>
              <a:ea typeface="+mn-ea"/>
              <a:cs typeface="Arial" pitchFamily="34" charset="0"/>
            </a:endParaRPr>
          </a:p>
        </p:txBody>
      </p:sp>
      <p:sp>
        <p:nvSpPr>
          <p:cNvPr id="2" name="标题 1"/>
          <p:cNvSpPr>
            <a:spLocks noGrp="1"/>
          </p:cNvSpPr>
          <p:nvPr>
            <p:ph type="title"/>
          </p:nvPr>
        </p:nvSpPr>
        <p:spPr>
          <a:xfrm>
            <a:off x="197899" y="198072"/>
            <a:ext cx="8226789" cy="665786"/>
          </a:xfrm>
        </p:spPr>
        <p:txBody>
          <a:bodyPr>
            <a:normAutofit fontScale="90000"/>
          </a:bodyPr>
          <a:lstStyle/>
          <a:p>
            <a:r>
              <a:rPr lang="zh-CN" altLang="en-US" b="1" smtClean="0">
                <a:latin typeface="+mn-ea"/>
                <a:ea typeface="+mn-ea"/>
                <a:cs typeface="宋体" pitchFamily="2" charset="-122"/>
              </a:rPr>
              <a:t>经济时代与“人”：从“控制”到“增值”，带来人力资源效能评估的必要与可行</a:t>
            </a:r>
            <a:endParaRPr lang="zh-CN" altLang="en-US">
              <a:latin typeface="+mn-ea"/>
              <a:ea typeface="+mn-ea"/>
            </a:endParaRPr>
          </a:p>
        </p:txBody>
      </p:sp>
    </p:spTree>
    <p:extLst>
      <p:ext uri="{BB962C8B-B14F-4D97-AF65-F5344CB8AC3E}">
        <p14:creationId xmlns:p14="http://schemas.microsoft.com/office/powerpoint/2010/main" val="3128384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500" b="1"/>
              <a:t>理解</a:t>
            </a:r>
            <a:r>
              <a:rPr lang="zh-CN" altLang="en-US" sz="2500" b="1" smtClean="0"/>
              <a:t>人力资源（管理）效能</a:t>
            </a:r>
            <a:r>
              <a:rPr lang="zh-CN" altLang="en-US" sz="2500" b="1"/>
              <a:t>的两个核心词</a:t>
            </a:r>
          </a:p>
        </p:txBody>
      </p:sp>
      <p:sp>
        <p:nvSpPr>
          <p:cNvPr id="3" name="内容占位符 2"/>
          <p:cNvSpPr>
            <a:spLocks noGrp="1"/>
          </p:cNvSpPr>
          <p:nvPr>
            <p:ph idx="4294967295"/>
          </p:nvPr>
        </p:nvSpPr>
        <p:spPr>
          <a:xfrm>
            <a:off x="1943968" y="2664346"/>
            <a:ext cx="6912768" cy="1284287"/>
          </a:xfrm>
        </p:spPr>
        <p:txBody>
          <a:bodyPr>
            <a:noAutofit/>
          </a:bodyPr>
          <a:lstStyle/>
          <a:p>
            <a:pPr marL="294551" indent="-294551">
              <a:lnSpc>
                <a:spcPct val="150000"/>
              </a:lnSpc>
              <a:buFont typeface="Wingdings" pitchFamily="2" charset="2"/>
              <a:buChar char="p"/>
            </a:pPr>
            <a:r>
              <a:rPr lang="en-US" altLang="zh-CN">
                <a:latin typeface="+mj-ea"/>
                <a:ea typeface="+mj-ea"/>
              </a:rPr>
              <a:t> </a:t>
            </a:r>
            <a:r>
              <a:rPr lang="zh-CN" altLang="en-US">
                <a:latin typeface="+mj-ea"/>
                <a:ea typeface="+mj-ea"/>
              </a:rPr>
              <a:t>“量化”：从定性到定量的企图</a:t>
            </a:r>
            <a:endParaRPr lang="en-US" altLang="zh-CN">
              <a:latin typeface="+mj-ea"/>
              <a:ea typeface="+mj-ea"/>
            </a:endParaRPr>
          </a:p>
          <a:p>
            <a:pPr marL="294551" indent="-294551">
              <a:lnSpc>
                <a:spcPct val="150000"/>
              </a:lnSpc>
              <a:buFont typeface="Wingdings" pitchFamily="2" charset="2"/>
              <a:buChar char="p"/>
            </a:pPr>
            <a:r>
              <a:rPr lang="zh-CN" altLang="en-US">
                <a:latin typeface="+mj-ea"/>
                <a:ea typeface="+mj-ea"/>
              </a:rPr>
              <a:t>“ 成效”：组织经营结果的导向</a:t>
            </a:r>
          </a:p>
        </p:txBody>
      </p:sp>
    </p:spTree>
    <p:extLst>
      <p:ext uri="{BB962C8B-B14F-4D97-AF65-F5344CB8AC3E}">
        <p14:creationId xmlns:p14="http://schemas.microsoft.com/office/powerpoint/2010/main" val="876914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500" b="1" smtClean="0"/>
              <a:t>近</a:t>
            </a:r>
            <a:r>
              <a:rPr lang="en-US" altLang="zh-CN" sz="2500" b="1" smtClean="0"/>
              <a:t>20-30</a:t>
            </a:r>
            <a:r>
              <a:rPr lang="zh-CN" altLang="en-US" sz="2500" b="1" smtClean="0"/>
              <a:t>年</a:t>
            </a:r>
            <a:r>
              <a:rPr lang="en-US" altLang="zh-CN" sz="2500" b="1" smtClean="0"/>
              <a:t>HR</a:t>
            </a:r>
            <a:r>
              <a:rPr lang="zh-CN" altLang="en-US" sz="2500" b="1" smtClean="0"/>
              <a:t>效能评估的</a:t>
            </a:r>
            <a:r>
              <a:rPr lang="zh-CN" altLang="en-US" sz="2500" b="1"/>
              <a:t>三个</a:t>
            </a:r>
            <a:r>
              <a:rPr lang="zh-CN" altLang="en-US" sz="2500" b="1" smtClean="0"/>
              <a:t>努力</a:t>
            </a:r>
            <a:endParaRPr lang="zh-CN" altLang="en-US" sz="2500" b="1"/>
          </a:p>
        </p:txBody>
      </p:sp>
      <p:sp>
        <p:nvSpPr>
          <p:cNvPr id="3" name="内容占位符 2"/>
          <p:cNvSpPr>
            <a:spLocks noGrp="1"/>
          </p:cNvSpPr>
          <p:nvPr>
            <p:ph idx="4294967295"/>
          </p:nvPr>
        </p:nvSpPr>
        <p:spPr>
          <a:xfrm>
            <a:off x="935856" y="1728242"/>
            <a:ext cx="8113315" cy="3744416"/>
          </a:xfrm>
        </p:spPr>
        <p:txBody>
          <a:bodyPr>
            <a:noAutofit/>
          </a:bodyPr>
          <a:lstStyle/>
          <a:p>
            <a:pPr marL="294551" indent="-294551">
              <a:lnSpc>
                <a:spcPct val="150000"/>
              </a:lnSpc>
              <a:buFont typeface="Wingdings" pitchFamily="2" charset="2"/>
              <a:buChar char="p"/>
            </a:pPr>
            <a:r>
              <a:rPr lang="en-US" altLang="zh-CN">
                <a:latin typeface="+mj-ea"/>
                <a:ea typeface="+mj-ea"/>
              </a:rPr>
              <a:t> </a:t>
            </a:r>
            <a:r>
              <a:rPr lang="zh-CN" altLang="en-US">
                <a:latin typeface="+mj-ea"/>
                <a:ea typeface="+mj-ea"/>
              </a:rPr>
              <a:t>人力资本指数：衡量人力资本和股东价值</a:t>
            </a:r>
            <a:r>
              <a:rPr lang="zh-CN" altLang="en-US" smtClean="0">
                <a:latin typeface="+mj-ea"/>
                <a:ea typeface="+mj-ea"/>
              </a:rPr>
              <a:t>相关性</a:t>
            </a:r>
            <a:endParaRPr lang="en-US" altLang="zh-CN" smtClean="0">
              <a:latin typeface="+mj-ea"/>
              <a:ea typeface="+mj-ea"/>
            </a:endParaRPr>
          </a:p>
          <a:p>
            <a:pPr marL="726565" lvl="1" indent="-294551">
              <a:lnSpc>
                <a:spcPct val="150000"/>
              </a:lnSpc>
              <a:buFont typeface="Wingdings" pitchFamily="2" charset="2"/>
              <a:buChar char="p"/>
            </a:pPr>
            <a:r>
              <a:rPr lang="zh-CN" altLang="en-US" sz="2000" i="1" smtClean="0">
                <a:latin typeface="+mj-ea"/>
                <a:ea typeface="+mj-ea"/>
              </a:rPr>
              <a:t>评：过犹不及，因果无关：投入与最终产出因果关系高度存疑</a:t>
            </a:r>
            <a:endParaRPr lang="en-US" altLang="zh-CN" sz="2000" i="1" smtClean="0">
              <a:latin typeface="+mj-ea"/>
              <a:ea typeface="+mj-ea"/>
            </a:endParaRPr>
          </a:p>
          <a:p>
            <a:pPr marL="294551" indent="-294551">
              <a:lnSpc>
                <a:spcPct val="150000"/>
              </a:lnSpc>
              <a:buFont typeface="Wingdings" pitchFamily="2" charset="2"/>
              <a:buChar char="p"/>
            </a:pPr>
            <a:r>
              <a:rPr lang="zh-CN" altLang="en-US" smtClean="0">
                <a:latin typeface="+mj-ea"/>
                <a:ea typeface="+mj-ea"/>
              </a:rPr>
              <a:t>人力资源管理成熟度</a:t>
            </a:r>
            <a:r>
              <a:rPr lang="en-US" altLang="zh-CN" smtClean="0">
                <a:latin typeface="+mj-ea"/>
                <a:ea typeface="+mj-ea"/>
              </a:rPr>
              <a:t>: P-CMM</a:t>
            </a:r>
          </a:p>
          <a:p>
            <a:pPr marL="726565" lvl="1" indent="-294551">
              <a:lnSpc>
                <a:spcPct val="150000"/>
              </a:lnSpc>
              <a:buFont typeface="Wingdings" pitchFamily="2" charset="2"/>
              <a:buChar char="p"/>
            </a:pPr>
            <a:r>
              <a:rPr lang="zh-CN" altLang="en-US" sz="2000" i="1" smtClean="0">
                <a:latin typeface="+mj-ea"/>
                <a:ea typeface="+mj-ea"/>
              </a:rPr>
              <a:t>评：过程≠结果，定性＞定量</a:t>
            </a:r>
          </a:p>
          <a:p>
            <a:pPr marL="294551" indent="-294551">
              <a:lnSpc>
                <a:spcPct val="150000"/>
              </a:lnSpc>
              <a:buFont typeface="Wingdings" pitchFamily="2" charset="2"/>
              <a:buChar char="p"/>
            </a:pPr>
            <a:r>
              <a:rPr lang="zh-CN" altLang="en-US" smtClean="0">
                <a:latin typeface="+mj-ea"/>
                <a:ea typeface="+mj-ea"/>
              </a:rPr>
              <a:t>人力资源</a:t>
            </a:r>
            <a:r>
              <a:rPr lang="zh-CN" altLang="en-US">
                <a:latin typeface="+mj-ea"/>
                <a:ea typeface="+mj-ea"/>
              </a:rPr>
              <a:t>计分卡：</a:t>
            </a:r>
            <a:r>
              <a:rPr lang="en-US" altLang="zh-CN" smtClean="0">
                <a:latin typeface="+mj-ea"/>
                <a:ea typeface="+mj-ea"/>
              </a:rPr>
              <a:t>HR-BSC</a:t>
            </a:r>
          </a:p>
          <a:p>
            <a:pPr marL="726565" lvl="1" indent="-294551">
              <a:lnSpc>
                <a:spcPct val="150000"/>
              </a:lnSpc>
              <a:buFont typeface="Wingdings" pitchFamily="2" charset="2"/>
              <a:buChar char="p"/>
            </a:pPr>
            <a:r>
              <a:rPr lang="zh-CN" altLang="en-US" sz="2000" i="1" smtClean="0">
                <a:latin typeface="+mj-ea"/>
                <a:ea typeface="+mj-ea"/>
              </a:rPr>
              <a:t>评：框架固化，因果存疑</a:t>
            </a:r>
            <a:endParaRPr lang="en-US" altLang="zh-CN" sz="2000" i="1">
              <a:latin typeface="+mj-ea"/>
              <a:ea typeface="+mj-ea"/>
            </a:endParaRPr>
          </a:p>
        </p:txBody>
      </p:sp>
    </p:spTree>
    <p:extLst>
      <p:ext uri="{BB962C8B-B14F-4D97-AF65-F5344CB8AC3E}">
        <p14:creationId xmlns:p14="http://schemas.microsoft.com/office/powerpoint/2010/main" val="521951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zh-CN" altLang="en-US" sz="2500" b="1" smtClean="0"/>
              <a:t>人力资源管理成熟度（</a:t>
            </a:r>
            <a:r>
              <a:rPr lang="en-US" altLang="zh-CN" sz="2500" b="1" smtClean="0"/>
              <a:t>PCMM</a:t>
            </a:r>
            <a:r>
              <a:rPr lang="zh-CN" altLang="en-US" sz="2500" b="1" smtClean="0"/>
              <a:t>）框架</a:t>
            </a:r>
            <a:r>
              <a:rPr lang="zh-CN" altLang="en-US" sz="2500" b="1" dirty="0">
                <a:latin typeface="+mj-ea"/>
              </a:rPr>
              <a:t>与目标状态</a:t>
            </a:r>
            <a:endParaRPr lang="zh-CN" altLang="en-US" sz="2500" b="1" dirty="0"/>
          </a:p>
        </p:txBody>
      </p:sp>
      <p:sp>
        <p:nvSpPr>
          <p:cNvPr id="1032" name="Rectangle 21"/>
          <p:cNvSpPr>
            <a:spLocks noChangeArrowheads="1"/>
          </p:cNvSpPr>
          <p:nvPr/>
        </p:nvSpPr>
        <p:spPr bwMode="auto">
          <a:xfrm>
            <a:off x="4646471" y="4193813"/>
            <a:ext cx="1197074" cy="5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56" tIns="47128" rIns="94256" bIns="47128"/>
          <a:lstStyle/>
          <a:p>
            <a:pPr algn="ctr"/>
            <a:endParaRPr lang="zh-CN" altLang="en-US"/>
          </a:p>
        </p:txBody>
      </p:sp>
      <p:grpSp>
        <p:nvGrpSpPr>
          <p:cNvPr id="1034" name="Group 64"/>
          <p:cNvGrpSpPr>
            <a:grpSpLocks/>
          </p:cNvGrpSpPr>
          <p:nvPr/>
        </p:nvGrpSpPr>
        <p:grpSpPr bwMode="auto">
          <a:xfrm>
            <a:off x="3371853" y="4440511"/>
            <a:ext cx="442643" cy="410051"/>
            <a:chOff x="4213" y="1289"/>
            <a:chExt cx="274" cy="246"/>
          </a:xfrm>
        </p:grpSpPr>
        <p:sp>
          <p:nvSpPr>
            <p:cNvPr id="1074" name="Freeform 65"/>
            <p:cNvSpPr>
              <a:spLocks/>
            </p:cNvSpPr>
            <p:nvPr/>
          </p:nvSpPr>
          <p:spPr bwMode="auto">
            <a:xfrm>
              <a:off x="4346" y="1324"/>
              <a:ext cx="74" cy="55"/>
            </a:xfrm>
            <a:custGeom>
              <a:avLst/>
              <a:gdLst>
                <a:gd name="T0" fmla="*/ 0 w 589"/>
                <a:gd name="T1" fmla="*/ 0 h 600"/>
                <a:gd name="T2" fmla="*/ 0 w 589"/>
                <a:gd name="T3" fmla="*/ 0 h 600"/>
                <a:gd name="T4" fmla="*/ 0 w 589"/>
                <a:gd name="T5" fmla="*/ 0 h 600"/>
                <a:gd name="T6" fmla="*/ 0 w 589"/>
                <a:gd name="T7" fmla="*/ 0 h 600"/>
                <a:gd name="T8" fmla="*/ 0 w 589"/>
                <a:gd name="T9" fmla="*/ 0 h 600"/>
                <a:gd name="T10" fmla="*/ 0 w 589"/>
                <a:gd name="T11" fmla="*/ 0 h 600"/>
                <a:gd name="T12" fmla="*/ 0 w 589"/>
                <a:gd name="T13" fmla="*/ 0 h 600"/>
                <a:gd name="T14" fmla="*/ 0 w 589"/>
                <a:gd name="T15" fmla="*/ 0 h 600"/>
                <a:gd name="T16" fmla="*/ 0 w 589"/>
                <a:gd name="T17" fmla="*/ 0 h 600"/>
                <a:gd name="T18" fmla="*/ 0 w 589"/>
                <a:gd name="T19" fmla="*/ 0 h 600"/>
                <a:gd name="T20" fmla="*/ 0 w 589"/>
                <a:gd name="T21" fmla="*/ 0 h 600"/>
                <a:gd name="T22" fmla="*/ 0 w 589"/>
                <a:gd name="T23" fmla="*/ 0 h 600"/>
                <a:gd name="T24" fmla="*/ 0 w 589"/>
                <a:gd name="T25" fmla="*/ 0 h 600"/>
                <a:gd name="T26" fmla="*/ 0 w 589"/>
                <a:gd name="T27" fmla="*/ 0 h 600"/>
                <a:gd name="T28" fmla="*/ 0 w 589"/>
                <a:gd name="T29" fmla="*/ 0 h 600"/>
                <a:gd name="T30" fmla="*/ 0 w 589"/>
                <a:gd name="T31" fmla="*/ 0 h 600"/>
                <a:gd name="T32" fmla="*/ 0 w 589"/>
                <a:gd name="T33" fmla="*/ 0 h 600"/>
                <a:gd name="T34" fmla="*/ 0 w 589"/>
                <a:gd name="T35" fmla="*/ 0 h 600"/>
                <a:gd name="T36" fmla="*/ 0 w 589"/>
                <a:gd name="T37" fmla="*/ 0 h 600"/>
                <a:gd name="T38" fmla="*/ 0 w 589"/>
                <a:gd name="T39" fmla="*/ 0 h 600"/>
                <a:gd name="T40" fmla="*/ 0 w 589"/>
                <a:gd name="T41" fmla="*/ 0 h 600"/>
                <a:gd name="T42" fmla="*/ 0 w 589"/>
                <a:gd name="T43" fmla="*/ 0 h 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9"/>
                <a:gd name="T67" fmla="*/ 0 h 600"/>
                <a:gd name="T68" fmla="*/ 589 w 589"/>
                <a:gd name="T69" fmla="*/ 600 h 6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9" h="600">
                  <a:moveTo>
                    <a:pt x="381" y="285"/>
                  </a:moveTo>
                  <a:lnTo>
                    <a:pt x="366" y="175"/>
                  </a:lnTo>
                  <a:lnTo>
                    <a:pt x="335" y="76"/>
                  </a:lnTo>
                  <a:lnTo>
                    <a:pt x="279" y="23"/>
                  </a:lnTo>
                  <a:lnTo>
                    <a:pt x="181" y="0"/>
                  </a:lnTo>
                  <a:lnTo>
                    <a:pt x="98" y="23"/>
                  </a:lnTo>
                  <a:lnTo>
                    <a:pt x="19" y="121"/>
                  </a:lnTo>
                  <a:lnTo>
                    <a:pt x="0" y="239"/>
                  </a:lnTo>
                  <a:lnTo>
                    <a:pt x="19" y="364"/>
                  </a:lnTo>
                  <a:lnTo>
                    <a:pt x="49" y="441"/>
                  </a:lnTo>
                  <a:lnTo>
                    <a:pt x="87" y="520"/>
                  </a:lnTo>
                  <a:lnTo>
                    <a:pt x="128" y="574"/>
                  </a:lnTo>
                  <a:lnTo>
                    <a:pt x="174" y="600"/>
                  </a:lnTo>
                  <a:lnTo>
                    <a:pt x="238" y="577"/>
                  </a:lnTo>
                  <a:lnTo>
                    <a:pt x="302" y="524"/>
                  </a:lnTo>
                  <a:lnTo>
                    <a:pt x="343" y="448"/>
                  </a:lnTo>
                  <a:lnTo>
                    <a:pt x="381" y="384"/>
                  </a:lnTo>
                  <a:lnTo>
                    <a:pt x="393" y="346"/>
                  </a:lnTo>
                  <a:lnTo>
                    <a:pt x="554" y="289"/>
                  </a:lnTo>
                  <a:lnTo>
                    <a:pt x="589" y="266"/>
                  </a:lnTo>
                  <a:lnTo>
                    <a:pt x="569" y="231"/>
                  </a:lnTo>
                  <a:lnTo>
                    <a:pt x="381" y="2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1075" name="Freeform 66"/>
            <p:cNvSpPr>
              <a:spLocks/>
            </p:cNvSpPr>
            <p:nvPr/>
          </p:nvSpPr>
          <p:spPr bwMode="auto">
            <a:xfrm>
              <a:off x="4310" y="1383"/>
              <a:ext cx="76" cy="97"/>
            </a:xfrm>
            <a:custGeom>
              <a:avLst/>
              <a:gdLst>
                <a:gd name="T0" fmla="*/ 0 w 607"/>
                <a:gd name="T1" fmla="*/ 0 h 1071"/>
                <a:gd name="T2" fmla="*/ 0 w 607"/>
                <a:gd name="T3" fmla="*/ 0 h 1071"/>
                <a:gd name="T4" fmla="*/ 0 w 607"/>
                <a:gd name="T5" fmla="*/ 0 h 1071"/>
                <a:gd name="T6" fmla="*/ 0 w 607"/>
                <a:gd name="T7" fmla="*/ 0 h 1071"/>
                <a:gd name="T8" fmla="*/ 0 w 607"/>
                <a:gd name="T9" fmla="*/ 0 h 1071"/>
                <a:gd name="T10" fmla="*/ 0 w 607"/>
                <a:gd name="T11" fmla="*/ 0 h 1071"/>
                <a:gd name="T12" fmla="*/ 0 w 607"/>
                <a:gd name="T13" fmla="*/ 0 h 1071"/>
                <a:gd name="T14" fmla="*/ 0 w 607"/>
                <a:gd name="T15" fmla="*/ 0 h 1071"/>
                <a:gd name="T16" fmla="*/ 0 w 607"/>
                <a:gd name="T17" fmla="*/ 0 h 1071"/>
                <a:gd name="T18" fmla="*/ 0 w 607"/>
                <a:gd name="T19" fmla="*/ 0 h 1071"/>
                <a:gd name="T20" fmla="*/ 0 w 607"/>
                <a:gd name="T21" fmla="*/ 0 h 1071"/>
                <a:gd name="T22" fmla="*/ 0 w 607"/>
                <a:gd name="T23" fmla="*/ 0 h 1071"/>
                <a:gd name="T24" fmla="*/ 0 w 607"/>
                <a:gd name="T25" fmla="*/ 0 h 1071"/>
                <a:gd name="T26" fmla="*/ 0 w 607"/>
                <a:gd name="T27" fmla="*/ 0 h 1071"/>
                <a:gd name="T28" fmla="*/ 0 w 607"/>
                <a:gd name="T29" fmla="*/ 0 h 1071"/>
                <a:gd name="T30" fmla="*/ 0 w 607"/>
                <a:gd name="T31" fmla="*/ 0 h 1071"/>
                <a:gd name="T32" fmla="*/ 0 w 607"/>
                <a:gd name="T33" fmla="*/ 0 h 1071"/>
                <a:gd name="T34" fmla="*/ 0 w 607"/>
                <a:gd name="T35" fmla="*/ 0 h 1071"/>
                <a:gd name="T36" fmla="*/ 0 w 607"/>
                <a:gd name="T37" fmla="*/ 0 h 1071"/>
                <a:gd name="T38" fmla="*/ 0 w 607"/>
                <a:gd name="T39" fmla="*/ 0 h 1071"/>
                <a:gd name="T40" fmla="*/ 0 w 607"/>
                <a:gd name="T41" fmla="*/ 0 h 1071"/>
                <a:gd name="T42" fmla="*/ 0 w 607"/>
                <a:gd name="T43" fmla="*/ 0 h 1071"/>
                <a:gd name="T44" fmla="*/ 0 w 607"/>
                <a:gd name="T45" fmla="*/ 0 h 1071"/>
                <a:gd name="T46" fmla="*/ 0 w 607"/>
                <a:gd name="T47" fmla="*/ 0 h 1071"/>
                <a:gd name="T48" fmla="*/ 0 w 607"/>
                <a:gd name="T49" fmla="*/ 0 h 10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7"/>
                <a:gd name="T76" fmla="*/ 0 h 1071"/>
                <a:gd name="T77" fmla="*/ 607 w 607"/>
                <a:gd name="T78" fmla="*/ 1071 h 10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7" h="1071">
                  <a:moveTo>
                    <a:pt x="204" y="159"/>
                  </a:moveTo>
                  <a:lnTo>
                    <a:pt x="278" y="79"/>
                  </a:lnTo>
                  <a:lnTo>
                    <a:pt x="403" y="3"/>
                  </a:lnTo>
                  <a:lnTo>
                    <a:pt x="460" y="0"/>
                  </a:lnTo>
                  <a:lnTo>
                    <a:pt x="561" y="34"/>
                  </a:lnTo>
                  <a:lnTo>
                    <a:pt x="607" y="84"/>
                  </a:lnTo>
                  <a:lnTo>
                    <a:pt x="607" y="159"/>
                  </a:lnTo>
                  <a:lnTo>
                    <a:pt x="531" y="300"/>
                  </a:lnTo>
                  <a:lnTo>
                    <a:pt x="449" y="410"/>
                  </a:lnTo>
                  <a:lnTo>
                    <a:pt x="414" y="502"/>
                  </a:lnTo>
                  <a:lnTo>
                    <a:pt x="391" y="608"/>
                  </a:lnTo>
                  <a:lnTo>
                    <a:pt x="414" y="710"/>
                  </a:lnTo>
                  <a:lnTo>
                    <a:pt x="437" y="810"/>
                  </a:lnTo>
                  <a:lnTo>
                    <a:pt x="437" y="923"/>
                  </a:lnTo>
                  <a:lnTo>
                    <a:pt x="403" y="992"/>
                  </a:lnTo>
                  <a:lnTo>
                    <a:pt x="327" y="1030"/>
                  </a:lnTo>
                  <a:lnTo>
                    <a:pt x="237" y="1071"/>
                  </a:lnTo>
                  <a:lnTo>
                    <a:pt x="154" y="1071"/>
                  </a:lnTo>
                  <a:lnTo>
                    <a:pt x="97" y="1041"/>
                  </a:lnTo>
                  <a:lnTo>
                    <a:pt x="23" y="915"/>
                  </a:lnTo>
                  <a:lnTo>
                    <a:pt x="0" y="787"/>
                  </a:lnTo>
                  <a:lnTo>
                    <a:pt x="7" y="620"/>
                  </a:lnTo>
                  <a:lnTo>
                    <a:pt x="64" y="410"/>
                  </a:lnTo>
                  <a:lnTo>
                    <a:pt x="120" y="274"/>
                  </a:lnTo>
                  <a:lnTo>
                    <a:pt x="204"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1076" name="Freeform 67"/>
            <p:cNvSpPr>
              <a:spLocks/>
            </p:cNvSpPr>
            <p:nvPr/>
          </p:nvSpPr>
          <p:spPr bwMode="auto">
            <a:xfrm>
              <a:off x="4316" y="1462"/>
              <a:ext cx="95" cy="73"/>
            </a:xfrm>
            <a:custGeom>
              <a:avLst/>
              <a:gdLst>
                <a:gd name="T0" fmla="*/ 0 w 767"/>
                <a:gd name="T1" fmla="*/ 0 h 797"/>
                <a:gd name="T2" fmla="*/ 0 w 767"/>
                <a:gd name="T3" fmla="*/ 0 h 797"/>
                <a:gd name="T4" fmla="*/ 0 w 767"/>
                <a:gd name="T5" fmla="*/ 0 h 797"/>
                <a:gd name="T6" fmla="*/ 0 w 767"/>
                <a:gd name="T7" fmla="*/ 0 h 797"/>
                <a:gd name="T8" fmla="*/ 0 w 767"/>
                <a:gd name="T9" fmla="*/ 0 h 797"/>
                <a:gd name="T10" fmla="*/ 0 w 767"/>
                <a:gd name="T11" fmla="*/ 0 h 797"/>
                <a:gd name="T12" fmla="*/ 0 w 767"/>
                <a:gd name="T13" fmla="*/ 0 h 797"/>
                <a:gd name="T14" fmla="*/ 0 w 767"/>
                <a:gd name="T15" fmla="*/ 0 h 797"/>
                <a:gd name="T16" fmla="*/ 0 w 767"/>
                <a:gd name="T17" fmla="*/ 0 h 797"/>
                <a:gd name="T18" fmla="*/ 0 w 767"/>
                <a:gd name="T19" fmla="*/ 0 h 797"/>
                <a:gd name="T20" fmla="*/ 0 w 767"/>
                <a:gd name="T21" fmla="*/ 0 h 797"/>
                <a:gd name="T22" fmla="*/ 0 w 767"/>
                <a:gd name="T23" fmla="*/ 0 h 797"/>
                <a:gd name="T24" fmla="*/ 0 w 767"/>
                <a:gd name="T25" fmla="*/ 0 h 797"/>
                <a:gd name="T26" fmla="*/ 0 w 767"/>
                <a:gd name="T27" fmla="*/ 0 h 797"/>
                <a:gd name="T28" fmla="*/ 0 w 767"/>
                <a:gd name="T29" fmla="*/ 0 h 797"/>
                <a:gd name="T30" fmla="*/ 0 w 767"/>
                <a:gd name="T31" fmla="*/ 0 h 797"/>
                <a:gd name="T32" fmla="*/ 0 w 767"/>
                <a:gd name="T33" fmla="*/ 0 h 797"/>
                <a:gd name="T34" fmla="*/ 0 w 767"/>
                <a:gd name="T35" fmla="*/ 0 h 797"/>
                <a:gd name="T36" fmla="*/ 0 w 767"/>
                <a:gd name="T37" fmla="*/ 0 h 797"/>
                <a:gd name="T38" fmla="*/ 0 w 767"/>
                <a:gd name="T39" fmla="*/ 0 h 797"/>
                <a:gd name="T40" fmla="*/ 0 w 767"/>
                <a:gd name="T41" fmla="*/ 0 h 797"/>
                <a:gd name="T42" fmla="*/ 0 w 767"/>
                <a:gd name="T43" fmla="*/ 0 h 797"/>
                <a:gd name="T44" fmla="*/ 0 w 767"/>
                <a:gd name="T45" fmla="*/ 0 h 797"/>
                <a:gd name="T46" fmla="*/ 0 w 767"/>
                <a:gd name="T47" fmla="*/ 0 h 797"/>
                <a:gd name="T48" fmla="*/ 0 w 767"/>
                <a:gd name="T49" fmla="*/ 0 h 797"/>
                <a:gd name="T50" fmla="*/ 0 w 767"/>
                <a:gd name="T51" fmla="*/ 0 h 797"/>
                <a:gd name="T52" fmla="*/ 0 w 767"/>
                <a:gd name="T53" fmla="*/ 0 h 797"/>
                <a:gd name="T54" fmla="*/ 0 w 767"/>
                <a:gd name="T55" fmla="*/ 0 h 797"/>
                <a:gd name="T56" fmla="*/ 0 w 767"/>
                <a:gd name="T57" fmla="*/ 0 h 797"/>
                <a:gd name="T58" fmla="*/ 0 w 767"/>
                <a:gd name="T59" fmla="*/ 0 h 797"/>
                <a:gd name="T60" fmla="*/ 0 w 767"/>
                <a:gd name="T61" fmla="*/ 0 h 797"/>
                <a:gd name="T62" fmla="*/ 0 w 767"/>
                <a:gd name="T63" fmla="*/ 0 h 797"/>
                <a:gd name="T64" fmla="*/ 0 w 767"/>
                <a:gd name="T65" fmla="*/ 0 h 797"/>
                <a:gd name="T66" fmla="*/ 0 w 767"/>
                <a:gd name="T67" fmla="*/ 0 h 797"/>
                <a:gd name="T68" fmla="*/ 0 w 767"/>
                <a:gd name="T69" fmla="*/ 0 h 797"/>
                <a:gd name="T70" fmla="*/ 0 w 767"/>
                <a:gd name="T71" fmla="*/ 0 h 797"/>
                <a:gd name="T72" fmla="*/ 0 w 767"/>
                <a:gd name="T73" fmla="*/ 0 h 797"/>
                <a:gd name="T74" fmla="*/ 0 w 767"/>
                <a:gd name="T75" fmla="*/ 0 h 797"/>
                <a:gd name="T76" fmla="*/ 0 w 767"/>
                <a:gd name="T77" fmla="*/ 0 h 797"/>
                <a:gd name="T78" fmla="*/ 0 w 767"/>
                <a:gd name="T79" fmla="*/ 0 h 797"/>
                <a:gd name="T80" fmla="*/ 0 w 767"/>
                <a:gd name="T81" fmla="*/ 0 h 797"/>
                <a:gd name="T82" fmla="*/ 0 w 767"/>
                <a:gd name="T83" fmla="*/ 0 h 797"/>
                <a:gd name="T84" fmla="*/ 0 w 767"/>
                <a:gd name="T85" fmla="*/ 0 h 797"/>
                <a:gd name="T86" fmla="*/ 0 w 767"/>
                <a:gd name="T87" fmla="*/ 0 h 797"/>
                <a:gd name="T88" fmla="*/ 0 w 767"/>
                <a:gd name="T89" fmla="*/ 0 h 797"/>
                <a:gd name="T90" fmla="*/ 0 w 767"/>
                <a:gd name="T91" fmla="*/ 0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7"/>
                <a:gd name="T139" fmla="*/ 0 h 797"/>
                <a:gd name="T140" fmla="*/ 767 w 767"/>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7" h="797">
                  <a:moveTo>
                    <a:pt x="0" y="75"/>
                  </a:moveTo>
                  <a:lnTo>
                    <a:pt x="64" y="0"/>
                  </a:lnTo>
                  <a:lnTo>
                    <a:pt x="160" y="0"/>
                  </a:lnTo>
                  <a:lnTo>
                    <a:pt x="336" y="18"/>
                  </a:lnTo>
                  <a:lnTo>
                    <a:pt x="544" y="29"/>
                  </a:lnTo>
                  <a:lnTo>
                    <a:pt x="624" y="64"/>
                  </a:lnTo>
                  <a:lnTo>
                    <a:pt x="657" y="109"/>
                  </a:lnTo>
                  <a:lnTo>
                    <a:pt x="665" y="177"/>
                  </a:lnTo>
                  <a:lnTo>
                    <a:pt x="642" y="249"/>
                  </a:lnTo>
                  <a:lnTo>
                    <a:pt x="578" y="360"/>
                  </a:lnTo>
                  <a:lnTo>
                    <a:pt x="495" y="451"/>
                  </a:lnTo>
                  <a:lnTo>
                    <a:pt x="431" y="534"/>
                  </a:lnTo>
                  <a:lnTo>
                    <a:pt x="405" y="599"/>
                  </a:lnTo>
                  <a:lnTo>
                    <a:pt x="385" y="644"/>
                  </a:lnTo>
                  <a:lnTo>
                    <a:pt x="393" y="679"/>
                  </a:lnTo>
                  <a:lnTo>
                    <a:pt x="397" y="701"/>
                  </a:lnTo>
                  <a:lnTo>
                    <a:pt x="473" y="701"/>
                  </a:lnTo>
                  <a:lnTo>
                    <a:pt x="590" y="683"/>
                  </a:lnTo>
                  <a:lnTo>
                    <a:pt x="665" y="683"/>
                  </a:lnTo>
                  <a:lnTo>
                    <a:pt x="744" y="713"/>
                  </a:lnTo>
                  <a:lnTo>
                    <a:pt x="767" y="751"/>
                  </a:lnTo>
                  <a:lnTo>
                    <a:pt x="744" y="785"/>
                  </a:lnTo>
                  <a:lnTo>
                    <a:pt x="710" y="797"/>
                  </a:lnTo>
                  <a:lnTo>
                    <a:pt x="657" y="782"/>
                  </a:lnTo>
                  <a:lnTo>
                    <a:pt x="586" y="739"/>
                  </a:lnTo>
                  <a:lnTo>
                    <a:pt x="510" y="747"/>
                  </a:lnTo>
                  <a:lnTo>
                    <a:pt x="385" y="770"/>
                  </a:lnTo>
                  <a:lnTo>
                    <a:pt x="348" y="762"/>
                  </a:lnTo>
                  <a:lnTo>
                    <a:pt x="329" y="736"/>
                  </a:lnTo>
                  <a:lnTo>
                    <a:pt x="329" y="672"/>
                  </a:lnTo>
                  <a:lnTo>
                    <a:pt x="329" y="580"/>
                  </a:lnTo>
                  <a:lnTo>
                    <a:pt x="382" y="511"/>
                  </a:lnTo>
                  <a:lnTo>
                    <a:pt x="461" y="409"/>
                  </a:lnTo>
                  <a:lnTo>
                    <a:pt x="529" y="318"/>
                  </a:lnTo>
                  <a:lnTo>
                    <a:pt x="575" y="249"/>
                  </a:lnTo>
                  <a:lnTo>
                    <a:pt x="598" y="189"/>
                  </a:lnTo>
                  <a:lnTo>
                    <a:pt x="586" y="154"/>
                  </a:lnTo>
                  <a:lnTo>
                    <a:pt x="555" y="113"/>
                  </a:lnTo>
                  <a:lnTo>
                    <a:pt x="510" y="101"/>
                  </a:lnTo>
                  <a:lnTo>
                    <a:pt x="461" y="101"/>
                  </a:lnTo>
                  <a:lnTo>
                    <a:pt x="351" y="101"/>
                  </a:lnTo>
                  <a:lnTo>
                    <a:pt x="189" y="132"/>
                  </a:lnTo>
                  <a:lnTo>
                    <a:pt x="68" y="144"/>
                  </a:lnTo>
                  <a:lnTo>
                    <a:pt x="20" y="132"/>
                  </a:lnTo>
                  <a:lnTo>
                    <a:pt x="0" y="113"/>
                  </a:lnTo>
                  <a:lnTo>
                    <a:pt x="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1077" name="Freeform 68"/>
            <p:cNvSpPr>
              <a:spLocks/>
            </p:cNvSpPr>
            <p:nvPr/>
          </p:nvSpPr>
          <p:spPr bwMode="auto">
            <a:xfrm>
              <a:off x="4213" y="1445"/>
              <a:ext cx="122" cy="70"/>
            </a:xfrm>
            <a:custGeom>
              <a:avLst/>
              <a:gdLst>
                <a:gd name="T0" fmla="*/ 0 w 974"/>
                <a:gd name="T1" fmla="*/ 0 h 760"/>
                <a:gd name="T2" fmla="*/ 0 w 974"/>
                <a:gd name="T3" fmla="*/ 0 h 760"/>
                <a:gd name="T4" fmla="*/ 0 w 974"/>
                <a:gd name="T5" fmla="*/ 0 h 760"/>
                <a:gd name="T6" fmla="*/ 0 w 974"/>
                <a:gd name="T7" fmla="*/ 0 h 760"/>
                <a:gd name="T8" fmla="*/ 0 w 974"/>
                <a:gd name="T9" fmla="*/ 0 h 760"/>
                <a:gd name="T10" fmla="*/ 0 w 974"/>
                <a:gd name="T11" fmla="*/ 0 h 760"/>
                <a:gd name="T12" fmla="*/ 0 w 974"/>
                <a:gd name="T13" fmla="*/ 0 h 760"/>
                <a:gd name="T14" fmla="*/ 0 w 974"/>
                <a:gd name="T15" fmla="*/ 0 h 760"/>
                <a:gd name="T16" fmla="*/ 0 w 974"/>
                <a:gd name="T17" fmla="*/ 0 h 760"/>
                <a:gd name="T18" fmla="*/ 0 w 974"/>
                <a:gd name="T19" fmla="*/ 0 h 760"/>
                <a:gd name="T20" fmla="*/ 0 w 974"/>
                <a:gd name="T21" fmla="*/ 0 h 760"/>
                <a:gd name="T22" fmla="*/ 0 w 974"/>
                <a:gd name="T23" fmla="*/ 0 h 760"/>
                <a:gd name="T24" fmla="*/ 0 w 974"/>
                <a:gd name="T25" fmla="*/ 0 h 760"/>
                <a:gd name="T26" fmla="*/ 0 w 974"/>
                <a:gd name="T27" fmla="*/ 0 h 760"/>
                <a:gd name="T28" fmla="*/ 0 w 974"/>
                <a:gd name="T29" fmla="*/ 0 h 760"/>
                <a:gd name="T30" fmla="*/ 0 w 974"/>
                <a:gd name="T31" fmla="*/ 0 h 760"/>
                <a:gd name="T32" fmla="*/ 0 w 974"/>
                <a:gd name="T33" fmla="*/ 0 h 760"/>
                <a:gd name="T34" fmla="*/ 0 w 974"/>
                <a:gd name="T35" fmla="*/ 0 h 760"/>
                <a:gd name="T36" fmla="*/ 0 w 974"/>
                <a:gd name="T37" fmla="*/ 0 h 760"/>
                <a:gd name="T38" fmla="*/ 0 w 974"/>
                <a:gd name="T39" fmla="*/ 0 h 760"/>
                <a:gd name="T40" fmla="*/ 0 w 974"/>
                <a:gd name="T41" fmla="*/ 0 h 760"/>
                <a:gd name="T42" fmla="*/ 0 w 974"/>
                <a:gd name="T43" fmla="*/ 0 h 760"/>
                <a:gd name="T44" fmla="*/ 0 w 974"/>
                <a:gd name="T45" fmla="*/ 0 h 760"/>
                <a:gd name="T46" fmla="*/ 0 w 974"/>
                <a:gd name="T47" fmla="*/ 0 h 760"/>
                <a:gd name="T48" fmla="*/ 0 w 974"/>
                <a:gd name="T49" fmla="*/ 0 h 760"/>
                <a:gd name="T50" fmla="*/ 0 w 974"/>
                <a:gd name="T51" fmla="*/ 0 h 760"/>
                <a:gd name="T52" fmla="*/ 0 w 974"/>
                <a:gd name="T53" fmla="*/ 0 h 760"/>
                <a:gd name="T54" fmla="*/ 0 w 974"/>
                <a:gd name="T55" fmla="*/ 0 h 760"/>
                <a:gd name="T56" fmla="*/ 0 w 974"/>
                <a:gd name="T57" fmla="*/ 0 h 760"/>
                <a:gd name="T58" fmla="*/ 0 w 974"/>
                <a:gd name="T59" fmla="*/ 0 h 760"/>
                <a:gd name="T60" fmla="*/ 0 w 974"/>
                <a:gd name="T61" fmla="*/ 0 h 760"/>
                <a:gd name="T62" fmla="*/ 0 w 974"/>
                <a:gd name="T63" fmla="*/ 0 h 760"/>
                <a:gd name="T64" fmla="*/ 0 w 974"/>
                <a:gd name="T65" fmla="*/ 0 h 760"/>
                <a:gd name="T66" fmla="*/ 0 w 974"/>
                <a:gd name="T67" fmla="*/ 0 h 760"/>
                <a:gd name="T68" fmla="*/ 0 w 974"/>
                <a:gd name="T69" fmla="*/ 0 h 760"/>
                <a:gd name="T70" fmla="*/ 0 w 974"/>
                <a:gd name="T71" fmla="*/ 0 h 760"/>
                <a:gd name="T72" fmla="*/ 0 w 974"/>
                <a:gd name="T73" fmla="*/ 0 h 760"/>
                <a:gd name="T74" fmla="*/ 0 w 974"/>
                <a:gd name="T75" fmla="*/ 0 h 760"/>
                <a:gd name="T76" fmla="*/ 0 w 974"/>
                <a:gd name="T77" fmla="*/ 0 h 760"/>
                <a:gd name="T78" fmla="*/ 0 w 974"/>
                <a:gd name="T79" fmla="*/ 0 h 760"/>
                <a:gd name="T80" fmla="*/ 0 w 974"/>
                <a:gd name="T81" fmla="*/ 0 h 760"/>
                <a:gd name="T82" fmla="*/ 0 w 974"/>
                <a:gd name="T83" fmla="*/ 0 h 760"/>
                <a:gd name="T84" fmla="*/ 0 w 974"/>
                <a:gd name="T85" fmla="*/ 0 h 760"/>
                <a:gd name="T86" fmla="*/ 0 w 974"/>
                <a:gd name="T87" fmla="*/ 0 h 760"/>
                <a:gd name="T88" fmla="*/ 0 w 974"/>
                <a:gd name="T89" fmla="*/ 0 h 7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4"/>
                <a:gd name="T136" fmla="*/ 0 h 760"/>
                <a:gd name="T137" fmla="*/ 974 w 974"/>
                <a:gd name="T138" fmla="*/ 760 h 7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4" h="760">
                  <a:moveTo>
                    <a:pt x="793" y="316"/>
                  </a:moveTo>
                  <a:lnTo>
                    <a:pt x="808" y="216"/>
                  </a:lnTo>
                  <a:lnTo>
                    <a:pt x="865" y="179"/>
                  </a:lnTo>
                  <a:lnTo>
                    <a:pt x="933" y="172"/>
                  </a:lnTo>
                  <a:lnTo>
                    <a:pt x="974" y="216"/>
                  </a:lnTo>
                  <a:lnTo>
                    <a:pt x="956" y="304"/>
                  </a:lnTo>
                  <a:lnTo>
                    <a:pt x="918" y="422"/>
                  </a:lnTo>
                  <a:lnTo>
                    <a:pt x="842" y="555"/>
                  </a:lnTo>
                  <a:lnTo>
                    <a:pt x="747" y="668"/>
                  </a:lnTo>
                  <a:lnTo>
                    <a:pt x="668" y="729"/>
                  </a:lnTo>
                  <a:lnTo>
                    <a:pt x="582" y="760"/>
                  </a:lnTo>
                  <a:lnTo>
                    <a:pt x="498" y="749"/>
                  </a:lnTo>
                  <a:lnTo>
                    <a:pt x="434" y="714"/>
                  </a:lnTo>
                  <a:lnTo>
                    <a:pt x="411" y="657"/>
                  </a:lnTo>
                  <a:lnTo>
                    <a:pt x="385" y="559"/>
                  </a:lnTo>
                  <a:lnTo>
                    <a:pt x="355" y="377"/>
                  </a:lnTo>
                  <a:lnTo>
                    <a:pt x="332" y="251"/>
                  </a:lnTo>
                  <a:lnTo>
                    <a:pt x="332" y="103"/>
                  </a:lnTo>
                  <a:lnTo>
                    <a:pt x="317" y="77"/>
                  </a:lnTo>
                  <a:lnTo>
                    <a:pt x="273" y="69"/>
                  </a:lnTo>
                  <a:lnTo>
                    <a:pt x="219" y="111"/>
                  </a:lnTo>
                  <a:lnTo>
                    <a:pt x="171" y="179"/>
                  </a:lnTo>
                  <a:lnTo>
                    <a:pt x="113" y="216"/>
                  </a:lnTo>
                  <a:lnTo>
                    <a:pt x="26" y="216"/>
                  </a:lnTo>
                  <a:lnTo>
                    <a:pt x="0" y="193"/>
                  </a:lnTo>
                  <a:lnTo>
                    <a:pt x="0" y="156"/>
                  </a:lnTo>
                  <a:lnTo>
                    <a:pt x="38" y="121"/>
                  </a:lnTo>
                  <a:lnTo>
                    <a:pt x="80" y="133"/>
                  </a:lnTo>
                  <a:lnTo>
                    <a:pt x="117" y="126"/>
                  </a:lnTo>
                  <a:lnTo>
                    <a:pt x="186" y="77"/>
                  </a:lnTo>
                  <a:lnTo>
                    <a:pt x="253" y="23"/>
                  </a:lnTo>
                  <a:lnTo>
                    <a:pt x="317" y="8"/>
                  </a:lnTo>
                  <a:lnTo>
                    <a:pt x="408" y="0"/>
                  </a:lnTo>
                  <a:lnTo>
                    <a:pt x="411" y="42"/>
                  </a:lnTo>
                  <a:lnTo>
                    <a:pt x="390" y="88"/>
                  </a:lnTo>
                  <a:lnTo>
                    <a:pt x="385" y="205"/>
                  </a:lnTo>
                  <a:lnTo>
                    <a:pt x="411" y="361"/>
                  </a:lnTo>
                  <a:lnTo>
                    <a:pt x="454" y="513"/>
                  </a:lnTo>
                  <a:lnTo>
                    <a:pt x="490" y="604"/>
                  </a:lnTo>
                  <a:lnTo>
                    <a:pt x="548" y="646"/>
                  </a:lnTo>
                  <a:lnTo>
                    <a:pt x="604" y="646"/>
                  </a:lnTo>
                  <a:lnTo>
                    <a:pt x="661" y="604"/>
                  </a:lnTo>
                  <a:lnTo>
                    <a:pt x="737" y="509"/>
                  </a:lnTo>
                  <a:lnTo>
                    <a:pt x="785" y="372"/>
                  </a:lnTo>
                  <a:lnTo>
                    <a:pt x="793" y="3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1078" name="Freeform 69"/>
            <p:cNvSpPr>
              <a:spLocks/>
            </p:cNvSpPr>
            <p:nvPr/>
          </p:nvSpPr>
          <p:spPr bwMode="auto">
            <a:xfrm>
              <a:off x="4271" y="1289"/>
              <a:ext cx="86" cy="109"/>
            </a:xfrm>
            <a:custGeom>
              <a:avLst/>
              <a:gdLst>
                <a:gd name="T0" fmla="*/ 0 w 687"/>
                <a:gd name="T1" fmla="*/ 0 h 1200"/>
                <a:gd name="T2" fmla="*/ 0 w 687"/>
                <a:gd name="T3" fmla="*/ 0 h 1200"/>
                <a:gd name="T4" fmla="*/ 0 w 687"/>
                <a:gd name="T5" fmla="*/ 0 h 1200"/>
                <a:gd name="T6" fmla="*/ 0 w 687"/>
                <a:gd name="T7" fmla="*/ 0 h 1200"/>
                <a:gd name="T8" fmla="*/ 0 w 687"/>
                <a:gd name="T9" fmla="*/ 0 h 1200"/>
                <a:gd name="T10" fmla="*/ 0 w 687"/>
                <a:gd name="T11" fmla="*/ 0 h 1200"/>
                <a:gd name="T12" fmla="*/ 0 w 687"/>
                <a:gd name="T13" fmla="*/ 0 h 1200"/>
                <a:gd name="T14" fmla="*/ 0 w 687"/>
                <a:gd name="T15" fmla="*/ 0 h 1200"/>
                <a:gd name="T16" fmla="*/ 0 w 687"/>
                <a:gd name="T17" fmla="*/ 0 h 1200"/>
                <a:gd name="T18" fmla="*/ 0 w 687"/>
                <a:gd name="T19" fmla="*/ 0 h 1200"/>
                <a:gd name="T20" fmla="*/ 0 w 687"/>
                <a:gd name="T21" fmla="*/ 0 h 1200"/>
                <a:gd name="T22" fmla="*/ 0 w 687"/>
                <a:gd name="T23" fmla="*/ 0 h 1200"/>
                <a:gd name="T24" fmla="*/ 0 w 687"/>
                <a:gd name="T25" fmla="*/ 0 h 1200"/>
                <a:gd name="T26" fmla="*/ 0 w 687"/>
                <a:gd name="T27" fmla="*/ 0 h 1200"/>
                <a:gd name="T28" fmla="*/ 0 w 687"/>
                <a:gd name="T29" fmla="*/ 0 h 1200"/>
                <a:gd name="T30" fmla="*/ 0 w 687"/>
                <a:gd name="T31" fmla="*/ 0 h 1200"/>
                <a:gd name="T32" fmla="*/ 0 w 687"/>
                <a:gd name="T33" fmla="*/ 0 h 1200"/>
                <a:gd name="T34" fmla="*/ 0 w 687"/>
                <a:gd name="T35" fmla="*/ 0 h 1200"/>
                <a:gd name="T36" fmla="*/ 0 w 687"/>
                <a:gd name="T37" fmla="*/ 0 h 1200"/>
                <a:gd name="T38" fmla="*/ 0 w 687"/>
                <a:gd name="T39" fmla="*/ 0 h 1200"/>
                <a:gd name="T40" fmla="*/ 0 w 687"/>
                <a:gd name="T41" fmla="*/ 0 h 1200"/>
                <a:gd name="T42" fmla="*/ 0 w 687"/>
                <a:gd name="T43" fmla="*/ 0 h 1200"/>
                <a:gd name="T44" fmla="*/ 0 w 687"/>
                <a:gd name="T45" fmla="*/ 0 h 1200"/>
                <a:gd name="T46" fmla="*/ 0 w 687"/>
                <a:gd name="T47" fmla="*/ 0 h 1200"/>
                <a:gd name="T48" fmla="*/ 0 w 687"/>
                <a:gd name="T49" fmla="*/ 0 h 1200"/>
                <a:gd name="T50" fmla="*/ 0 w 687"/>
                <a:gd name="T51" fmla="*/ 0 h 1200"/>
                <a:gd name="T52" fmla="*/ 0 w 687"/>
                <a:gd name="T53" fmla="*/ 0 h 1200"/>
                <a:gd name="T54" fmla="*/ 0 w 687"/>
                <a:gd name="T55" fmla="*/ 0 h 1200"/>
                <a:gd name="T56" fmla="*/ 0 w 687"/>
                <a:gd name="T57" fmla="*/ 0 h 1200"/>
                <a:gd name="T58" fmla="*/ 0 w 687"/>
                <a:gd name="T59" fmla="*/ 0 h 1200"/>
                <a:gd name="T60" fmla="*/ 0 w 687"/>
                <a:gd name="T61" fmla="*/ 0 h 1200"/>
                <a:gd name="T62" fmla="*/ 0 w 687"/>
                <a:gd name="T63" fmla="*/ 0 h 1200"/>
                <a:gd name="T64" fmla="*/ 0 w 687"/>
                <a:gd name="T65" fmla="*/ 0 h 1200"/>
                <a:gd name="T66" fmla="*/ 0 w 687"/>
                <a:gd name="T67" fmla="*/ 0 h 1200"/>
                <a:gd name="T68" fmla="*/ 0 w 687"/>
                <a:gd name="T69" fmla="*/ 0 h 1200"/>
                <a:gd name="T70" fmla="*/ 0 w 687"/>
                <a:gd name="T71" fmla="*/ 0 h 1200"/>
                <a:gd name="T72" fmla="*/ 0 w 687"/>
                <a:gd name="T73" fmla="*/ 0 h 1200"/>
                <a:gd name="T74" fmla="*/ 0 w 687"/>
                <a:gd name="T75" fmla="*/ 0 h 1200"/>
                <a:gd name="T76" fmla="*/ 0 w 687"/>
                <a:gd name="T77" fmla="*/ 0 h 1200"/>
                <a:gd name="T78" fmla="*/ 0 w 687"/>
                <a:gd name="T79" fmla="*/ 0 h 1200"/>
                <a:gd name="T80" fmla="*/ 0 w 687"/>
                <a:gd name="T81" fmla="*/ 0 h 1200"/>
                <a:gd name="T82" fmla="*/ 0 w 687"/>
                <a:gd name="T83" fmla="*/ 0 h 12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7"/>
                <a:gd name="T127" fmla="*/ 0 h 1200"/>
                <a:gd name="T128" fmla="*/ 687 w 687"/>
                <a:gd name="T129" fmla="*/ 1200 h 12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7" h="1200">
                  <a:moveTo>
                    <a:pt x="437" y="911"/>
                  </a:moveTo>
                  <a:lnTo>
                    <a:pt x="550" y="1025"/>
                  </a:lnTo>
                  <a:lnTo>
                    <a:pt x="596" y="1025"/>
                  </a:lnTo>
                  <a:lnTo>
                    <a:pt x="671" y="1071"/>
                  </a:lnTo>
                  <a:lnTo>
                    <a:pt x="687" y="1123"/>
                  </a:lnTo>
                  <a:lnTo>
                    <a:pt x="664" y="1192"/>
                  </a:lnTo>
                  <a:lnTo>
                    <a:pt x="603" y="1200"/>
                  </a:lnTo>
                  <a:lnTo>
                    <a:pt x="527" y="1146"/>
                  </a:lnTo>
                  <a:lnTo>
                    <a:pt x="376" y="1002"/>
                  </a:lnTo>
                  <a:lnTo>
                    <a:pt x="279" y="866"/>
                  </a:lnTo>
                  <a:lnTo>
                    <a:pt x="233" y="759"/>
                  </a:lnTo>
                  <a:lnTo>
                    <a:pt x="203" y="577"/>
                  </a:lnTo>
                  <a:lnTo>
                    <a:pt x="203" y="341"/>
                  </a:lnTo>
                  <a:lnTo>
                    <a:pt x="195" y="281"/>
                  </a:lnTo>
                  <a:lnTo>
                    <a:pt x="151" y="235"/>
                  </a:lnTo>
                  <a:lnTo>
                    <a:pt x="22" y="243"/>
                  </a:lnTo>
                  <a:lnTo>
                    <a:pt x="0" y="220"/>
                  </a:lnTo>
                  <a:lnTo>
                    <a:pt x="29" y="205"/>
                  </a:lnTo>
                  <a:lnTo>
                    <a:pt x="121" y="197"/>
                  </a:lnTo>
                  <a:lnTo>
                    <a:pt x="136" y="182"/>
                  </a:lnTo>
                  <a:lnTo>
                    <a:pt x="7" y="105"/>
                  </a:lnTo>
                  <a:lnTo>
                    <a:pt x="7" y="76"/>
                  </a:lnTo>
                  <a:lnTo>
                    <a:pt x="29" y="68"/>
                  </a:lnTo>
                  <a:lnTo>
                    <a:pt x="136" y="128"/>
                  </a:lnTo>
                  <a:lnTo>
                    <a:pt x="159" y="121"/>
                  </a:lnTo>
                  <a:lnTo>
                    <a:pt x="136" y="7"/>
                  </a:lnTo>
                  <a:lnTo>
                    <a:pt x="151" y="0"/>
                  </a:lnTo>
                  <a:lnTo>
                    <a:pt x="166" y="7"/>
                  </a:lnTo>
                  <a:lnTo>
                    <a:pt x="195" y="121"/>
                  </a:lnTo>
                  <a:lnTo>
                    <a:pt x="218" y="128"/>
                  </a:lnTo>
                  <a:lnTo>
                    <a:pt x="279" y="7"/>
                  </a:lnTo>
                  <a:lnTo>
                    <a:pt x="294" y="7"/>
                  </a:lnTo>
                  <a:lnTo>
                    <a:pt x="294" y="45"/>
                  </a:lnTo>
                  <a:lnTo>
                    <a:pt x="256" y="144"/>
                  </a:lnTo>
                  <a:lnTo>
                    <a:pt x="256" y="197"/>
                  </a:lnTo>
                  <a:lnTo>
                    <a:pt x="271" y="266"/>
                  </a:lnTo>
                  <a:lnTo>
                    <a:pt x="264" y="356"/>
                  </a:lnTo>
                  <a:lnTo>
                    <a:pt x="271" y="523"/>
                  </a:lnTo>
                  <a:lnTo>
                    <a:pt x="286" y="630"/>
                  </a:lnTo>
                  <a:lnTo>
                    <a:pt x="324" y="751"/>
                  </a:lnTo>
                  <a:lnTo>
                    <a:pt x="376" y="843"/>
                  </a:lnTo>
                  <a:lnTo>
                    <a:pt x="437" y="9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1079" name="Freeform 70"/>
            <p:cNvSpPr>
              <a:spLocks/>
            </p:cNvSpPr>
            <p:nvPr/>
          </p:nvSpPr>
          <p:spPr bwMode="auto">
            <a:xfrm>
              <a:off x="4375" y="1299"/>
              <a:ext cx="112" cy="102"/>
            </a:xfrm>
            <a:custGeom>
              <a:avLst/>
              <a:gdLst>
                <a:gd name="T0" fmla="*/ 0 w 898"/>
                <a:gd name="T1" fmla="*/ 0 h 1124"/>
                <a:gd name="T2" fmla="*/ 0 w 898"/>
                <a:gd name="T3" fmla="*/ 0 h 1124"/>
                <a:gd name="T4" fmla="*/ 0 w 898"/>
                <a:gd name="T5" fmla="*/ 0 h 1124"/>
                <a:gd name="T6" fmla="*/ 0 w 898"/>
                <a:gd name="T7" fmla="*/ 0 h 1124"/>
                <a:gd name="T8" fmla="*/ 0 w 898"/>
                <a:gd name="T9" fmla="*/ 0 h 1124"/>
                <a:gd name="T10" fmla="*/ 0 w 898"/>
                <a:gd name="T11" fmla="*/ 0 h 1124"/>
                <a:gd name="T12" fmla="*/ 0 w 898"/>
                <a:gd name="T13" fmla="*/ 0 h 1124"/>
                <a:gd name="T14" fmla="*/ 0 w 898"/>
                <a:gd name="T15" fmla="*/ 0 h 1124"/>
                <a:gd name="T16" fmla="*/ 0 w 898"/>
                <a:gd name="T17" fmla="*/ 0 h 1124"/>
                <a:gd name="T18" fmla="*/ 0 w 898"/>
                <a:gd name="T19" fmla="*/ 0 h 1124"/>
                <a:gd name="T20" fmla="*/ 0 w 898"/>
                <a:gd name="T21" fmla="*/ 0 h 1124"/>
                <a:gd name="T22" fmla="*/ 0 w 898"/>
                <a:gd name="T23" fmla="*/ 0 h 1124"/>
                <a:gd name="T24" fmla="*/ 0 w 898"/>
                <a:gd name="T25" fmla="*/ 0 h 1124"/>
                <a:gd name="T26" fmla="*/ 0 w 898"/>
                <a:gd name="T27" fmla="*/ 0 h 1124"/>
                <a:gd name="T28" fmla="*/ 0 w 898"/>
                <a:gd name="T29" fmla="*/ 0 h 1124"/>
                <a:gd name="T30" fmla="*/ 0 w 898"/>
                <a:gd name="T31" fmla="*/ 0 h 1124"/>
                <a:gd name="T32" fmla="*/ 0 w 898"/>
                <a:gd name="T33" fmla="*/ 0 h 1124"/>
                <a:gd name="T34" fmla="*/ 0 w 898"/>
                <a:gd name="T35" fmla="*/ 0 h 1124"/>
                <a:gd name="T36" fmla="*/ 0 w 898"/>
                <a:gd name="T37" fmla="*/ 0 h 1124"/>
                <a:gd name="T38" fmla="*/ 0 w 898"/>
                <a:gd name="T39" fmla="*/ 0 h 1124"/>
                <a:gd name="T40" fmla="*/ 0 w 898"/>
                <a:gd name="T41" fmla="*/ 0 h 1124"/>
                <a:gd name="T42" fmla="*/ 0 w 898"/>
                <a:gd name="T43" fmla="*/ 0 h 1124"/>
                <a:gd name="T44" fmla="*/ 0 w 898"/>
                <a:gd name="T45" fmla="*/ 0 h 1124"/>
                <a:gd name="T46" fmla="*/ 0 w 898"/>
                <a:gd name="T47" fmla="*/ 0 h 1124"/>
                <a:gd name="T48" fmla="*/ 0 w 898"/>
                <a:gd name="T49" fmla="*/ 0 h 1124"/>
                <a:gd name="T50" fmla="*/ 0 w 898"/>
                <a:gd name="T51" fmla="*/ 0 h 1124"/>
                <a:gd name="T52" fmla="*/ 0 w 898"/>
                <a:gd name="T53" fmla="*/ 0 h 1124"/>
                <a:gd name="T54" fmla="*/ 0 w 898"/>
                <a:gd name="T55" fmla="*/ 0 h 1124"/>
                <a:gd name="T56" fmla="*/ 0 w 898"/>
                <a:gd name="T57" fmla="*/ 0 h 1124"/>
                <a:gd name="T58" fmla="*/ 0 w 898"/>
                <a:gd name="T59" fmla="*/ 0 h 1124"/>
                <a:gd name="T60" fmla="*/ 0 w 898"/>
                <a:gd name="T61" fmla="*/ 0 h 1124"/>
                <a:gd name="T62" fmla="*/ 0 w 898"/>
                <a:gd name="T63" fmla="*/ 0 h 1124"/>
                <a:gd name="T64" fmla="*/ 0 w 898"/>
                <a:gd name="T65" fmla="*/ 0 h 1124"/>
                <a:gd name="T66" fmla="*/ 0 w 898"/>
                <a:gd name="T67" fmla="*/ 0 h 1124"/>
                <a:gd name="T68" fmla="*/ 0 w 898"/>
                <a:gd name="T69" fmla="*/ 0 h 1124"/>
                <a:gd name="T70" fmla="*/ 0 w 898"/>
                <a:gd name="T71" fmla="*/ 0 h 1124"/>
                <a:gd name="T72" fmla="*/ 0 w 898"/>
                <a:gd name="T73" fmla="*/ 0 h 1124"/>
                <a:gd name="T74" fmla="*/ 0 w 898"/>
                <a:gd name="T75" fmla="*/ 0 h 1124"/>
                <a:gd name="T76" fmla="*/ 0 w 898"/>
                <a:gd name="T77" fmla="*/ 0 h 1124"/>
                <a:gd name="T78" fmla="*/ 0 w 898"/>
                <a:gd name="T79" fmla="*/ 0 h 1124"/>
                <a:gd name="T80" fmla="*/ 0 w 898"/>
                <a:gd name="T81" fmla="*/ 0 h 1124"/>
                <a:gd name="T82" fmla="*/ 0 w 898"/>
                <a:gd name="T83" fmla="*/ 0 h 1124"/>
                <a:gd name="T84" fmla="*/ 0 w 898"/>
                <a:gd name="T85" fmla="*/ 0 h 1124"/>
                <a:gd name="T86" fmla="*/ 0 w 898"/>
                <a:gd name="T87" fmla="*/ 0 h 1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8"/>
                <a:gd name="T133" fmla="*/ 0 h 1124"/>
                <a:gd name="T134" fmla="*/ 898 w 898"/>
                <a:gd name="T135" fmla="*/ 1124 h 11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8" h="1124">
                  <a:moveTo>
                    <a:pt x="15" y="996"/>
                  </a:moveTo>
                  <a:lnTo>
                    <a:pt x="0" y="1048"/>
                  </a:lnTo>
                  <a:lnTo>
                    <a:pt x="15" y="1124"/>
                  </a:lnTo>
                  <a:lnTo>
                    <a:pt x="68" y="1124"/>
                  </a:lnTo>
                  <a:lnTo>
                    <a:pt x="226" y="1094"/>
                  </a:lnTo>
                  <a:lnTo>
                    <a:pt x="400" y="1033"/>
                  </a:lnTo>
                  <a:lnTo>
                    <a:pt x="543" y="934"/>
                  </a:lnTo>
                  <a:lnTo>
                    <a:pt x="627" y="806"/>
                  </a:lnTo>
                  <a:lnTo>
                    <a:pt x="701" y="585"/>
                  </a:lnTo>
                  <a:lnTo>
                    <a:pt x="724" y="380"/>
                  </a:lnTo>
                  <a:lnTo>
                    <a:pt x="724" y="282"/>
                  </a:lnTo>
                  <a:lnTo>
                    <a:pt x="762" y="221"/>
                  </a:lnTo>
                  <a:lnTo>
                    <a:pt x="829" y="198"/>
                  </a:lnTo>
                  <a:lnTo>
                    <a:pt x="890" y="198"/>
                  </a:lnTo>
                  <a:lnTo>
                    <a:pt x="898" y="167"/>
                  </a:lnTo>
                  <a:lnTo>
                    <a:pt x="808" y="175"/>
                  </a:lnTo>
                  <a:lnTo>
                    <a:pt x="793" y="152"/>
                  </a:lnTo>
                  <a:lnTo>
                    <a:pt x="867" y="69"/>
                  </a:lnTo>
                  <a:lnTo>
                    <a:pt x="852" y="46"/>
                  </a:lnTo>
                  <a:lnTo>
                    <a:pt x="837" y="61"/>
                  </a:lnTo>
                  <a:lnTo>
                    <a:pt x="777" y="122"/>
                  </a:lnTo>
                  <a:lnTo>
                    <a:pt x="762" y="122"/>
                  </a:lnTo>
                  <a:lnTo>
                    <a:pt x="762" y="16"/>
                  </a:lnTo>
                  <a:lnTo>
                    <a:pt x="747" y="0"/>
                  </a:lnTo>
                  <a:lnTo>
                    <a:pt x="724" y="8"/>
                  </a:lnTo>
                  <a:lnTo>
                    <a:pt x="732" y="122"/>
                  </a:lnTo>
                  <a:lnTo>
                    <a:pt x="717" y="129"/>
                  </a:lnTo>
                  <a:lnTo>
                    <a:pt x="656" y="69"/>
                  </a:lnTo>
                  <a:lnTo>
                    <a:pt x="611" y="61"/>
                  </a:lnTo>
                  <a:lnTo>
                    <a:pt x="619" y="92"/>
                  </a:lnTo>
                  <a:lnTo>
                    <a:pt x="686" y="160"/>
                  </a:lnTo>
                  <a:lnTo>
                    <a:pt x="686" y="198"/>
                  </a:lnTo>
                  <a:lnTo>
                    <a:pt x="663" y="274"/>
                  </a:lnTo>
                  <a:lnTo>
                    <a:pt x="663" y="342"/>
                  </a:lnTo>
                  <a:lnTo>
                    <a:pt x="663" y="457"/>
                  </a:lnTo>
                  <a:lnTo>
                    <a:pt x="633" y="601"/>
                  </a:lnTo>
                  <a:lnTo>
                    <a:pt x="604" y="691"/>
                  </a:lnTo>
                  <a:lnTo>
                    <a:pt x="551" y="806"/>
                  </a:lnTo>
                  <a:lnTo>
                    <a:pt x="490" y="896"/>
                  </a:lnTo>
                  <a:lnTo>
                    <a:pt x="446" y="942"/>
                  </a:lnTo>
                  <a:lnTo>
                    <a:pt x="324" y="980"/>
                  </a:lnTo>
                  <a:lnTo>
                    <a:pt x="211" y="996"/>
                  </a:lnTo>
                  <a:lnTo>
                    <a:pt x="97" y="1011"/>
                  </a:lnTo>
                  <a:lnTo>
                    <a:pt x="15" y="9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grpSp>
      <p:grpSp>
        <p:nvGrpSpPr>
          <p:cNvPr id="1035" name="Group 71"/>
          <p:cNvGrpSpPr>
            <a:grpSpLocks/>
          </p:cNvGrpSpPr>
          <p:nvPr/>
        </p:nvGrpSpPr>
        <p:grpSpPr bwMode="auto">
          <a:xfrm>
            <a:off x="4462305" y="3830434"/>
            <a:ext cx="441027" cy="408384"/>
            <a:chOff x="4493" y="1065"/>
            <a:chExt cx="273" cy="245"/>
          </a:xfrm>
        </p:grpSpPr>
        <p:sp>
          <p:nvSpPr>
            <p:cNvPr id="1068" name="Freeform 72"/>
            <p:cNvSpPr>
              <a:spLocks/>
            </p:cNvSpPr>
            <p:nvPr/>
          </p:nvSpPr>
          <p:spPr bwMode="auto">
            <a:xfrm>
              <a:off x="4626" y="1100"/>
              <a:ext cx="73" cy="55"/>
            </a:xfrm>
            <a:custGeom>
              <a:avLst/>
              <a:gdLst>
                <a:gd name="T0" fmla="*/ 0 w 589"/>
                <a:gd name="T1" fmla="*/ 0 h 600"/>
                <a:gd name="T2" fmla="*/ 0 w 589"/>
                <a:gd name="T3" fmla="*/ 0 h 600"/>
                <a:gd name="T4" fmla="*/ 0 w 589"/>
                <a:gd name="T5" fmla="*/ 0 h 600"/>
                <a:gd name="T6" fmla="*/ 0 w 589"/>
                <a:gd name="T7" fmla="*/ 0 h 600"/>
                <a:gd name="T8" fmla="*/ 0 w 589"/>
                <a:gd name="T9" fmla="*/ 0 h 600"/>
                <a:gd name="T10" fmla="*/ 0 w 589"/>
                <a:gd name="T11" fmla="*/ 0 h 600"/>
                <a:gd name="T12" fmla="*/ 0 w 589"/>
                <a:gd name="T13" fmla="*/ 0 h 600"/>
                <a:gd name="T14" fmla="*/ 0 w 589"/>
                <a:gd name="T15" fmla="*/ 0 h 600"/>
                <a:gd name="T16" fmla="*/ 0 w 589"/>
                <a:gd name="T17" fmla="*/ 0 h 600"/>
                <a:gd name="T18" fmla="*/ 0 w 589"/>
                <a:gd name="T19" fmla="*/ 0 h 600"/>
                <a:gd name="T20" fmla="*/ 0 w 589"/>
                <a:gd name="T21" fmla="*/ 0 h 600"/>
                <a:gd name="T22" fmla="*/ 0 w 589"/>
                <a:gd name="T23" fmla="*/ 0 h 600"/>
                <a:gd name="T24" fmla="*/ 0 w 589"/>
                <a:gd name="T25" fmla="*/ 0 h 600"/>
                <a:gd name="T26" fmla="*/ 0 w 589"/>
                <a:gd name="T27" fmla="*/ 0 h 600"/>
                <a:gd name="T28" fmla="*/ 0 w 589"/>
                <a:gd name="T29" fmla="*/ 0 h 600"/>
                <a:gd name="T30" fmla="*/ 0 w 589"/>
                <a:gd name="T31" fmla="*/ 0 h 600"/>
                <a:gd name="T32" fmla="*/ 0 w 589"/>
                <a:gd name="T33" fmla="*/ 0 h 600"/>
                <a:gd name="T34" fmla="*/ 0 w 589"/>
                <a:gd name="T35" fmla="*/ 0 h 600"/>
                <a:gd name="T36" fmla="*/ 0 w 589"/>
                <a:gd name="T37" fmla="*/ 0 h 600"/>
                <a:gd name="T38" fmla="*/ 0 w 589"/>
                <a:gd name="T39" fmla="*/ 0 h 600"/>
                <a:gd name="T40" fmla="*/ 0 w 589"/>
                <a:gd name="T41" fmla="*/ 0 h 600"/>
                <a:gd name="T42" fmla="*/ 0 w 589"/>
                <a:gd name="T43" fmla="*/ 0 h 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9"/>
                <a:gd name="T67" fmla="*/ 0 h 600"/>
                <a:gd name="T68" fmla="*/ 589 w 589"/>
                <a:gd name="T69" fmla="*/ 600 h 6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9" h="600">
                  <a:moveTo>
                    <a:pt x="381" y="284"/>
                  </a:moveTo>
                  <a:lnTo>
                    <a:pt x="366" y="174"/>
                  </a:lnTo>
                  <a:lnTo>
                    <a:pt x="335" y="76"/>
                  </a:lnTo>
                  <a:lnTo>
                    <a:pt x="279" y="22"/>
                  </a:lnTo>
                  <a:lnTo>
                    <a:pt x="181" y="0"/>
                  </a:lnTo>
                  <a:lnTo>
                    <a:pt x="98" y="22"/>
                  </a:lnTo>
                  <a:lnTo>
                    <a:pt x="19" y="121"/>
                  </a:lnTo>
                  <a:lnTo>
                    <a:pt x="0" y="239"/>
                  </a:lnTo>
                  <a:lnTo>
                    <a:pt x="19" y="364"/>
                  </a:lnTo>
                  <a:lnTo>
                    <a:pt x="49" y="440"/>
                  </a:lnTo>
                  <a:lnTo>
                    <a:pt x="87" y="520"/>
                  </a:lnTo>
                  <a:lnTo>
                    <a:pt x="128" y="574"/>
                  </a:lnTo>
                  <a:lnTo>
                    <a:pt x="174" y="600"/>
                  </a:lnTo>
                  <a:lnTo>
                    <a:pt x="238" y="577"/>
                  </a:lnTo>
                  <a:lnTo>
                    <a:pt x="302" y="523"/>
                  </a:lnTo>
                  <a:lnTo>
                    <a:pt x="343" y="448"/>
                  </a:lnTo>
                  <a:lnTo>
                    <a:pt x="381" y="384"/>
                  </a:lnTo>
                  <a:lnTo>
                    <a:pt x="393" y="345"/>
                  </a:lnTo>
                  <a:lnTo>
                    <a:pt x="554" y="289"/>
                  </a:lnTo>
                  <a:lnTo>
                    <a:pt x="589" y="266"/>
                  </a:lnTo>
                  <a:lnTo>
                    <a:pt x="569" y="231"/>
                  </a:lnTo>
                  <a:lnTo>
                    <a:pt x="381" y="2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1069" name="Freeform 73"/>
            <p:cNvSpPr>
              <a:spLocks/>
            </p:cNvSpPr>
            <p:nvPr/>
          </p:nvSpPr>
          <p:spPr bwMode="auto">
            <a:xfrm>
              <a:off x="4590" y="1159"/>
              <a:ext cx="75" cy="97"/>
            </a:xfrm>
            <a:custGeom>
              <a:avLst/>
              <a:gdLst>
                <a:gd name="T0" fmla="*/ 0 w 607"/>
                <a:gd name="T1" fmla="*/ 0 h 1072"/>
                <a:gd name="T2" fmla="*/ 0 w 607"/>
                <a:gd name="T3" fmla="*/ 0 h 1072"/>
                <a:gd name="T4" fmla="*/ 0 w 607"/>
                <a:gd name="T5" fmla="*/ 0 h 1072"/>
                <a:gd name="T6" fmla="*/ 0 w 607"/>
                <a:gd name="T7" fmla="*/ 0 h 1072"/>
                <a:gd name="T8" fmla="*/ 0 w 607"/>
                <a:gd name="T9" fmla="*/ 0 h 1072"/>
                <a:gd name="T10" fmla="*/ 0 w 607"/>
                <a:gd name="T11" fmla="*/ 0 h 1072"/>
                <a:gd name="T12" fmla="*/ 0 w 607"/>
                <a:gd name="T13" fmla="*/ 0 h 1072"/>
                <a:gd name="T14" fmla="*/ 0 w 607"/>
                <a:gd name="T15" fmla="*/ 0 h 1072"/>
                <a:gd name="T16" fmla="*/ 0 w 607"/>
                <a:gd name="T17" fmla="*/ 0 h 1072"/>
                <a:gd name="T18" fmla="*/ 0 w 607"/>
                <a:gd name="T19" fmla="*/ 0 h 1072"/>
                <a:gd name="T20" fmla="*/ 0 w 607"/>
                <a:gd name="T21" fmla="*/ 0 h 1072"/>
                <a:gd name="T22" fmla="*/ 0 w 607"/>
                <a:gd name="T23" fmla="*/ 0 h 1072"/>
                <a:gd name="T24" fmla="*/ 0 w 607"/>
                <a:gd name="T25" fmla="*/ 0 h 1072"/>
                <a:gd name="T26" fmla="*/ 0 w 607"/>
                <a:gd name="T27" fmla="*/ 0 h 1072"/>
                <a:gd name="T28" fmla="*/ 0 w 607"/>
                <a:gd name="T29" fmla="*/ 0 h 1072"/>
                <a:gd name="T30" fmla="*/ 0 w 607"/>
                <a:gd name="T31" fmla="*/ 0 h 1072"/>
                <a:gd name="T32" fmla="*/ 0 w 607"/>
                <a:gd name="T33" fmla="*/ 0 h 1072"/>
                <a:gd name="T34" fmla="*/ 0 w 607"/>
                <a:gd name="T35" fmla="*/ 0 h 1072"/>
                <a:gd name="T36" fmla="*/ 0 w 607"/>
                <a:gd name="T37" fmla="*/ 0 h 1072"/>
                <a:gd name="T38" fmla="*/ 0 w 607"/>
                <a:gd name="T39" fmla="*/ 0 h 1072"/>
                <a:gd name="T40" fmla="*/ 0 w 607"/>
                <a:gd name="T41" fmla="*/ 0 h 1072"/>
                <a:gd name="T42" fmla="*/ 0 w 607"/>
                <a:gd name="T43" fmla="*/ 0 h 1072"/>
                <a:gd name="T44" fmla="*/ 0 w 607"/>
                <a:gd name="T45" fmla="*/ 0 h 1072"/>
                <a:gd name="T46" fmla="*/ 0 w 607"/>
                <a:gd name="T47" fmla="*/ 0 h 1072"/>
                <a:gd name="T48" fmla="*/ 0 w 607"/>
                <a:gd name="T49" fmla="*/ 0 h 10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7"/>
                <a:gd name="T76" fmla="*/ 0 h 1072"/>
                <a:gd name="T77" fmla="*/ 607 w 607"/>
                <a:gd name="T78" fmla="*/ 1072 h 10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7" h="1072">
                  <a:moveTo>
                    <a:pt x="204" y="160"/>
                  </a:moveTo>
                  <a:lnTo>
                    <a:pt x="278" y="80"/>
                  </a:lnTo>
                  <a:lnTo>
                    <a:pt x="403" y="4"/>
                  </a:lnTo>
                  <a:lnTo>
                    <a:pt x="459" y="0"/>
                  </a:lnTo>
                  <a:lnTo>
                    <a:pt x="561" y="34"/>
                  </a:lnTo>
                  <a:lnTo>
                    <a:pt x="607" y="85"/>
                  </a:lnTo>
                  <a:lnTo>
                    <a:pt x="607" y="160"/>
                  </a:lnTo>
                  <a:lnTo>
                    <a:pt x="531" y="301"/>
                  </a:lnTo>
                  <a:lnTo>
                    <a:pt x="449" y="411"/>
                  </a:lnTo>
                  <a:lnTo>
                    <a:pt x="414" y="502"/>
                  </a:lnTo>
                  <a:lnTo>
                    <a:pt x="391" y="608"/>
                  </a:lnTo>
                  <a:lnTo>
                    <a:pt x="414" y="711"/>
                  </a:lnTo>
                  <a:lnTo>
                    <a:pt x="437" y="810"/>
                  </a:lnTo>
                  <a:lnTo>
                    <a:pt x="437" y="924"/>
                  </a:lnTo>
                  <a:lnTo>
                    <a:pt x="403" y="992"/>
                  </a:lnTo>
                  <a:lnTo>
                    <a:pt x="327" y="1031"/>
                  </a:lnTo>
                  <a:lnTo>
                    <a:pt x="237" y="1072"/>
                  </a:lnTo>
                  <a:lnTo>
                    <a:pt x="154" y="1072"/>
                  </a:lnTo>
                  <a:lnTo>
                    <a:pt x="97" y="1042"/>
                  </a:lnTo>
                  <a:lnTo>
                    <a:pt x="22" y="916"/>
                  </a:lnTo>
                  <a:lnTo>
                    <a:pt x="0" y="787"/>
                  </a:lnTo>
                  <a:lnTo>
                    <a:pt x="7" y="620"/>
                  </a:lnTo>
                  <a:lnTo>
                    <a:pt x="64" y="411"/>
                  </a:lnTo>
                  <a:lnTo>
                    <a:pt x="120" y="274"/>
                  </a:lnTo>
                  <a:lnTo>
                    <a:pt x="204" y="1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1070" name="Freeform 74"/>
            <p:cNvSpPr>
              <a:spLocks/>
            </p:cNvSpPr>
            <p:nvPr/>
          </p:nvSpPr>
          <p:spPr bwMode="auto">
            <a:xfrm>
              <a:off x="4595" y="1238"/>
              <a:ext cx="96" cy="72"/>
            </a:xfrm>
            <a:custGeom>
              <a:avLst/>
              <a:gdLst>
                <a:gd name="T0" fmla="*/ 0 w 767"/>
                <a:gd name="T1" fmla="*/ 0 h 798"/>
                <a:gd name="T2" fmla="*/ 0 w 767"/>
                <a:gd name="T3" fmla="*/ 0 h 798"/>
                <a:gd name="T4" fmla="*/ 0 w 767"/>
                <a:gd name="T5" fmla="*/ 0 h 798"/>
                <a:gd name="T6" fmla="*/ 0 w 767"/>
                <a:gd name="T7" fmla="*/ 0 h 798"/>
                <a:gd name="T8" fmla="*/ 0 w 767"/>
                <a:gd name="T9" fmla="*/ 0 h 798"/>
                <a:gd name="T10" fmla="*/ 0 w 767"/>
                <a:gd name="T11" fmla="*/ 0 h 798"/>
                <a:gd name="T12" fmla="*/ 0 w 767"/>
                <a:gd name="T13" fmla="*/ 0 h 798"/>
                <a:gd name="T14" fmla="*/ 0 w 767"/>
                <a:gd name="T15" fmla="*/ 0 h 798"/>
                <a:gd name="T16" fmla="*/ 0 w 767"/>
                <a:gd name="T17" fmla="*/ 0 h 798"/>
                <a:gd name="T18" fmla="*/ 0 w 767"/>
                <a:gd name="T19" fmla="*/ 0 h 798"/>
                <a:gd name="T20" fmla="*/ 0 w 767"/>
                <a:gd name="T21" fmla="*/ 0 h 798"/>
                <a:gd name="T22" fmla="*/ 0 w 767"/>
                <a:gd name="T23" fmla="*/ 0 h 798"/>
                <a:gd name="T24" fmla="*/ 0 w 767"/>
                <a:gd name="T25" fmla="*/ 0 h 798"/>
                <a:gd name="T26" fmla="*/ 0 w 767"/>
                <a:gd name="T27" fmla="*/ 0 h 798"/>
                <a:gd name="T28" fmla="*/ 0 w 767"/>
                <a:gd name="T29" fmla="*/ 0 h 798"/>
                <a:gd name="T30" fmla="*/ 0 w 767"/>
                <a:gd name="T31" fmla="*/ 0 h 798"/>
                <a:gd name="T32" fmla="*/ 0 w 767"/>
                <a:gd name="T33" fmla="*/ 0 h 798"/>
                <a:gd name="T34" fmla="*/ 0 w 767"/>
                <a:gd name="T35" fmla="*/ 0 h 798"/>
                <a:gd name="T36" fmla="*/ 0 w 767"/>
                <a:gd name="T37" fmla="*/ 0 h 798"/>
                <a:gd name="T38" fmla="*/ 0 w 767"/>
                <a:gd name="T39" fmla="*/ 0 h 798"/>
                <a:gd name="T40" fmla="*/ 0 w 767"/>
                <a:gd name="T41" fmla="*/ 0 h 798"/>
                <a:gd name="T42" fmla="*/ 0 w 767"/>
                <a:gd name="T43" fmla="*/ 0 h 798"/>
                <a:gd name="T44" fmla="*/ 0 w 767"/>
                <a:gd name="T45" fmla="*/ 0 h 798"/>
                <a:gd name="T46" fmla="*/ 0 w 767"/>
                <a:gd name="T47" fmla="*/ 0 h 798"/>
                <a:gd name="T48" fmla="*/ 0 w 767"/>
                <a:gd name="T49" fmla="*/ 0 h 798"/>
                <a:gd name="T50" fmla="*/ 0 w 767"/>
                <a:gd name="T51" fmla="*/ 0 h 798"/>
                <a:gd name="T52" fmla="*/ 0 w 767"/>
                <a:gd name="T53" fmla="*/ 0 h 798"/>
                <a:gd name="T54" fmla="*/ 0 w 767"/>
                <a:gd name="T55" fmla="*/ 0 h 798"/>
                <a:gd name="T56" fmla="*/ 0 w 767"/>
                <a:gd name="T57" fmla="*/ 0 h 798"/>
                <a:gd name="T58" fmla="*/ 0 w 767"/>
                <a:gd name="T59" fmla="*/ 0 h 798"/>
                <a:gd name="T60" fmla="*/ 0 w 767"/>
                <a:gd name="T61" fmla="*/ 0 h 798"/>
                <a:gd name="T62" fmla="*/ 0 w 767"/>
                <a:gd name="T63" fmla="*/ 0 h 798"/>
                <a:gd name="T64" fmla="*/ 0 w 767"/>
                <a:gd name="T65" fmla="*/ 0 h 798"/>
                <a:gd name="T66" fmla="*/ 0 w 767"/>
                <a:gd name="T67" fmla="*/ 0 h 798"/>
                <a:gd name="T68" fmla="*/ 0 w 767"/>
                <a:gd name="T69" fmla="*/ 0 h 798"/>
                <a:gd name="T70" fmla="*/ 0 w 767"/>
                <a:gd name="T71" fmla="*/ 0 h 798"/>
                <a:gd name="T72" fmla="*/ 0 w 767"/>
                <a:gd name="T73" fmla="*/ 0 h 798"/>
                <a:gd name="T74" fmla="*/ 0 w 767"/>
                <a:gd name="T75" fmla="*/ 0 h 798"/>
                <a:gd name="T76" fmla="*/ 0 w 767"/>
                <a:gd name="T77" fmla="*/ 0 h 798"/>
                <a:gd name="T78" fmla="*/ 0 w 767"/>
                <a:gd name="T79" fmla="*/ 0 h 798"/>
                <a:gd name="T80" fmla="*/ 0 w 767"/>
                <a:gd name="T81" fmla="*/ 0 h 798"/>
                <a:gd name="T82" fmla="*/ 0 w 767"/>
                <a:gd name="T83" fmla="*/ 0 h 798"/>
                <a:gd name="T84" fmla="*/ 0 w 767"/>
                <a:gd name="T85" fmla="*/ 0 h 798"/>
                <a:gd name="T86" fmla="*/ 0 w 767"/>
                <a:gd name="T87" fmla="*/ 0 h 798"/>
                <a:gd name="T88" fmla="*/ 0 w 767"/>
                <a:gd name="T89" fmla="*/ 0 h 798"/>
                <a:gd name="T90" fmla="*/ 0 w 767"/>
                <a:gd name="T91" fmla="*/ 0 h 7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7"/>
                <a:gd name="T139" fmla="*/ 0 h 798"/>
                <a:gd name="T140" fmla="*/ 767 w 767"/>
                <a:gd name="T141" fmla="*/ 798 h 7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7" h="798">
                  <a:moveTo>
                    <a:pt x="0" y="75"/>
                  </a:moveTo>
                  <a:lnTo>
                    <a:pt x="64" y="0"/>
                  </a:lnTo>
                  <a:lnTo>
                    <a:pt x="159" y="0"/>
                  </a:lnTo>
                  <a:lnTo>
                    <a:pt x="336" y="19"/>
                  </a:lnTo>
                  <a:lnTo>
                    <a:pt x="544" y="30"/>
                  </a:lnTo>
                  <a:lnTo>
                    <a:pt x="624" y="65"/>
                  </a:lnTo>
                  <a:lnTo>
                    <a:pt x="657" y="109"/>
                  </a:lnTo>
                  <a:lnTo>
                    <a:pt x="665" y="178"/>
                  </a:lnTo>
                  <a:lnTo>
                    <a:pt x="642" y="250"/>
                  </a:lnTo>
                  <a:lnTo>
                    <a:pt x="578" y="360"/>
                  </a:lnTo>
                  <a:lnTo>
                    <a:pt x="494" y="452"/>
                  </a:lnTo>
                  <a:lnTo>
                    <a:pt x="431" y="535"/>
                  </a:lnTo>
                  <a:lnTo>
                    <a:pt x="404" y="599"/>
                  </a:lnTo>
                  <a:lnTo>
                    <a:pt x="385" y="645"/>
                  </a:lnTo>
                  <a:lnTo>
                    <a:pt x="393" y="680"/>
                  </a:lnTo>
                  <a:lnTo>
                    <a:pt x="397" y="702"/>
                  </a:lnTo>
                  <a:lnTo>
                    <a:pt x="473" y="702"/>
                  </a:lnTo>
                  <a:lnTo>
                    <a:pt x="590" y="683"/>
                  </a:lnTo>
                  <a:lnTo>
                    <a:pt x="665" y="683"/>
                  </a:lnTo>
                  <a:lnTo>
                    <a:pt x="744" y="714"/>
                  </a:lnTo>
                  <a:lnTo>
                    <a:pt x="767" y="752"/>
                  </a:lnTo>
                  <a:lnTo>
                    <a:pt x="744" y="786"/>
                  </a:lnTo>
                  <a:lnTo>
                    <a:pt x="710" y="798"/>
                  </a:lnTo>
                  <a:lnTo>
                    <a:pt x="657" y="783"/>
                  </a:lnTo>
                  <a:lnTo>
                    <a:pt x="586" y="740"/>
                  </a:lnTo>
                  <a:lnTo>
                    <a:pt x="510" y="748"/>
                  </a:lnTo>
                  <a:lnTo>
                    <a:pt x="385" y="771"/>
                  </a:lnTo>
                  <a:lnTo>
                    <a:pt x="348" y="763"/>
                  </a:lnTo>
                  <a:lnTo>
                    <a:pt x="329" y="737"/>
                  </a:lnTo>
                  <a:lnTo>
                    <a:pt x="329" y="672"/>
                  </a:lnTo>
                  <a:lnTo>
                    <a:pt x="329" y="581"/>
                  </a:lnTo>
                  <a:lnTo>
                    <a:pt x="382" y="512"/>
                  </a:lnTo>
                  <a:lnTo>
                    <a:pt x="461" y="409"/>
                  </a:lnTo>
                  <a:lnTo>
                    <a:pt x="529" y="319"/>
                  </a:lnTo>
                  <a:lnTo>
                    <a:pt x="575" y="250"/>
                  </a:lnTo>
                  <a:lnTo>
                    <a:pt x="598" y="190"/>
                  </a:lnTo>
                  <a:lnTo>
                    <a:pt x="586" y="155"/>
                  </a:lnTo>
                  <a:lnTo>
                    <a:pt x="555" y="114"/>
                  </a:lnTo>
                  <a:lnTo>
                    <a:pt x="510" y="102"/>
                  </a:lnTo>
                  <a:lnTo>
                    <a:pt x="461" y="102"/>
                  </a:lnTo>
                  <a:lnTo>
                    <a:pt x="351" y="102"/>
                  </a:lnTo>
                  <a:lnTo>
                    <a:pt x="189" y="132"/>
                  </a:lnTo>
                  <a:lnTo>
                    <a:pt x="68" y="144"/>
                  </a:lnTo>
                  <a:lnTo>
                    <a:pt x="20" y="132"/>
                  </a:lnTo>
                  <a:lnTo>
                    <a:pt x="0" y="114"/>
                  </a:lnTo>
                  <a:lnTo>
                    <a:pt x="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1071" name="Freeform 75"/>
            <p:cNvSpPr>
              <a:spLocks/>
            </p:cNvSpPr>
            <p:nvPr/>
          </p:nvSpPr>
          <p:spPr bwMode="auto">
            <a:xfrm>
              <a:off x="4493" y="1221"/>
              <a:ext cx="121" cy="69"/>
            </a:xfrm>
            <a:custGeom>
              <a:avLst/>
              <a:gdLst>
                <a:gd name="T0" fmla="*/ 0 w 974"/>
                <a:gd name="T1" fmla="*/ 0 h 759"/>
                <a:gd name="T2" fmla="*/ 0 w 974"/>
                <a:gd name="T3" fmla="*/ 0 h 759"/>
                <a:gd name="T4" fmla="*/ 0 w 974"/>
                <a:gd name="T5" fmla="*/ 0 h 759"/>
                <a:gd name="T6" fmla="*/ 0 w 974"/>
                <a:gd name="T7" fmla="*/ 0 h 759"/>
                <a:gd name="T8" fmla="*/ 0 w 974"/>
                <a:gd name="T9" fmla="*/ 0 h 759"/>
                <a:gd name="T10" fmla="*/ 0 w 974"/>
                <a:gd name="T11" fmla="*/ 0 h 759"/>
                <a:gd name="T12" fmla="*/ 0 w 974"/>
                <a:gd name="T13" fmla="*/ 0 h 759"/>
                <a:gd name="T14" fmla="*/ 0 w 974"/>
                <a:gd name="T15" fmla="*/ 0 h 759"/>
                <a:gd name="T16" fmla="*/ 0 w 974"/>
                <a:gd name="T17" fmla="*/ 0 h 759"/>
                <a:gd name="T18" fmla="*/ 0 w 974"/>
                <a:gd name="T19" fmla="*/ 0 h 759"/>
                <a:gd name="T20" fmla="*/ 0 w 974"/>
                <a:gd name="T21" fmla="*/ 0 h 759"/>
                <a:gd name="T22" fmla="*/ 0 w 974"/>
                <a:gd name="T23" fmla="*/ 0 h 759"/>
                <a:gd name="T24" fmla="*/ 0 w 974"/>
                <a:gd name="T25" fmla="*/ 0 h 759"/>
                <a:gd name="T26" fmla="*/ 0 w 974"/>
                <a:gd name="T27" fmla="*/ 0 h 759"/>
                <a:gd name="T28" fmla="*/ 0 w 974"/>
                <a:gd name="T29" fmla="*/ 0 h 759"/>
                <a:gd name="T30" fmla="*/ 0 w 974"/>
                <a:gd name="T31" fmla="*/ 0 h 759"/>
                <a:gd name="T32" fmla="*/ 0 w 974"/>
                <a:gd name="T33" fmla="*/ 0 h 759"/>
                <a:gd name="T34" fmla="*/ 0 w 974"/>
                <a:gd name="T35" fmla="*/ 0 h 759"/>
                <a:gd name="T36" fmla="*/ 0 w 974"/>
                <a:gd name="T37" fmla="*/ 0 h 759"/>
                <a:gd name="T38" fmla="*/ 0 w 974"/>
                <a:gd name="T39" fmla="*/ 0 h 759"/>
                <a:gd name="T40" fmla="*/ 0 w 974"/>
                <a:gd name="T41" fmla="*/ 0 h 759"/>
                <a:gd name="T42" fmla="*/ 0 w 974"/>
                <a:gd name="T43" fmla="*/ 0 h 759"/>
                <a:gd name="T44" fmla="*/ 0 w 974"/>
                <a:gd name="T45" fmla="*/ 0 h 759"/>
                <a:gd name="T46" fmla="*/ 0 w 974"/>
                <a:gd name="T47" fmla="*/ 0 h 759"/>
                <a:gd name="T48" fmla="*/ 0 w 974"/>
                <a:gd name="T49" fmla="*/ 0 h 759"/>
                <a:gd name="T50" fmla="*/ 0 w 974"/>
                <a:gd name="T51" fmla="*/ 0 h 759"/>
                <a:gd name="T52" fmla="*/ 0 w 974"/>
                <a:gd name="T53" fmla="*/ 0 h 759"/>
                <a:gd name="T54" fmla="*/ 0 w 974"/>
                <a:gd name="T55" fmla="*/ 0 h 759"/>
                <a:gd name="T56" fmla="*/ 0 w 974"/>
                <a:gd name="T57" fmla="*/ 0 h 759"/>
                <a:gd name="T58" fmla="*/ 0 w 974"/>
                <a:gd name="T59" fmla="*/ 0 h 759"/>
                <a:gd name="T60" fmla="*/ 0 w 974"/>
                <a:gd name="T61" fmla="*/ 0 h 759"/>
                <a:gd name="T62" fmla="*/ 0 w 974"/>
                <a:gd name="T63" fmla="*/ 0 h 759"/>
                <a:gd name="T64" fmla="*/ 0 w 974"/>
                <a:gd name="T65" fmla="*/ 0 h 759"/>
                <a:gd name="T66" fmla="*/ 0 w 974"/>
                <a:gd name="T67" fmla="*/ 0 h 759"/>
                <a:gd name="T68" fmla="*/ 0 w 974"/>
                <a:gd name="T69" fmla="*/ 0 h 759"/>
                <a:gd name="T70" fmla="*/ 0 w 974"/>
                <a:gd name="T71" fmla="*/ 0 h 759"/>
                <a:gd name="T72" fmla="*/ 0 w 974"/>
                <a:gd name="T73" fmla="*/ 0 h 759"/>
                <a:gd name="T74" fmla="*/ 0 w 974"/>
                <a:gd name="T75" fmla="*/ 0 h 759"/>
                <a:gd name="T76" fmla="*/ 0 w 974"/>
                <a:gd name="T77" fmla="*/ 0 h 759"/>
                <a:gd name="T78" fmla="*/ 0 w 974"/>
                <a:gd name="T79" fmla="*/ 0 h 759"/>
                <a:gd name="T80" fmla="*/ 0 w 974"/>
                <a:gd name="T81" fmla="*/ 0 h 759"/>
                <a:gd name="T82" fmla="*/ 0 w 974"/>
                <a:gd name="T83" fmla="*/ 0 h 759"/>
                <a:gd name="T84" fmla="*/ 0 w 974"/>
                <a:gd name="T85" fmla="*/ 0 h 759"/>
                <a:gd name="T86" fmla="*/ 0 w 974"/>
                <a:gd name="T87" fmla="*/ 0 h 759"/>
                <a:gd name="T88" fmla="*/ 0 w 974"/>
                <a:gd name="T89" fmla="*/ 0 h 7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4"/>
                <a:gd name="T136" fmla="*/ 0 h 759"/>
                <a:gd name="T137" fmla="*/ 974 w 974"/>
                <a:gd name="T138" fmla="*/ 759 h 7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4" h="759">
                  <a:moveTo>
                    <a:pt x="793" y="315"/>
                  </a:moveTo>
                  <a:lnTo>
                    <a:pt x="808" y="216"/>
                  </a:lnTo>
                  <a:lnTo>
                    <a:pt x="864" y="179"/>
                  </a:lnTo>
                  <a:lnTo>
                    <a:pt x="933" y="171"/>
                  </a:lnTo>
                  <a:lnTo>
                    <a:pt x="974" y="216"/>
                  </a:lnTo>
                  <a:lnTo>
                    <a:pt x="956" y="303"/>
                  </a:lnTo>
                  <a:lnTo>
                    <a:pt x="918" y="421"/>
                  </a:lnTo>
                  <a:lnTo>
                    <a:pt x="842" y="554"/>
                  </a:lnTo>
                  <a:lnTo>
                    <a:pt x="747" y="668"/>
                  </a:lnTo>
                  <a:lnTo>
                    <a:pt x="668" y="729"/>
                  </a:lnTo>
                  <a:lnTo>
                    <a:pt x="581" y="759"/>
                  </a:lnTo>
                  <a:lnTo>
                    <a:pt x="498" y="749"/>
                  </a:lnTo>
                  <a:lnTo>
                    <a:pt x="434" y="714"/>
                  </a:lnTo>
                  <a:lnTo>
                    <a:pt x="411" y="657"/>
                  </a:lnTo>
                  <a:lnTo>
                    <a:pt x="385" y="559"/>
                  </a:lnTo>
                  <a:lnTo>
                    <a:pt x="355" y="376"/>
                  </a:lnTo>
                  <a:lnTo>
                    <a:pt x="332" y="251"/>
                  </a:lnTo>
                  <a:lnTo>
                    <a:pt x="332" y="103"/>
                  </a:lnTo>
                  <a:lnTo>
                    <a:pt x="317" y="76"/>
                  </a:lnTo>
                  <a:lnTo>
                    <a:pt x="272" y="69"/>
                  </a:lnTo>
                  <a:lnTo>
                    <a:pt x="219" y="110"/>
                  </a:lnTo>
                  <a:lnTo>
                    <a:pt x="170" y="179"/>
                  </a:lnTo>
                  <a:lnTo>
                    <a:pt x="113" y="216"/>
                  </a:lnTo>
                  <a:lnTo>
                    <a:pt x="26" y="216"/>
                  </a:lnTo>
                  <a:lnTo>
                    <a:pt x="0" y="193"/>
                  </a:lnTo>
                  <a:lnTo>
                    <a:pt x="0" y="156"/>
                  </a:lnTo>
                  <a:lnTo>
                    <a:pt x="38" y="121"/>
                  </a:lnTo>
                  <a:lnTo>
                    <a:pt x="79" y="133"/>
                  </a:lnTo>
                  <a:lnTo>
                    <a:pt x="117" y="125"/>
                  </a:lnTo>
                  <a:lnTo>
                    <a:pt x="186" y="76"/>
                  </a:lnTo>
                  <a:lnTo>
                    <a:pt x="253" y="23"/>
                  </a:lnTo>
                  <a:lnTo>
                    <a:pt x="317" y="8"/>
                  </a:lnTo>
                  <a:lnTo>
                    <a:pt x="408" y="0"/>
                  </a:lnTo>
                  <a:lnTo>
                    <a:pt x="411" y="41"/>
                  </a:lnTo>
                  <a:lnTo>
                    <a:pt x="390" y="87"/>
                  </a:lnTo>
                  <a:lnTo>
                    <a:pt x="385" y="205"/>
                  </a:lnTo>
                  <a:lnTo>
                    <a:pt x="411" y="361"/>
                  </a:lnTo>
                  <a:lnTo>
                    <a:pt x="454" y="513"/>
                  </a:lnTo>
                  <a:lnTo>
                    <a:pt x="490" y="603"/>
                  </a:lnTo>
                  <a:lnTo>
                    <a:pt x="548" y="646"/>
                  </a:lnTo>
                  <a:lnTo>
                    <a:pt x="604" y="646"/>
                  </a:lnTo>
                  <a:lnTo>
                    <a:pt x="661" y="603"/>
                  </a:lnTo>
                  <a:lnTo>
                    <a:pt x="737" y="508"/>
                  </a:lnTo>
                  <a:lnTo>
                    <a:pt x="785" y="372"/>
                  </a:lnTo>
                  <a:lnTo>
                    <a:pt x="793" y="3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1072" name="Freeform 76"/>
            <p:cNvSpPr>
              <a:spLocks/>
            </p:cNvSpPr>
            <p:nvPr/>
          </p:nvSpPr>
          <p:spPr bwMode="auto">
            <a:xfrm>
              <a:off x="4550" y="1065"/>
              <a:ext cx="86" cy="109"/>
            </a:xfrm>
            <a:custGeom>
              <a:avLst/>
              <a:gdLst>
                <a:gd name="T0" fmla="*/ 0 w 687"/>
                <a:gd name="T1" fmla="*/ 0 h 1201"/>
                <a:gd name="T2" fmla="*/ 0 w 687"/>
                <a:gd name="T3" fmla="*/ 0 h 1201"/>
                <a:gd name="T4" fmla="*/ 0 w 687"/>
                <a:gd name="T5" fmla="*/ 0 h 1201"/>
                <a:gd name="T6" fmla="*/ 0 w 687"/>
                <a:gd name="T7" fmla="*/ 0 h 1201"/>
                <a:gd name="T8" fmla="*/ 0 w 687"/>
                <a:gd name="T9" fmla="*/ 0 h 1201"/>
                <a:gd name="T10" fmla="*/ 0 w 687"/>
                <a:gd name="T11" fmla="*/ 0 h 1201"/>
                <a:gd name="T12" fmla="*/ 0 w 687"/>
                <a:gd name="T13" fmla="*/ 0 h 1201"/>
                <a:gd name="T14" fmla="*/ 0 w 687"/>
                <a:gd name="T15" fmla="*/ 0 h 1201"/>
                <a:gd name="T16" fmla="*/ 0 w 687"/>
                <a:gd name="T17" fmla="*/ 0 h 1201"/>
                <a:gd name="T18" fmla="*/ 0 w 687"/>
                <a:gd name="T19" fmla="*/ 0 h 1201"/>
                <a:gd name="T20" fmla="*/ 0 w 687"/>
                <a:gd name="T21" fmla="*/ 0 h 1201"/>
                <a:gd name="T22" fmla="*/ 0 w 687"/>
                <a:gd name="T23" fmla="*/ 0 h 1201"/>
                <a:gd name="T24" fmla="*/ 0 w 687"/>
                <a:gd name="T25" fmla="*/ 0 h 1201"/>
                <a:gd name="T26" fmla="*/ 0 w 687"/>
                <a:gd name="T27" fmla="*/ 0 h 1201"/>
                <a:gd name="T28" fmla="*/ 0 w 687"/>
                <a:gd name="T29" fmla="*/ 0 h 1201"/>
                <a:gd name="T30" fmla="*/ 0 w 687"/>
                <a:gd name="T31" fmla="*/ 0 h 1201"/>
                <a:gd name="T32" fmla="*/ 0 w 687"/>
                <a:gd name="T33" fmla="*/ 0 h 1201"/>
                <a:gd name="T34" fmla="*/ 0 w 687"/>
                <a:gd name="T35" fmla="*/ 0 h 1201"/>
                <a:gd name="T36" fmla="*/ 0 w 687"/>
                <a:gd name="T37" fmla="*/ 0 h 1201"/>
                <a:gd name="T38" fmla="*/ 0 w 687"/>
                <a:gd name="T39" fmla="*/ 0 h 1201"/>
                <a:gd name="T40" fmla="*/ 0 w 687"/>
                <a:gd name="T41" fmla="*/ 0 h 1201"/>
                <a:gd name="T42" fmla="*/ 0 w 687"/>
                <a:gd name="T43" fmla="*/ 0 h 1201"/>
                <a:gd name="T44" fmla="*/ 0 w 687"/>
                <a:gd name="T45" fmla="*/ 0 h 1201"/>
                <a:gd name="T46" fmla="*/ 0 w 687"/>
                <a:gd name="T47" fmla="*/ 0 h 1201"/>
                <a:gd name="T48" fmla="*/ 0 w 687"/>
                <a:gd name="T49" fmla="*/ 0 h 1201"/>
                <a:gd name="T50" fmla="*/ 0 w 687"/>
                <a:gd name="T51" fmla="*/ 0 h 1201"/>
                <a:gd name="T52" fmla="*/ 0 w 687"/>
                <a:gd name="T53" fmla="*/ 0 h 1201"/>
                <a:gd name="T54" fmla="*/ 0 w 687"/>
                <a:gd name="T55" fmla="*/ 0 h 1201"/>
                <a:gd name="T56" fmla="*/ 0 w 687"/>
                <a:gd name="T57" fmla="*/ 0 h 1201"/>
                <a:gd name="T58" fmla="*/ 0 w 687"/>
                <a:gd name="T59" fmla="*/ 0 h 1201"/>
                <a:gd name="T60" fmla="*/ 0 w 687"/>
                <a:gd name="T61" fmla="*/ 0 h 1201"/>
                <a:gd name="T62" fmla="*/ 0 w 687"/>
                <a:gd name="T63" fmla="*/ 0 h 1201"/>
                <a:gd name="T64" fmla="*/ 0 w 687"/>
                <a:gd name="T65" fmla="*/ 0 h 1201"/>
                <a:gd name="T66" fmla="*/ 0 w 687"/>
                <a:gd name="T67" fmla="*/ 0 h 1201"/>
                <a:gd name="T68" fmla="*/ 0 w 687"/>
                <a:gd name="T69" fmla="*/ 0 h 1201"/>
                <a:gd name="T70" fmla="*/ 0 w 687"/>
                <a:gd name="T71" fmla="*/ 0 h 1201"/>
                <a:gd name="T72" fmla="*/ 0 w 687"/>
                <a:gd name="T73" fmla="*/ 0 h 1201"/>
                <a:gd name="T74" fmla="*/ 0 w 687"/>
                <a:gd name="T75" fmla="*/ 0 h 1201"/>
                <a:gd name="T76" fmla="*/ 0 w 687"/>
                <a:gd name="T77" fmla="*/ 0 h 1201"/>
                <a:gd name="T78" fmla="*/ 0 w 687"/>
                <a:gd name="T79" fmla="*/ 0 h 1201"/>
                <a:gd name="T80" fmla="*/ 0 w 687"/>
                <a:gd name="T81" fmla="*/ 0 h 1201"/>
                <a:gd name="T82" fmla="*/ 0 w 687"/>
                <a:gd name="T83" fmla="*/ 0 h 12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7"/>
                <a:gd name="T127" fmla="*/ 0 h 1201"/>
                <a:gd name="T128" fmla="*/ 687 w 687"/>
                <a:gd name="T129" fmla="*/ 1201 h 12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7" h="1201">
                  <a:moveTo>
                    <a:pt x="437" y="911"/>
                  </a:moveTo>
                  <a:lnTo>
                    <a:pt x="550" y="1026"/>
                  </a:lnTo>
                  <a:lnTo>
                    <a:pt x="595" y="1026"/>
                  </a:lnTo>
                  <a:lnTo>
                    <a:pt x="671" y="1072"/>
                  </a:lnTo>
                  <a:lnTo>
                    <a:pt x="687" y="1124"/>
                  </a:lnTo>
                  <a:lnTo>
                    <a:pt x="664" y="1193"/>
                  </a:lnTo>
                  <a:lnTo>
                    <a:pt x="603" y="1201"/>
                  </a:lnTo>
                  <a:lnTo>
                    <a:pt x="527" y="1147"/>
                  </a:lnTo>
                  <a:lnTo>
                    <a:pt x="376" y="1003"/>
                  </a:lnTo>
                  <a:lnTo>
                    <a:pt x="279" y="867"/>
                  </a:lnTo>
                  <a:lnTo>
                    <a:pt x="233" y="760"/>
                  </a:lnTo>
                  <a:lnTo>
                    <a:pt x="203" y="577"/>
                  </a:lnTo>
                  <a:lnTo>
                    <a:pt x="203" y="342"/>
                  </a:lnTo>
                  <a:lnTo>
                    <a:pt x="195" y="282"/>
                  </a:lnTo>
                  <a:lnTo>
                    <a:pt x="151" y="236"/>
                  </a:lnTo>
                  <a:lnTo>
                    <a:pt x="22" y="244"/>
                  </a:lnTo>
                  <a:lnTo>
                    <a:pt x="0" y="221"/>
                  </a:lnTo>
                  <a:lnTo>
                    <a:pt x="29" y="205"/>
                  </a:lnTo>
                  <a:lnTo>
                    <a:pt x="120" y="198"/>
                  </a:lnTo>
                  <a:lnTo>
                    <a:pt x="136" y="182"/>
                  </a:lnTo>
                  <a:lnTo>
                    <a:pt x="7" y="106"/>
                  </a:lnTo>
                  <a:lnTo>
                    <a:pt x="7" y="77"/>
                  </a:lnTo>
                  <a:lnTo>
                    <a:pt x="29" y="69"/>
                  </a:lnTo>
                  <a:lnTo>
                    <a:pt x="136" y="129"/>
                  </a:lnTo>
                  <a:lnTo>
                    <a:pt x="158" y="121"/>
                  </a:lnTo>
                  <a:lnTo>
                    <a:pt x="136" y="8"/>
                  </a:lnTo>
                  <a:lnTo>
                    <a:pt x="151" y="0"/>
                  </a:lnTo>
                  <a:lnTo>
                    <a:pt x="166" y="8"/>
                  </a:lnTo>
                  <a:lnTo>
                    <a:pt x="195" y="121"/>
                  </a:lnTo>
                  <a:lnTo>
                    <a:pt x="218" y="129"/>
                  </a:lnTo>
                  <a:lnTo>
                    <a:pt x="279" y="8"/>
                  </a:lnTo>
                  <a:lnTo>
                    <a:pt x="294" y="8"/>
                  </a:lnTo>
                  <a:lnTo>
                    <a:pt x="294" y="46"/>
                  </a:lnTo>
                  <a:lnTo>
                    <a:pt x="256" y="144"/>
                  </a:lnTo>
                  <a:lnTo>
                    <a:pt x="256" y="198"/>
                  </a:lnTo>
                  <a:lnTo>
                    <a:pt x="271" y="266"/>
                  </a:lnTo>
                  <a:lnTo>
                    <a:pt x="264" y="357"/>
                  </a:lnTo>
                  <a:lnTo>
                    <a:pt x="271" y="524"/>
                  </a:lnTo>
                  <a:lnTo>
                    <a:pt x="286" y="631"/>
                  </a:lnTo>
                  <a:lnTo>
                    <a:pt x="324" y="752"/>
                  </a:lnTo>
                  <a:lnTo>
                    <a:pt x="376" y="844"/>
                  </a:lnTo>
                  <a:lnTo>
                    <a:pt x="437" y="9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1073" name="Freeform 77"/>
            <p:cNvSpPr>
              <a:spLocks/>
            </p:cNvSpPr>
            <p:nvPr/>
          </p:nvSpPr>
          <p:spPr bwMode="auto">
            <a:xfrm>
              <a:off x="4654" y="1074"/>
              <a:ext cx="112" cy="103"/>
            </a:xfrm>
            <a:custGeom>
              <a:avLst/>
              <a:gdLst>
                <a:gd name="T0" fmla="*/ 0 w 898"/>
                <a:gd name="T1" fmla="*/ 0 h 1124"/>
                <a:gd name="T2" fmla="*/ 0 w 898"/>
                <a:gd name="T3" fmla="*/ 0 h 1124"/>
                <a:gd name="T4" fmla="*/ 0 w 898"/>
                <a:gd name="T5" fmla="*/ 0 h 1124"/>
                <a:gd name="T6" fmla="*/ 0 w 898"/>
                <a:gd name="T7" fmla="*/ 0 h 1124"/>
                <a:gd name="T8" fmla="*/ 0 w 898"/>
                <a:gd name="T9" fmla="*/ 0 h 1124"/>
                <a:gd name="T10" fmla="*/ 0 w 898"/>
                <a:gd name="T11" fmla="*/ 0 h 1124"/>
                <a:gd name="T12" fmla="*/ 0 w 898"/>
                <a:gd name="T13" fmla="*/ 0 h 1124"/>
                <a:gd name="T14" fmla="*/ 0 w 898"/>
                <a:gd name="T15" fmla="*/ 0 h 1124"/>
                <a:gd name="T16" fmla="*/ 0 w 898"/>
                <a:gd name="T17" fmla="*/ 0 h 1124"/>
                <a:gd name="T18" fmla="*/ 0 w 898"/>
                <a:gd name="T19" fmla="*/ 0 h 1124"/>
                <a:gd name="T20" fmla="*/ 0 w 898"/>
                <a:gd name="T21" fmla="*/ 0 h 1124"/>
                <a:gd name="T22" fmla="*/ 0 w 898"/>
                <a:gd name="T23" fmla="*/ 0 h 1124"/>
                <a:gd name="T24" fmla="*/ 0 w 898"/>
                <a:gd name="T25" fmla="*/ 0 h 1124"/>
                <a:gd name="T26" fmla="*/ 0 w 898"/>
                <a:gd name="T27" fmla="*/ 0 h 1124"/>
                <a:gd name="T28" fmla="*/ 0 w 898"/>
                <a:gd name="T29" fmla="*/ 0 h 1124"/>
                <a:gd name="T30" fmla="*/ 0 w 898"/>
                <a:gd name="T31" fmla="*/ 0 h 1124"/>
                <a:gd name="T32" fmla="*/ 0 w 898"/>
                <a:gd name="T33" fmla="*/ 0 h 1124"/>
                <a:gd name="T34" fmla="*/ 0 w 898"/>
                <a:gd name="T35" fmla="*/ 0 h 1124"/>
                <a:gd name="T36" fmla="*/ 0 w 898"/>
                <a:gd name="T37" fmla="*/ 0 h 1124"/>
                <a:gd name="T38" fmla="*/ 0 w 898"/>
                <a:gd name="T39" fmla="*/ 0 h 1124"/>
                <a:gd name="T40" fmla="*/ 0 w 898"/>
                <a:gd name="T41" fmla="*/ 0 h 1124"/>
                <a:gd name="T42" fmla="*/ 0 w 898"/>
                <a:gd name="T43" fmla="*/ 0 h 1124"/>
                <a:gd name="T44" fmla="*/ 0 w 898"/>
                <a:gd name="T45" fmla="*/ 0 h 1124"/>
                <a:gd name="T46" fmla="*/ 0 w 898"/>
                <a:gd name="T47" fmla="*/ 0 h 1124"/>
                <a:gd name="T48" fmla="*/ 0 w 898"/>
                <a:gd name="T49" fmla="*/ 0 h 1124"/>
                <a:gd name="T50" fmla="*/ 0 w 898"/>
                <a:gd name="T51" fmla="*/ 0 h 1124"/>
                <a:gd name="T52" fmla="*/ 0 w 898"/>
                <a:gd name="T53" fmla="*/ 0 h 1124"/>
                <a:gd name="T54" fmla="*/ 0 w 898"/>
                <a:gd name="T55" fmla="*/ 0 h 1124"/>
                <a:gd name="T56" fmla="*/ 0 w 898"/>
                <a:gd name="T57" fmla="*/ 0 h 1124"/>
                <a:gd name="T58" fmla="*/ 0 w 898"/>
                <a:gd name="T59" fmla="*/ 0 h 1124"/>
                <a:gd name="T60" fmla="*/ 0 w 898"/>
                <a:gd name="T61" fmla="*/ 0 h 1124"/>
                <a:gd name="T62" fmla="*/ 0 w 898"/>
                <a:gd name="T63" fmla="*/ 0 h 1124"/>
                <a:gd name="T64" fmla="*/ 0 w 898"/>
                <a:gd name="T65" fmla="*/ 0 h 1124"/>
                <a:gd name="T66" fmla="*/ 0 w 898"/>
                <a:gd name="T67" fmla="*/ 0 h 1124"/>
                <a:gd name="T68" fmla="*/ 0 w 898"/>
                <a:gd name="T69" fmla="*/ 0 h 1124"/>
                <a:gd name="T70" fmla="*/ 0 w 898"/>
                <a:gd name="T71" fmla="*/ 0 h 1124"/>
                <a:gd name="T72" fmla="*/ 0 w 898"/>
                <a:gd name="T73" fmla="*/ 0 h 1124"/>
                <a:gd name="T74" fmla="*/ 0 w 898"/>
                <a:gd name="T75" fmla="*/ 0 h 1124"/>
                <a:gd name="T76" fmla="*/ 0 w 898"/>
                <a:gd name="T77" fmla="*/ 0 h 1124"/>
                <a:gd name="T78" fmla="*/ 0 w 898"/>
                <a:gd name="T79" fmla="*/ 0 h 1124"/>
                <a:gd name="T80" fmla="*/ 0 w 898"/>
                <a:gd name="T81" fmla="*/ 0 h 1124"/>
                <a:gd name="T82" fmla="*/ 0 w 898"/>
                <a:gd name="T83" fmla="*/ 0 h 1124"/>
                <a:gd name="T84" fmla="*/ 0 w 898"/>
                <a:gd name="T85" fmla="*/ 0 h 1124"/>
                <a:gd name="T86" fmla="*/ 0 w 898"/>
                <a:gd name="T87" fmla="*/ 0 h 1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8"/>
                <a:gd name="T133" fmla="*/ 0 h 1124"/>
                <a:gd name="T134" fmla="*/ 898 w 898"/>
                <a:gd name="T135" fmla="*/ 1124 h 11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8" h="1124">
                  <a:moveTo>
                    <a:pt x="15" y="995"/>
                  </a:moveTo>
                  <a:lnTo>
                    <a:pt x="0" y="1048"/>
                  </a:lnTo>
                  <a:lnTo>
                    <a:pt x="15" y="1124"/>
                  </a:lnTo>
                  <a:lnTo>
                    <a:pt x="68" y="1124"/>
                  </a:lnTo>
                  <a:lnTo>
                    <a:pt x="226" y="1093"/>
                  </a:lnTo>
                  <a:lnTo>
                    <a:pt x="400" y="1032"/>
                  </a:lnTo>
                  <a:lnTo>
                    <a:pt x="543" y="934"/>
                  </a:lnTo>
                  <a:lnTo>
                    <a:pt x="626" y="805"/>
                  </a:lnTo>
                  <a:lnTo>
                    <a:pt x="701" y="585"/>
                  </a:lnTo>
                  <a:lnTo>
                    <a:pt x="724" y="380"/>
                  </a:lnTo>
                  <a:lnTo>
                    <a:pt x="724" y="282"/>
                  </a:lnTo>
                  <a:lnTo>
                    <a:pt x="762" y="220"/>
                  </a:lnTo>
                  <a:lnTo>
                    <a:pt x="829" y="198"/>
                  </a:lnTo>
                  <a:lnTo>
                    <a:pt x="890" y="198"/>
                  </a:lnTo>
                  <a:lnTo>
                    <a:pt x="898" y="167"/>
                  </a:lnTo>
                  <a:lnTo>
                    <a:pt x="808" y="175"/>
                  </a:lnTo>
                  <a:lnTo>
                    <a:pt x="792" y="152"/>
                  </a:lnTo>
                  <a:lnTo>
                    <a:pt x="867" y="69"/>
                  </a:lnTo>
                  <a:lnTo>
                    <a:pt x="852" y="46"/>
                  </a:lnTo>
                  <a:lnTo>
                    <a:pt x="837" y="61"/>
                  </a:lnTo>
                  <a:lnTo>
                    <a:pt x="777" y="121"/>
                  </a:lnTo>
                  <a:lnTo>
                    <a:pt x="762" y="121"/>
                  </a:lnTo>
                  <a:lnTo>
                    <a:pt x="762" y="15"/>
                  </a:lnTo>
                  <a:lnTo>
                    <a:pt x="747" y="0"/>
                  </a:lnTo>
                  <a:lnTo>
                    <a:pt x="724" y="8"/>
                  </a:lnTo>
                  <a:lnTo>
                    <a:pt x="732" y="121"/>
                  </a:lnTo>
                  <a:lnTo>
                    <a:pt x="716" y="129"/>
                  </a:lnTo>
                  <a:lnTo>
                    <a:pt x="656" y="69"/>
                  </a:lnTo>
                  <a:lnTo>
                    <a:pt x="611" y="61"/>
                  </a:lnTo>
                  <a:lnTo>
                    <a:pt x="619" y="92"/>
                  </a:lnTo>
                  <a:lnTo>
                    <a:pt x="686" y="159"/>
                  </a:lnTo>
                  <a:lnTo>
                    <a:pt x="686" y="198"/>
                  </a:lnTo>
                  <a:lnTo>
                    <a:pt x="663" y="274"/>
                  </a:lnTo>
                  <a:lnTo>
                    <a:pt x="663" y="342"/>
                  </a:lnTo>
                  <a:lnTo>
                    <a:pt x="663" y="456"/>
                  </a:lnTo>
                  <a:lnTo>
                    <a:pt x="633" y="600"/>
                  </a:lnTo>
                  <a:lnTo>
                    <a:pt x="604" y="691"/>
                  </a:lnTo>
                  <a:lnTo>
                    <a:pt x="551" y="805"/>
                  </a:lnTo>
                  <a:lnTo>
                    <a:pt x="490" y="896"/>
                  </a:lnTo>
                  <a:lnTo>
                    <a:pt x="445" y="942"/>
                  </a:lnTo>
                  <a:lnTo>
                    <a:pt x="324" y="980"/>
                  </a:lnTo>
                  <a:lnTo>
                    <a:pt x="211" y="995"/>
                  </a:lnTo>
                  <a:lnTo>
                    <a:pt x="97" y="1011"/>
                  </a:lnTo>
                  <a:lnTo>
                    <a:pt x="15" y="9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grpSp>
      <p:grpSp>
        <p:nvGrpSpPr>
          <p:cNvPr id="1036" name="Group 64"/>
          <p:cNvGrpSpPr>
            <a:grpSpLocks/>
          </p:cNvGrpSpPr>
          <p:nvPr/>
        </p:nvGrpSpPr>
        <p:grpSpPr bwMode="auto">
          <a:xfrm>
            <a:off x="2281401" y="5040586"/>
            <a:ext cx="442643" cy="410051"/>
            <a:chOff x="4213" y="1289"/>
            <a:chExt cx="274" cy="246"/>
          </a:xfrm>
        </p:grpSpPr>
        <p:sp>
          <p:nvSpPr>
            <p:cNvPr id="1062" name="Freeform 65"/>
            <p:cNvSpPr>
              <a:spLocks/>
            </p:cNvSpPr>
            <p:nvPr/>
          </p:nvSpPr>
          <p:spPr bwMode="auto">
            <a:xfrm>
              <a:off x="4346" y="1324"/>
              <a:ext cx="74" cy="55"/>
            </a:xfrm>
            <a:custGeom>
              <a:avLst/>
              <a:gdLst>
                <a:gd name="T0" fmla="*/ 0 w 589"/>
                <a:gd name="T1" fmla="*/ 0 h 600"/>
                <a:gd name="T2" fmla="*/ 0 w 589"/>
                <a:gd name="T3" fmla="*/ 0 h 600"/>
                <a:gd name="T4" fmla="*/ 0 w 589"/>
                <a:gd name="T5" fmla="*/ 0 h 600"/>
                <a:gd name="T6" fmla="*/ 0 w 589"/>
                <a:gd name="T7" fmla="*/ 0 h 600"/>
                <a:gd name="T8" fmla="*/ 0 w 589"/>
                <a:gd name="T9" fmla="*/ 0 h 600"/>
                <a:gd name="T10" fmla="*/ 0 w 589"/>
                <a:gd name="T11" fmla="*/ 0 h 600"/>
                <a:gd name="T12" fmla="*/ 0 w 589"/>
                <a:gd name="T13" fmla="*/ 0 h 600"/>
                <a:gd name="T14" fmla="*/ 0 w 589"/>
                <a:gd name="T15" fmla="*/ 0 h 600"/>
                <a:gd name="T16" fmla="*/ 0 w 589"/>
                <a:gd name="T17" fmla="*/ 0 h 600"/>
                <a:gd name="T18" fmla="*/ 0 w 589"/>
                <a:gd name="T19" fmla="*/ 0 h 600"/>
                <a:gd name="T20" fmla="*/ 0 w 589"/>
                <a:gd name="T21" fmla="*/ 0 h 600"/>
                <a:gd name="T22" fmla="*/ 0 w 589"/>
                <a:gd name="T23" fmla="*/ 0 h 600"/>
                <a:gd name="T24" fmla="*/ 0 w 589"/>
                <a:gd name="T25" fmla="*/ 0 h 600"/>
                <a:gd name="T26" fmla="*/ 0 w 589"/>
                <a:gd name="T27" fmla="*/ 0 h 600"/>
                <a:gd name="T28" fmla="*/ 0 w 589"/>
                <a:gd name="T29" fmla="*/ 0 h 600"/>
                <a:gd name="T30" fmla="*/ 0 w 589"/>
                <a:gd name="T31" fmla="*/ 0 h 600"/>
                <a:gd name="T32" fmla="*/ 0 w 589"/>
                <a:gd name="T33" fmla="*/ 0 h 600"/>
                <a:gd name="T34" fmla="*/ 0 w 589"/>
                <a:gd name="T35" fmla="*/ 0 h 600"/>
                <a:gd name="T36" fmla="*/ 0 w 589"/>
                <a:gd name="T37" fmla="*/ 0 h 600"/>
                <a:gd name="T38" fmla="*/ 0 w 589"/>
                <a:gd name="T39" fmla="*/ 0 h 600"/>
                <a:gd name="T40" fmla="*/ 0 w 589"/>
                <a:gd name="T41" fmla="*/ 0 h 600"/>
                <a:gd name="T42" fmla="*/ 0 w 589"/>
                <a:gd name="T43" fmla="*/ 0 h 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9"/>
                <a:gd name="T67" fmla="*/ 0 h 600"/>
                <a:gd name="T68" fmla="*/ 589 w 589"/>
                <a:gd name="T69" fmla="*/ 600 h 6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9" h="600">
                  <a:moveTo>
                    <a:pt x="381" y="285"/>
                  </a:moveTo>
                  <a:lnTo>
                    <a:pt x="366" y="175"/>
                  </a:lnTo>
                  <a:lnTo>
                    <a:pt x="335" y="76"/>
                  </a:lnTo>
                  <a:lnTo>
                    <a:pt x="279" y="23"/>
                  </a:lnTo>
                  <a:lnTo>
                    <a:pt x="181" y="0"/>
                  </a:lnTo>
                  <a:lnTo>
                    <a:pt x="98" y="23"/>
                  </a:lnTo>
                  <a:lnTo>
                    <a:pt x="19" y="121"/>
                  </a:lnTo>
                  <a:lnTo>
                    <a:pt x="0" y="239"/>
                  </a:lnTo>
                  <a:lnTo>
                    <a:pt x="19" y="364"/>
                  </a:lnTo>
                  <a:lnTo>
                    <a:pt x="49" y="441"/>
                  </a:lnTo>
                  <a:lnTo>
                    <a:pt x="87" y="520"/>
                  </a:lnTo>
                  <a:lnTo>
                    <a:pt x="128" y="574"/>
                  </a:lnTo>
                  <a:lnTo>
                    <a:pt x="174" y="600"/>
                  </a:lnTo>
                  <a:lnTo>
                    <a:pt x="238" y="577"/>
                  </a:lnTo>
                  <a:lnTo>
                    <a:pt x="302" y="524"/>
                  </a:lnTo>
                  <a:lnTo>
                    <a:pt x="343" y="448"/>
                  </a:lnTo>
                  <a:lnTo>
                    <a:pt x="381" y="384"/>
                  </a:lnTo>
                  <a:lnTo>
                    <a:pt x="393" y="346"/>
                  </a:lnTo>
                  <a:lnTo>
                    <a:pt x="554" y="289"/>
                  </a:lnTo>
                  <a:lnTo>
                    <a:pt x="589" y="266"/>
                  </a:lnTo>
                  <a:lnTo>
                    <a:pt x="569" y="231"/>
                  </a:lnTo>
                  <a:lnTo>
                    <a:pt x="381" y="2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1063" name="Freeform 66"/>
            <p:cNvSpPr>
              <a:spLocks/>
            </p:cNvSpPr>
            <p:nvPr/>
          </p:nvSpPr>
          <p:spPr bwMode="auto">
            <a:xfrm>
              <a:off x="4310" y="1383"/>
              <a:ext cx="76" cy="97"/>
            </a:xfrm>
            <a:custGeom>
              <a:avLst/>
              <a:gdLst>
                <a:gd name="T0" fmla="*/ 0 w 607"/>
                <a:gd name="T1" fmla="*/ 0 h 1071"/>
                <a:gd name="T2" fmla="*/ 0 w 607"/>
                <a:gd name="T3" fmla="*/ 0 h 1071"/>
                <a:gd name="T4" fmla="*/ 0 w 607"/>
                <a:gd name="T5" fmla="*/ 0 h 1071"/>
                <a:gd name="T6" fmla="*/ 0 w 607"/>
                <a:gd name="T7" fmla="*/ 0 h 1071"/>
                <a:gd name="T8" fmla="*/ 0 w 607"/>
                <a:gd name="T9" fmla="*/ 0 h 1071"/>
                <a:gd name="T10" fmla="*/ 0 w 607"/>
                <a:gd name="T11" fmla="*/ 0 h 1071"/>
                <a:gd name="T12" fmla="*/ 0 w 607"/>
                <a:gd name="T13" fmla="*/ 0 h 1071"/>
                <a:gd name="T14" fmla="*/ 0 w 607"/>
                <a:gd name="T15" fmla="*/ 0 h 1071"/>
                <a:gd name="T16" fmla="*/ 0 w 607"/>
                <a:gd name="T17" fmla="*/ 0 h 1071"/>
                <a:gd name="T18" fmla="*/ 0 w 607"/>
                <a:gd name="T19" fmla="*/ 0 h 1071"/>
                <a:gd name="T20" fmla="*/ 0 w 607"/>
                <a:gd name="T21" fmla="*/ 0 h 1071"/>
                <a:gd name="T22" fmla="*/ 0 w 607"/>
                <a:gd name="T23" fmla="*/ 0 h 1071"/>
                <a:gd name="T24" fmla="*/ 0 w 607"/>
                <a:gd name="T25" fmla="*/ 0 h 1071"/>
                <a:gd name="T26" fmla="*/ 0 w 607"/>
                <a:gd name="T27" fmla="*/ 0 h 1071"/>
                <a:gd name="T28" fmla="*/ 0 w 607"/>
                <a:gd name="T29" fmla="*/ 0 h 1071"/>
                <a:gd name="T30" fmla="*/ 0 w 607"/>
                <a:gd name="T31" fmla="*/ 0 h 1071"/>
                <a:gd name="T32" fmla="*/ 0 w 607"/>
                <a:gd name="T33" fmla="*/ 0 h 1071"/>
                <a:gd name="T34" fmla="*/ 0 w 607"/>
                <a:gd name="T35" fmla="*/ 0 h 1071"/>
                <a:gd name="T36" fmla="*/ 0 w 607"/>
                <a:gd name="T37" fmla="*/ 0 h 1071"/>
                <a:gd name="T38" fmla="*/ 0 w 607"/>
                <a:gd name="T39" fmla="*/ 0 h 1071"/>
                <a:gd name="T40" fmla="*/ 0 w 607"/>
                <a:gd name="T41" fmla="*/ 0 h 1071"/>
                <a:gd name="T42" fmla="*/ 0 w 607"/>
                <a:gd name="T43" fmla="*/ 0 h 1071"/>
                <a:gd name="T44" fmla="*/ 0 w 607"/>
                <a:gd name="T45" fmla="*/ 0 h 1071"/>
                <a:gd name="T46" fmla="*/ 0 w 607"/>
                <a:gd name="T47" fmla="*/ 0 h 1071"/>
                <a:gd name="T48" fmla="*/ 0 w 607"/>
                <a:gd name="T49" fmla="*/ 0 h 10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7"/>
                <a:gd name="T76" fmla="*/ 0 h 1071"/>
                <a:gd name="T77" fmla="*/ 607 w 607"/>
                <a:gd name="T78" fmla="*/ 1071 h 10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7" h="1071">
                  <a:moveTo>
                    <a:pt x="204" y="159"/>
                  </a:moveTo>
                  <a:lnTo>
                    <a:pt x="278" y="79"/>
                  </a:lnTo>
                  <a:lnTo>
                    <a:pt x="403" y="3"/>
                  </a:lnTo>
                  <a:lnTo>
                    <a:pt x="460" y="0"/>
                  </a:lnTo>
                  <a:lnTo>
                    <a:pt x="561" y="34"/>
                  </a:lnTo>
                  <a:lnTo>
                    <a:pt x="607" y="84"/>
                  </a:lnTo>
                  <a:lnTo>
                    <a:pt x="607" y="159"/>
                  </a:lnTo>
                  <a:lnTo>
                    <a:pt x="531" y="300"/>
                  </a:lnTo>
                  <a:lnTo>
                    <a:pt x="449" y="410"/>
                  </a:lnTo>
                  <a:lnTo>
                    <a:pt x="414" y="502"/>
                  </a:lnTo>
                  <a:lnTo>
                    <a:pt x="391" y="608"/>
                  </a:lnTo>
                  <a:lnTo>
                    <a:pt x="414" y="710"/>
                  </a:lnTo>
                  <a:lnTo>
                    <a:pt x="437" y="810"/>
                  </a:lnTo>
                  <a:lnTo>
                    <a:pt x="437" y="923"/>
                  </a:lnTo>
                  <a:lnTo>
                    <a:pt x="403" y="992"/>
                  </a:lnTo>
                  <a:lnTo>
                    <a:pt x="327" y="1030"/>
                  </a:lnTo>
                  <a:lnTo>
                    <a:pt x="237" y="1071"/>
                  </a:lnTo>
                  <a:lnTo>
                    <a:pt x="154" y="1071"/>
                  </a:lnTo>
                  <a:lnTo>
                    <a:pt x="97" y="1041"/>
                  </a:lnTo>
                  <a:lnTo>
                    <a:pt x="23" y="915"/>
                  </a:lnTo>
                  <a:lnTo>
                    <a:pt x="0" y="787"/>
                  </a:lnTo>
                  <a:lnTo>
                    <a:pt x="7" y="620"/>
                  </a:lnTo>
                  <a:lnTo>
                    <a:pt x="64" y="410"/>
                  </a:lnTo>
                  <a:lnTo>
                    <a:pt x="120" y="274"/>
                  </a:lnTo>
                  <a:lnTo>
                    <a:pt x="204"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1064" name="Freeform 67"/>
            <p:cNvSpPr>
              <a:spLocks/>
            </p:cNvSpPr>
            <p:nvPr/>
          </p:nvSpPr>
          <p:spPr bwMode="auto">
            <a:xfrm>
              <a:off x="4316" y="1462"/>
              <a:ext cx="95" cy="73"/>
            </a:xfrm>
            <a:custGeom>
              <a:avLst/>
              <a:gdLst>
                <a:gd name="T0" fmla="*/ 0 w 767"/>
                <a:gd name="T1" fmla="*/ 0 h 797"/>
                <a:gd name="T2" fmla="*/ 0 w 767"/>
                <a:gd name="T3" fmla="*/ 0 h 797"/>
                <a:gd name="T4" fmla="*/ 0 w 767"/>
                <a:gd name="T5" fmla="*/ 0 h 797"/>
                <a:gd name="T6" fmla="*/ 0 w 767"/>
                <a:gd name="T7" fmla="*/ 0 h 797"/>
                <a:gd name="T8" fmla="*/ 0 w 767"/>
                <a:gd name="T9" fmla="*/ 0 h 797"/>
                <a:gd name="T10" fmla="*/ 0 w 767"/>
                <a:gd name="T11" fmla="*/ 0 h 797"/>
                <a:gd name="T12" fmla="*/ 0 w 767"/>
                <a:gd name="T13" fmla="*/ 0 h 797"/>
                <a:gd name="T14" fmla="*/ 0 w 767"/>
                <a:gd name="T15" fmla="*/ 0 h 797"/>
                <a:gd name="T16" fmla="*/ 0 w 767"/>
                <a:gd name="T17" fmla="*/ 0 h 797"/>
                <a:gd name="T18" fmla="*/ 0 w 767"/>
                <a:gd name="T19" fmla="*/ 0 h 797"/>
                <a:gd name="T20" fmla="*/ 0 w 767"/>
                <a:gd name="T21" fmla="*/ 0 h 797"/>
                <a:gd name="T22" fmla="*/ 0 w 767"/>
                <a:gd name="T23" fmla="*/ 0 h 797"/>
                <a:gd name="T24" fmla="*/ 0 w 767"/>
                <a:gd name="T25" fmla="*/ 0 h 797"/>
                <a:gd name="T26" fmla="*/ 0 w 767"/>
                <a:gd name="T27" fmla="*/ 0 h 797"/>
                <a:gd name="T28" fmla="*/ 0 w 767"/>
                <a:gd name="T29" fmla="*/ 0 h 797"/>
                <a:gd name="T30" fmla="*/ 0 w 767"/>
                <a:gd name="T31" fmla="*/ 0 h 797"/>
                <a:gd name="T32" fmla="*/ 0 w 767"/>
                <a:gd name="T33" fmla="*/ 0 h 797"/>
                <a:gd name="T34" fmla="*/ 0 w 767"/>
                <a:gd name="T35" fmla="*/ 0 h 797"/>
                <a:gd name="T36" fmla="*/ 0 w 767"/>
                <a:gd name="T37" fmla="*/ 0 h 797"/>
                <a:gd name="T38" fmla="*/ 0 w 767"/>
                <a:gd name="T39" fmla="*/ 0 h 797"/>
                <a:gd name="T40" fmla="*/ 0 w 767"/>
                <a:gd name="T41" fmla="*/ 0 h 797"/>
                <a:gd name="T42" fmla="*/ 0 w 767"/>
                <a:gd name="T43" fmla="*/ 0 h 797"/>
                <a:gd name="T44" fmla="*/ 0 w 767"/>
                <a:gd name="T45" fmla="*/ 0 h 797"/>
                <a:gd name="T46" fmla="*/ 0 w 767"/>
                <a:gd name="T47" fmla="*/ 0 h 797"/>
                <a:gd name="T48" fmla="*/ 0 w 767"/>
                <a:gd name="T49" fmla="*/ 0 h 797"/>
                <a:gd name="T50" fmla="*/ 0 w 767"/>
                <a:gd name="T51" fmla="*/ 0 h 797"/>
                <a:gd name="T52" fmla="*/ 0 w 767"/>
                <a:gd name="T53" fmla="*/ 0 h 797"/>
                <a:gd name="T54" fmla="*/ 0 w 767"/>
                <a:gd name="T55" fmla="*/ 0 h 797"/>
                <a:gd name="T56" fmla="*/ 0 w 767"/>
                <a:gd name="T57" fmla="*/ 0 h 797"/>
                <a:gd name="T58" fmla="*/ 0 w 767"/>
                <a:gd name="T59" fmla="*/ 0 h 797"/>
                <a:gd name="T60" fmla="*/ 0 w 767"/>
                <a:gd name="T61" fmla="*/ 0 h 797"/>
                <a:gd name="T62" fmla="*/ 0 w 767"/>
                <a:gd name="T63" fmla="*/ 0 h 797"/>
                <a:gd name="T64" fmla="*/ 0 w 767"/>
                <a:gd name="T65" fmla="*/ 0 h 797"/>
                <a:gd name="T66" fmla="*/ 0 w 767"/>
                <a:gd name="T67" fmla="*/ 0 h 797"/>
                <a:gd name="T68" fmla="*/ 0 w 767"/>
                <a:gd name="T69" fmla="*/ 0 h 797"/>
                <a:gd name="T70" fmla="*/ 0 w 767"/>
                <a:gd name="T71" fmla="*/ 0 h 797"/>
                <a:gd name="T72" fmla="*/ 0 w 767"/>
                <a:gd name="T73" fmla="*/ 0 h 797"/>
                <a:gd name="T74" fmla="*/ 0 w 767"/>
                <a:gd name="T75" fmla="*/ 0 h 797"/>
                <a:gd name="T76" fmla="*/ 0 w 767"/>
                <a:gd name="T77" fmla="*/ 0 h 797"/>
                <a:gd name="T78" fmla="*/ 0 w 767"/>
                <a:gd name="T79" fmla="*/ 0 h 797"/>
                <a:gd name="T80" fmla="*/ 0 w 767"/>
                <a:gd name="T81" fmla="*/ 0 h 797"/>
                <a:gd name="T82" fmla="*/ 0 w 767"/>
                <a:gd name="T83" fmla="*/ 0 h 797"/>
                <a:gd name="T84" fmla="*/ 0 w 767"/>
                <a:gd name="T85" fmla="*/ 0 h 797"/>
                <a:gd name="T86" fmla="*/ 0 w 767"/>
                <a:gd name="T87" fmla="*/ 0 h 797"/>
                <a:gd name="T88" fmla="*/ 0 w 767"/>
                <a:gd name="T89" fmla="*/ 0 h 797"/>
                <a:gd name="T90" fmla="*/ 0 w 767"/>
                <a:gd name="T91" fmla="*/ 0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7"/>
                <a:gd name="T139" fmla="*/ 0 h 797"/>
                <a:gd name="T140" fmla="*/ 767 w 767"/>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7" h="797">
                  <a:moveTo>
                    <a:pt x="0" y="75"/>
                  </a:moveTo>
                  <a:lnTo>
                    <a:pt x="64" y="0"/>
                  </a:lnTo>
                  <a:lnTo>
                    <a:pt x="160" y="0"/>
                  </a:lnTo>
                  <a:lnTo>
                    <a:pt x="336" y="18"/>
                  </a:lnTo>
                  <a:lnTo>
                    <a:pt x="544" y="29"/>
                  </a:lnTo>
                  <a:lnTo>
                    <a:pt x="624" y="64"/>
                  </a:lnTo>
                  <a:lnTo>
                    <a:pt x="657" y="109"/>
                  </a:lnTo>
                  <a:lnTo>
                    <a:pt x="665" y="177"/>
                  </a:lnTo>
                  <a:lnTo>
                    <a:pt x="642" y="249"/>
                  </a:lnTo>
                  <a:lnTo>
                    <a:pt x="578" y="360"/>
                  </a:lnTo>
                  <a:lnTo>
                    <a:pt x="495" y="451"/>
                  </a:lnTo>
                  <a:lnTo>
                    <a:pt x="431" y="534"/>
                  </a:lnTo>
                  <a:lnTo>
                    <a:pt x="405" y="599"/>
                  </a:lnTo>
                  <a:lnTo>
                    <a:pt x="385" y="644"/>
                  </a:lnTo>
                  <a:lnTo>
                    <a:pt x="393" y="679"/>
                  </a:lnTo>
                  <a:lnTo>
                    <a:pt x="397" y="701"/>
                  </a:lnTo>
                  <a:lnTo>
                    <a:pt x="473" y="701"/>
                  </a:lnTo>
                  <a:lnTo>
                    <a:pt x="590" y="683"/>
                  </a:lnTo>
                  <a:lnTo>
                    <a:pt x="665" y="683"/>
                  </a:lnTo>
                  <a:lnTo>
                    <a:pt x="744" y="713"/>
                  </a:lnTo>
                  <a:lnTo>
                    <a:pt x="767" y="751"/>
                  </a:lnTo>
                  <a:lnTo>
                    <a:pt x="744" y="785"/>
                  </a:lnTo>
                  <a:lnTo>
                    <a:pt x="710" y="797"/>
                  </a:lnTo>
                  <a:lnTo>
                    <a:pt x="657" y="782"/>
                  </a:lnTo>
                  <a:lnTo>
                    <a:pt x="586" y="739"/>
                  </a:lnTo>
                  <a:lnTo>
                    <a:pt x="510" y="747"/>
                  </a:lnTo>
                  <a:lnTo>
                    <a:pt x="385" y="770"/>
                  </a:lnTo>
                  <a:lnTo>
                    <a:pt x="348" y="762"/>
                  </a:lnTo>
                  <a:lnTo>
                    <a:pt x="329" y="736"/>
                  </a:lnTo>
                  <a:lnTo>
                    <a:pt x="329" y="672"/>
                  </a:lnTo>
                  <a:lnTo>
                    <a:pt x="329" y="580"/>
                  </a:lnTo>
                  <a:lnTo>
                    <a:pt x="382" y="511"/>
                  </a:lnTo>
                  <a:lnTo>
                    <a:pt x="461" y="409"/>
                  </a:lnTo>
                  <a:lnTo>
                    <a:pt x="529" y="318"/>
                  </a:lnTo>
                  <a:lnTo>
                    <a:pt x="575" y="249"/>
                  </a:lnTo>
                  <a:lnTo>
                    <a:pt x="598" y="189"/>
                  </a:lnTo>
                  <a:lnTo>
                    <a:pt x="586" y="154"/>
                  </a:lnTo>
                  <a:lnTo>
                    <a:pt x="555" y="113"/>
                  </a:lnTo>
                  <a:lnTo>
                    <a:pt x="510" y="101"/>
                  </a:lnTo>
                  <a:lnTo>
                    <a:pt x="461" y="101"/>
                  </a:lnTo>
                  <a:lnTo>
                    <a:pt x="351" y="101"/>
                  </a:lnTo>
                  <a:lnTo>
                    <a:pt x="189" y="132"/>
                  </a:lnTo>
                  <a:lnTo>
                    <a:pt x="68" y="144"/>
                  </a:lnTo>
                  <a:lnTo>
                    <a:pt x="20" y="132"/>
                  </a:lnTo>
                  <a:lnTo>
                    <a:pt x="0" y="113"/>
                  </a:lnTo>
                  <a:lnTo>
                    <a:pt x="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1065" name="Freeform 68"/>
            <p:cNvSpPr>
              <a:spLocks/>
            </p:cNvSpPr>
            <p:nvPr/>
          </p:nvSpPr>
          <p:spPr bwMode="auto">
            <a:xfrm>
              <a:off x="4213" y="1445"/>
              <a:ext cx="122" cy="70"/>
            </a:xfrm>
            <a:custGeom>
              <a:avLst/>
              <a:gdLst>
                <a:gd name="T0" fmla="*/ 0 w 974"/>
                <a:gd name="T1" fmla="*/ 0 h 760"/>
                <a:gd name="T2" fmla="*/ 0 w 974"/>
                <a:gd name="T3" fmla="*/ 0 h 760"/>
                <a:gd name="T4" fmla="*/ 0 w 974"/>
                <a:gd name="T5" fmla="*/ 0 h 760"/>
                <a:gd name="T6" fmla="*/ 0 w 974"/>
                <a:gd name="T7" fmla="*/ 0 h 760"/>
                <a:gd name="T8" fmla="*/ 0 w 974"/>
                <a:gd name="T9" fmla="*/ 0 h 760"/>
                <a:gd name="T10" fmla="*/ 0 w 974"/>
                <a:gd name="T11" fmla="*/ 0 h 760"/>
                <a:gd name="T12" fmla="*/ 0 w 974"/>
                <a:gd name="T13" fmla="*/ 0 h 760"/>
                <a:gd name="T14" fmla="*/ 0 w 974"/>
                <a:gd name="T15" fmla="*/ 0 h 760"/>
                <a:gd name="T16" fmla="*/ 0 w 974"/>
                <a:gd name="T17" fmla="*/ 0 h 760"/>
                <a:gd name="T18" fmla="*/ 0 w 974"/>
                <a:gd name="T19" fmla="*/ 0 h 760"/>
                <a:gd name="T20" fmla="*/ 0 w 974"/>
                <a:gd name="T21" fmla="*/ 0 h 760"/>
                <a:gd name="T22" fmla="*/ 0 w 974"/>
                <a:gd name="T23" fmla="*/ 0 h 760"/>
                <a:gd name="T24" fmla="*/ 0 w 974"/>
                <a:gd name="T25" fmla="*/ 0 h 760"/>
                <a:gd name="T26" fmla="*/ 0 w 974"/>
                <a:gd name="T27" fmla="*/ 0 h 760"/>
                <a:gd name="T28" fmla="*/ 0 w 974"/>
                <a:gd name="T29" fmla="*/ 0 h 760"/>
                <a:gd name="T30" fmla="*/ 0 w 974"/>
                <a:gd name="T31" fmla="*/ 0 h 760"/>
                <a:gd name="T32" fmla="*/ 0 w 974"/>
                <a:gd name="T33" fmla="*/ 0 h 760"/>
                <a:gd name="T34" fmla="*/ 0 w 974"/>
                <a:gd name="T35" fmla="*/ 0 h 760"/>
                <a:gd name="T36" fmla="*/ 0 w 974"/>
                <a:gd name="T37" fmla="*/ 0 h 760"/>
                <a:gd name="T38" fmla="*/ 0 w 974"/>
                <a:gd name="T39" fmla="*/ 0 h 760"/>
                <a:gd name="T40" fmla="*/ 0 w 974"/>
                <a:gd name="T41" fmla="*/ 0 h 760"/>
                <a:gd name="T42" fmla="*/ 0 w 974"/>
                <a:gd name="T43" fmla="*/ 0 h 760"/>
                <a:gd name="T44" fmla="*/ 0 w 974"/>
                <a:gd name="T45" fmla="*/ 0 h 760"/>
                <a:gd name="T46" fmla="*/ 0 w 974"/>
                <a:gd name="T47" fmla="*/ 0 h 760"/>
                <a:gd name="T48" fmla="*/ 0 w 974"/>
                <a:gd name="T49" fmla="*/ 0 h 760"/>
                <a:gd name="T50" fmla="*/ 0 w 974"/>
                <a:gd name="T51" fmla="*/ 0 h 760"/>
                <a:gd name="T52" fmla="*/ 0 w 974"/>
                <a:gd name="T53" fmla="*/ 0 h 760"/>
                <a:gd name="T54" fmla="*/ 0 w 974"/>
                <a:gd name="T55" fmla="*/ 0 h 760"/>
                <a:gd name="T56" fmla="*/ 0 w 974"/>
                <a:gd name="T57" fmla="*/ 0 h 760"/>
                <a:gd name="T58" fmla="*/ 0 w 974"/>
                <a:gd name="T59" fmla="*/ 0 h 760"/>
                <a:gd name="T60" fmla="*/ 0 w 974"/>
                <a:gd name="T61" fmla="*/ 0 h 760"/>
                <a:gd name="T62" fmla="*/ 0 w 974"/>
                <a:gd name="T63" fmla="*/ 0 h 760"/>
                <a:gd name="T64" fmla="*/ 0 w 974"/>
                <a:gd name="T65" fmla="*/ 0 h 760"/>
                <a:gd name="T66" fmla="*/ 0 w 974"/>
                <a:gd name="T67" fmla="*/ 0 h 760"/>
                <a:gd name="T68" fmla="*/ 0 w 974"/>
                <a:gd name="T69" fmla="*/ 0 h 760"/>
                <a:gd name="T70" fmla="*/ 0 w 974"/>
                <a:gd name="T71" fmla="*/ 0 h 760"/>
                <a:gd name="T72" fmla="*/ 0 w 974"/>
                <a:gd name="T73" fmla="*/ 0 h 760"/>
                <a:gd name="T74" fmla="*/ 0 w 974"/>
                <a:gd name="T75" fmla="*/ 0 h 760"/>
                <a:gd name="T76" fmla="*/ 0 w 974"/>
                <a:gd name="T77" fmla="*/ 0 h 760"/>
                <a:gd name="T78" fmla="*/ 0 w 974"/>
                <a:gd name="T79" fmla="*/ 0 h 760"/>
                <a:gd name="T80" fmla="*/ 0 w 974"/>
                <a:gd name="T81" fmla="*/ 0 h 760"/>
                <a:gd name="T82" fmla="*/ 0 w 974"/>
                <a:gd name="T83" fmla="*/ 0 h 760"/>
                <a:gd name="T84" fmla="*/ 0 w 974"/>
                <a:gd name="T85" fmla="*/ 0 h 760"/>
                <a:gd name="T86" fmla="*/ 0 w 974"/>
                <a:gd name="T87" fmla="*/ 0 h 760"/>
                <a:gd name="T88" fmla="*/ 0 w 974"/>
                <a:gd name="T89" fmla="*/ 0 h 7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4"/>
                <a:gd name="T136" fmla="*/ 0 h 760"/>
                <a:gd name="T137" fmla="*/ 974 w 974"/>
                <a:gd name="T138" fmla="*/ 760 h 7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4" h="760">
                  <a:moveTo>
                    <a:pt x="793" y="316"/>
                  </a:moveTo>
                  <a:lnTo>
                    <a:pt x="808" y="216"/>
                  </a:lnTo>
                  <a:lnTo>
                    <a:pt x="865" y="179"/>
                  </a:lnTo>
                  <a:lnTo>
                    <a:pt x="933" y="172"/>
                  </a:lnTo>
                  <a:lnTo>
                    <a:pt x="974" y="216"/>
                  </a:lnTo>
                  <a:lnTo>
                    <a:pt x="956" y="304"/>
                  </a:lnTo>
                  <a:lnTo>
                    <a:pt x="918" y="422"/>
                  </a:lnTo>
                  <a:lnTo>
                    <a:pt x="842" y="555"/>
                  </a:lnTo>
                  <a:lnTo>
                    <a:pt x="747" y="668"/>
                  </a:lnTo>
                  <a:lnTo>
                    <a:pt x="668" y="729"/>
                  </a:lnTo>
                  <a:lnTo>
                    <a:pt x="582" y="760"/>
                  </a:lnTo>
                  <a:lnTo>
                    <a:pt x="498" y="749"/>
                  </a:lnTo>
                  <a:lnTo>
                    <a:pt x="434" y="714"/>
                  </a:lnTo>
                  <a:lnTo>
                    <a:pt x="411" y="657"/>
                  </a:lnTo>
                  <a:lnTo>
                    <a:pt x="385" y="559"/>
                  </a:lnTo>
                  <a:lnTo>
                    <a:pt x="355" y="377"/>
                  </a:lnTo>
                  <a:lnTo>
                    <a:pt x="332" y="251"/>
                  </a:lnTo>
                  <a:lnTo>
                    <a:pt x="332" y="103"/>
                  </a:lnTo>
                  <a:lnTo>
                    <a:pt x="317" y="77"/>
                  </a:lnTo>
                  <a:lnTo>
                    <a:pt x="273" y="69"/>
                  </a:lnTo>
                  <a:lnTo>
                    <a:pt x="219" y="111"/>
                  </a:lnTo>
                  <a:lnTo>
                    <a:pt x="171" y="179"/>
                  </a:lnTo>
                  <a:lnTo>
                    <a:pt x="113" y="216"/>
                  </a:lnTo>
                  <a:lnTo>
                    <a:pt x="26" y="216"/>
                  </a:lnTo>
                  <a:lnTo>
                    <a:pt x="0" y="193"/>
                  </a:lnTo>
                  <a:lnTo>
                    <a:pt x="0" y="156"/>
                  </a:lnTo>
                  <a:lnTo>
                    <a:pt x="38" y="121"/>
                  </a:lnTo>
                  <a:lnTo>
                    <a:pt x="80" y="133"/>
                  </a:lnTo>
                  <a:lnTo>
                    <a:pt x="117" y="126"/>
                  </a:lnTo>
                  <a:lnTo>
                    <a:pt x="186" y="77"/>
                  </a:lnTo>
                  <a:lnTo>
                    <a:pt x="253" y="23"/>
                  </a:lnTo>
                  <a:lnTo>
                    <a:pt x="317" y="8"/>
                  </a:lnTo>
                  <a:lnTo>
                    <a:pt x="408" y="0"/>
                  </a:lnTo>
                  <a:lnTo>
                    <a:pt x="411" y="42"/>
                  </a:lnTo>
                  <a:lnTo>
                    <a:pt x="390" y="88"/>
                  </a:lnTo>
                  <a:lnTo>
                    <a:pt x="385" y="205"/>
                  </a:lnTo>
                  <a:lnTo>
                    <a:pt x="411" y="361"/>
                  </a:lnTo>
                  <a:lnTo>
                    <a:pt x="454" y="513"/>
                  </a:lnTo>
                  <a:lnTo>
                    <a:pt x="490" y="604"/>
                  </a:lnTo>
                  <a:lnTo>
                    <a:pt x="548" y="646"/>
                  </a:lnTo>
                  <a:lnTo>
                    <a:pt x="604" y="646"/>
                  </a:lnTo>
                  <a:lnTo>
                    <a:pt x="661" y="604"/>
                  </a:lnTo>
                  <a:lnTo>
                    <a:pt x="737" y="509"/>
                  </a:lnTo>
                  <a:lnTo>
                    <a:pt x="785" y="372"/>
                  </a:lnTo>
                  <a:lnTo>
                    <a:pt x="793" y="3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1066" name="Freeform 69"/>
            <p:cNvSpPr>
              <a:spLocks/>
            </p:cNvSpPr>
            <p:nvPr/>
          </p:nvSpPr>
          <p:spPr bwMode="auto">
            <a:xfrm>
              <a:off x="4271" y="1289"/>
              <a:ext cx="86" cy="109"/>
            </a:xfrm>
            <a:custGeom>
              <a:avLst/>
              <a:gdLst>
                <a:gd name="T0" fmla="*/ 0 w 687"/>
                <a:gd name="T1" fmla="*/ 0 h 1200"/>
                <a:gd name="T2" fmla="*/ 0 w 687"/>
                <a:gd name="T3" fmla="*/ 0 h 1200"/>
                <a:gd name="T4" fmla="*/ 0 w 687"/>
                <a:gd name="T5" fmla="*/ 0 h 1200"/>
                <a:gd name="T6" fmla="*/ 0 w 687"/>
                <a:gd name="T7" fmla="*/ 0 h 1200"/>
                <a:gd name="T8" fmla="*/ 0 w 687"/>
                <a:gd name="T9" fmla="*/ 0 h 1200"/>
                <a:gd name="T10" fmla="*/ 0 w 687"/>
                <a:gd name="T11" fmla="*/ 0 h 1200"/>
                <a:gd name="T12" fmla="*/ 0 w 687"/>
                <a:gd name="T13" fmla="*/ 0 h 1200"/>
                <a:gd name="T14" fmla="*/ 0 w 687"/>
                <a:gd name="T15" fmla="*/ 0 h 1200"/>
                <a:gd name="T16" fmla="*/ 0 w 687"/>
                <a:gd name="T17" fmla="*/ 0 h 1200"/>
                <a:gd name="T18" fmla="*/ 0 w 687"/>
                <a:gd name="T19" fmla="*/ 0 h 1200"/>
                <a:gd name="T20" fmla="*/ 0 w 687"/>
                <a:gd name="T21" fmla="*/ 0 h 1200"/>
                <a:gd name="T22" fmla="*/ 0 w 687"/>
                <a:gd name="T23" fmla="*/ 0 h 1200"/>
                <a:gd name="T24" fmla="*/ 0 w 687"/>
                <a:gd name="T25" fmla="*/ 0 h 1200"/>
                <a:gd name="T26" fmla="*/ 0 w 687"/>
                <a:gd name="T27" fmla="*/ 0 h 1200"/>
                <a:gd name="T28" fmla="*/ 0 w 687"/>
                <a:gd name="T29" fmla="*/ 0 h 1200"/>
                <a:gd name="T30" fmla="*/ 0 w 687"/>
                <a:gd name="T31" fmla="*/ 0 h 1200"/>
                <a:gd name="T32" fmla="*/ 0 w 687"/>
                <a:gd name="T33" fmla="*/ 0 h 1200"/>
                <a:gd name="T34" fmla="*/ 0 w 687"/>
                <a:gd name="T35" fmla="*/ 0 h 1200"/>
                <a:gd name="T36" fmla="*/ 0 w 687"/>
                <a:gd name="T37" fmla="*/ 0 h 1200"/>
                <a:gd name="T38" fmla="*/ 0 w 687"/>
                <a:gd name="T39" fmla="*/ 0 h 1200"/>
                <a:gd name="T40" fmla="*/ 0 w 687"/>
                <a:gd name="T41" fmla="*/ 0 h 1200"/>
                <a:gd name="T42" fmla="*/ 0 w 687"/>
                <a:gd name="T43" fmla="*/ 0 h 1200"/>
                <a:gd name="T44" fmla="*/ 0 w 687"/>
                <a:gd name="T45" fmla="*/ 0 h 1200"/>
                <a:gd name="T46" fmla="*/ 0 w 687"/>
                <a:gd name="T47" fmla="*/ 0 h 1200"/>
                <a:gd name="T48" fmla="*/ 0 w 687"/>
                <a:gd name="T49" fmla="*/ 0 h 1200"/>
                <a:gd name="T50" fmla="*/ 0 w 687"/>
                <a:gd name="T51" fmla="*/ 0 h 1200"/>
                <a:gd name="T52" fmla="*/ 0 w 687"/>
                <a:gd name="T53" fmla="*/ 0 h 1200"/>
                <a:gd name="T54" fmla="*/ 0 w 687"/>
                <a:gd name="T55" fmla="*/ 0 h 1200"/>
                <a:gd name="T56" fmla="*/ 0 w 687"/>
                <a:gd name="T57" fmla="*/ 0 h 1200"/>
                <a:gd name="T58" fmla="*/ 0 w 687"/>
                <a:gd name="T59" fmla="*/ 0 h 1200"/>
                <a:gd name="T60" fmla="*/ 0 w 687"/>
                <a:gd name="T61" fmla="*/ 0 h 1200"/>
                <a:gd name="T62" fmla="*/ 0 w 687"/>
                <a:gd name="T63" fmla="*/ 0 h 1200"/>
                <a:gd name="T64" fmla="*/ 0 w 687"/>
                <a:gd name="T65" fmla="*/ 0 h 1200"/>
                <a:gd name="T66" fmla="*/ 0 w 687"/>
                <a:gd name="T67" fmla="*/ 0 h 1200"/>
                <a:gd name="T68" fmla="*/ 0 w 687"/>
                <a:gd name="T69" fmla="*/ 0 h 1200"/>
                <a:gd name="T70" fmla="*/ 0 w 687"/>
                <a:gd name="T71" fmla="*/ 0 h 1200"/>
                <a:gd name="T72" fmla="*/ 0 w 687"/>
                <a:gd name="T73" fmla="*/ 0 h 1200"/>
                <a:gd name="T74" fmla="*/ 0 w 687"/>
                <a:gd name="T75" fmla="*/ 0 h 1200"/>
                <a:gd name="T76" fmla="*/ 0 w 687"/>
                <a:gd name="T77" fmla="*/ 0 h 1200"/>
                <a:gd name="T78" fmla="*/ 0 w 687"/>
                <a:gd name="T79" fmla="*/ 0 h 1200"/>
                <a:gd name="T80" fmla="*/ 0 w 687"/>
                <a:gd name="T81" fmla="*/ 0 h 1200"/>
                <a:gd name="T82" fmla="*/ 0 w 687"/>
                <a:gd name="T83" fmla="*/ 0 h 12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7"/>
                <a:gd name="T127" fmla="*/ 0 h 1200"/>
                <a:gd name="T128" fmla="*/ 687 w 687"/>
                <a:gd name="T129" fmla="*/ 1200 h 12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7" h="1200">
                  <a:moveTo>
                    <a:pt x="437" y="911"/>
                  </a:moveTo>
                  <a:lnTo>
                    <a:pt x="550" y="1025"/>
                  </a:lnTo>
                  <a:lnTo>
                    <a:pt x="596" y="1025"/>
                  </a:lnTo>
                  <a:lnTo>
                    <a:pt x="671" y="1071"/>
                  </a:lnTo>
                  <a:lnTo>
                    <a:pt x="687" y="1123"/>
                  </a:lnTo>
                  <a:lnTo>
                    <a:pt x="664" y="1192"/>
                  </a:lnTo>
                  <a:lnTo>
                    <a:pt x="603" y="1200"/>
                  </a:lnTo>
                  <a:lnTo>
                    <a:pt x="527" y="1146"/>
                  </a:lnTo>
                  <a:lnTo>
                    <a:pt x="376" y="1002"/>
                  </a:lnTo>
                  <a:lnTo>
                    <a:pt x="279" y="866"/>
                  </a:lnTo>
                  <a:lnTo>
                    <a:pt x="233" y="759"/>
                  </a:lnTo>
                  <a:lnTo>
                    <a:pt x="203" y="577"/>
                  </a:lnTo>
                  <a:lnTo>
                    <a:pt x="203" y="341"/>
                  </a:lnTo>
                  <a:lnTo>
                    <a:pt x="195" y="281"/>
                  </a:lnTo>
                  <a:lnTo>
                    <a:pt x="151" y="235"/>
                  </a:lnTo>
                  <a:lnTo>
                    <a:pt x="22" y="243"/>
                  </a:lnTo>
                  <a:lnTo>
                    <a:pt x="0" y="220"/>
                  </a:lnTo>
                  <a:lnTo>
                    <a:pt x="29" y="205"/>
                  </a:lnTo>
                  <a:lnTo>
                    <a:pt x="121" y="197"/>
                  </a:lnTo>
                  <a:lnTo>
                    <a:pt x="136" y="182"/>
                  </a:lnTo>
                  <a:lnTo>
                    <a:pt x="7" y="105"/>
                  </a:lnTo>
                  <a:lnTo>
                    <a:pt x="7" y="76"/>
                  </a:lnTo>
                  <a:lnTo>
                    <a:pt x="29" y="68"/>
                  </a:lnTo>
                  <a:lnTo>
                    <a:pt x="136" y="128"/>
                  </a:lnTo>
                  <a:lnTo>
                    <a:pt x="159" y="121"/>
                  </a:lnTo>
                  <a:lnTo>
                    <a:pt x="136" y="7"/>
                  </a:lnTo>
                  <a:lnTo>
                    <a:pt x="151" y="0"/>
                  </a:lnTo>
                  <a:lnTo>
                    <a:pt x="166" y="7"/>
                  </a:lnTo>
                  <a:lnTo>
                    <a:pt x="195" y="121"/>
                  </a:lnTo>
                  <a:lnTo>
                    <a:pt x="218" y="128"/>
                  </a:lnTo>
                  <a:lnTo>
                    <a:pt x="279" y="7"/>
                  </a:lnTo>
                  <a:lnTo>
                    <a:pt x="294" y="7"/>
                  </a:lnTo>
                  <a:lnTo>
                    <a:pt x="294" y="45"/>
                  </a:lnTo>
                  <a:lnTo>
                    <a:pt x="256" y="144"/>
                  </a:lnTo>
                  <a:lnTo>
                    <a:pt x="256" y="197"/>
                  </a:lnTo>
                  <a:lnTo>
                    <a:pt x="271" y="266"/>
                  </a:lnTo>
                  <a:lnTo>
                    <a:pt x="264" y="356"/>
                  </a:lnTo>
                  <a:lnTo>
                    <a:pt x="271" y="523"/>
                  </a:lnTo>
                  <a:lnTo>
                    <a:pt x="286" y="630"/>
                  </a:lnTo>
                  <a:lnTo>
                    <a:pt x="324" y="751"/>
                  </a:lnTo>
                  <a:lnTo>
                    <a:pt x="376" y="843"/>
                  </a:lnTo>
                  <a:lnTo>
                    <a:pt x="437" y="9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1067" name="Freeform 70"/>
            <p:cNvSpPr>
              <a:spLocks/>
            </p:cNvSpPr>
            <p:nvPr/>
          </p:nvSpPr>
          <p:spPr bwMode="auto">
            <a:xfrm>
              <a:off x="4375" y="1299"/>
              <a:ext cx="112" cy="102"/>
            </a:xfrm>
            <a:custGeom>
              <a:avLst/>
              <a:gdLst>
                <a:gd name="T0" fmla="*/ 0 w 898"/>
                <a:gd name="T1" fmla="*/ 0 h 1124"/>
                <a:gd name="T2" fmla="*/ 0 w 898"/>
                <a:gd name="T3" fmla="*/ 0 h 1124"/>
                <a:gd name="T4" fmla="*/ 0 w 898"/>
                <a:gd name="T5" fmla="*/ 0 h 1124"/>
                <a:gd name="T6" fmla="*/ 0 w 898"/>
                <a:gd name="T7" fmla="*/ 0 h 1124"/>
                <a:gd name="T8" fmla="*/ 0 w 898"/>
                <a:gd name="T9" fmla="*/ 0 h 1124"/>
                <a:gd name="T10" fmla="*/ 0 w 898"/>
                <a:gd name="T11" fmla="*/ 0 h 1124"/>
                <a:gd name="T12" fmla="*/ 0 w 898"/>
                <a:gd name="T13" fmla="*/ 0 h 1124"/>
                <a:gd name="T14" fmla="*/ 0 w 898"/>
                <a:gd name="T15" fmla="*/ 0 h 1124"/>
                <a:gd name="T16" fmla="*/ 0 w 898"/>
                <a:gd name="T17" fmla="*/ 0 h 1124"/>
                <a:gd name="T18" fmla="*/ 0 w 898"/>
                <a:gd name="T19" fmla="*/ 0 h 1124"/>
                <a:gd name="T20" fmla="*/ 0 w 898"/>
                <a:gd name="T21" fmla="*/ 0 h 1124"/>
                <a:gd name="T22" fmla="*/ 0 w 898"/>
                <a:gd name="T23" fmla="*/ 0 h 1124"/>
                <a:gd name="T24" fmla="*/ 0 w 898"/>
                <a:gd name="T25" fmla="*/ 0 h 1124"/>
                <a:gd name="T26" fmla="*/ 0 w 898"/>
                <a:gd name="T27" fmla="*/ 0 h 1124"/>
                <a:gd name="T28" fmla="*/ 0 w 898"/>
                <a:gd name="T29" fmla="*/ 0 h 1124"/>
                <a:gd name="T30" fmla="*/ 0 w 898"/>
                <a:gd name="T31" fmla="*/ 0 h 1124"/>
                <a:gd name="T32" fmla="*/ 0 w 898"/>
                <a:gd name="T33" fmla="*/ 0 h 1124"/>
                <a:gd name="T34" fmla="*/ 0 w 898"/>
                <a:gd name="T35" fmla="*/ 0 h 1124"/>
                <a:gd name="T36" fmla="*/ 0 w 898"/>
                <a:gd name="T37" fmla="*/ 0 h 1124"/>
                <a:gd name="T38" fmla="*/ 0 w 898"/>
                <a:gd name="T39" fmla="*/ 0 h 1124"/>
                <a:gd name="T40" fmla="*/ 0 w 898"/>
                <a:gd name="T41" fmla="*/ 0 h 1124"/>
                <a:gd name="T42" fmla="*/ 0 w 898"/>
                <a:gd name="T43" fmla="*/ 0 h 1124"/>
                <a:gd name="T44" fmla="*/ 0 w 898"/>
                <a:gd name="T45" fmla="*/ 0 h 1124"/>
                <a:gd name="T46" fmla="*/ 0 w 898"/>
                <a:gd name="T47" fmla="*/ 0 h 1124"/>
                <a:gd name="T48" fmla="*/ 0 w 898"/>
                <a:gd name="T49" fmla="*/ 0 h 1124"/>
                <a:gd name="T50" fmla="*/ 0 w 898"/>
                <a:gd name="T51" fmla="*/ 0 h 1124"/>
                <a:gd name="T52" fmla="*/ 0 w 898"/>
                <a:gd name="T53" fmla="*/ 0 h 1124"/>
                <a:gd name="T54" fmla="*/ 0 w 898"/>
                <a:gd name="T55" fmla="*/ 0 h 1124"/>
                <a:gd name="T56" fmla="*/ 0 w 898"/>
                <a:gd name="T57" fmla="*/ 0 h 1124"/>
                <a:gd name="T58" fmla="*/ 0 w 898"/>
                <a:gd name="T59" fmla="*/ 0 h 1124"/>
                <a:gd name="T60" fmla="*/ 0 w 898"/>
                <a:gd name="T61" fmla="*/ 0 h 1124"/>
                <a:gd name="T62" fmla="*/ 0 w 898"/>
                <a:gd name="T63" fmla="*/ 0 h 1124"/>
                <a:gd name="T64" fmla="*/ 0 w 898"/>
                <a:gd name="T65" fmla="*/ 0 h 1124"/>
                <a:gd name="T66" fmla="*/ 0 w 898"/>
                <a:gd name="T67" fmla="*/ 0 h 1124"/>
                <a:gd name="T68" fmla="*/ 0 w 898"/>
                <a:gd name="T69" fmla="*/ 0 h 1124"/>
                <a:gd name="T70" fmla="*/ 0 w 898"/>
                <a:gd name="T71" fmla="*/ 0 h 1124"/>
                <a:gd name="T72" fmla="*/ 0 w 898"/>
                <a:gd name="T73" fmla="*/ 0 h 1124"/>
                <a:gd name="T74" fmla="*/ 0 w 898"/>
                <a:gd name="T75" fmla="*/ 0 h 1124"/>
                <a:gd name="T76" fmla="*/ 0 w 898"/>
                <a:gd name="T77" fmla="*/ 0 h 1124"/>
                <a:gd name="T78" fmla="*/ 0 w 898"/>
                <a:gd name="T79" fmla="*/ 0 h 1124"/>
                <a:gd name="T80" fmla="*/ 0 w 898"/>
                <a:gd name="T81" fmla="*/ 0 h 1124"/>
                <a:gd name="T82" fmla="*/ 0 w 898"/>
                <a:gd name="T83" fmla="*/ 0 h 1124"/>
                <a:gd name="T84" fmla="*/ 0 w 898"/>
                <a:gd name="T85" fmla="*/ 0 h 1124"/>
                <a:gd name="T86" fmla="*/ 0 w 898"/>
                <a:gd name="T87" fmla="*/ 0 h 1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8"/>
                <a:gd name="T133" fmla="*/ 0 h 1124"/>
                <a:gd name="T134" fmla="*/ 898 w 898"/>
                <a:gd name="T135" fmla="*/ 1124 h 11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8" h="1124">
                  <a:moveTo>
                    <a:pt x="15" y="996"/>
                  </a:moveTo>
                  <a:lnTo>
                    <a:pt x="0" y="1048"/>
                  </a:lnTo>
                  <a:lnTo>
                    <a:pt x="15" y="1124"/>
                  </a:lnTo>
                  <a:lnTo>
                    <a:pt x="68" y="1124"/>
                  </a:lnTo>
                  <a:lnTo>
                    <a:pt x="226" y="1094"/>
                  </a:lnTo>
                  <a:lnTo>
                    <a:pt x="400" y="1033"/>
                  </a:lnTo>
                  <a:lnTo>
                    <a:pt x="543" y="934"/>
                  </a:lnTo>
                  <a:lnTo>
                    <a:pt x="627" y="806"/>
                  </a:lnTo>
                  <a:lnTo>
                    <a:pt x="701" y="585"/>
                  </a:lnTo>
                  <a:lnTo>
                    <a:pt x="724" y="380"/>
                  </a:lnTo>
                  <a:lnTo>
                    <a:pt x="724" y="282"/>
                  </a:lnTo>
                  <a:lnTo>
                    <a:pt x="762" y="221"/>
                  </a:lnTo>
                  <a:lnTo>
                    <a:pt x="829" y="198"/>
                  </a:lnTo>
                  <a:lnTo>
                    <a:pt x="890" y="198"/>
                  </a:lnTo>
                  <a:lnTo>
                    <a:pt x="898" y="167"/>
                  </a:lnTo>
                  <a:lnTo>
                    <a:pt x="808" y="175"/>
                  </a:lnTo>
                  <a:lnTo>
                    <a:pt x="793" y="152"/>
                  </a:lnTo>
                  <a:lnTo>
                    <a:pt x="867" y="69"/>
                  </a:lnTo>
                  <a:lnTo>
                    <a:pt x="852" y="46"/>
                  </a:lnTo>
                  <a:lnTo>
                    <a:pt x="837" y="61"/>
                  </a:lnTo>
                  <a:lnTo>
                    <a:pt x="777" y="122"/>
                  </a:lnTo>
                  <a:lnTo>
                    <a:pt x="762" y="122"/>
                  </a:lnTo>
                  <a:lnTo>
                    <a:pt x="762" y="16"/>
                  </a:lnTo>
                  <a:lnTo>
                    <a:pt x="747" y="0"/>
                  </a:lnTo>
                  <a:lnTo>
                    <a:pt x="724" y="8"/>
                  </a:lnTo>
                  <a:lnTo>
                    <a:pt x="732" y="122"/>
                  </a:lnTo>
                  <a:lnTo>
                    <a:pt x="717" y="129"/>
                  </a:lnTo>
                  <a:lnTo>
                    <a:pt x="656" y="69"/>
                  </a:lnTo>
                  <a:lnTo>
                    <a:pt x="611" y="61"/>
                  </a:lnTo>
                  <a:lnTo>
                    <a:pt x="619" y="92"/>
                  </a:lnTo>
                  <a:lnTo>
                    <a:pt x="686" y="160"/>
                  </a:lnTo>
                  <a:lnTo>
                    <a:pt x="686" y="198"/>
                  </a:lnTo>
                  <a:lnTo>
                    <a:pt x="663" y="274"/>
                  </a:lnTo>
                  <a:lnTo>
                    <a:pt x="663" y="342"/>
                  </a:lnTo>
                  <a:lnTo>
                    <a:pt x="663" y="457"/>
                  </a:lnTo>
                  <a:lnTo>
                    <a:pt x="633" y="601"/>
                  </a:lnTo>
                  <a:lnTo>
                    <a:pt x="604" y="691"/>
                  </a:lnTo>
                  <a:lnTo>
                    <a:pt x="551" y="806"/>
                  </a:lnTo>
                  <a:lnTo>
                    <a:pt x="490" y="896"/>
                  </a:lnTo>
                  <a:lnTo>
                    <a:pt x="446" y="942"/>
                  </a:lnTo>
                  <a:lnTo>
                    <a:pt x="324" y="980"/>
                  </a:lnTo>
                  <a:lnTo>
                    <a:pt x="211" y="996"/>
                  </a:lnTo>
                  <a:lnTo>
                    <a:pt x="97" y="1011"/>
                  </a:lnTo>
                  <a:lnTo>
                    <a:pt x="15" y="9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grpSp>
      <p:sp>
        <p:nvSpPr>
          <p:cNvPr id="74" name="矩形 73"/>
          <p:cNvSpPr/>
          <p:nvPr/>
        </p:nvSpPr>
        <p:spPr>
          <a:xfrm>
            <a:off x="2136007" y="5575652"/>
            <a:ext cx="657502" cy="290036"/>
          </a:xfrm>
          <a:prstGeom prst="rect">
            <a:avLst/>
          </a:prstGeom>
        </p:spPr>
        <p:txBody>
          <a:bodyPr wrap="none" lIns="94256" tIns="47128" rIns="94256" bIns="47128">
            <a:spAutoFit/>
          </a:bodyPr>
          <a:lstStyle/>
          <a:p>
            <a:pPr algn="ctr" defTabSz="968746">
              <a:spcBef>
                <a:spcPct val="20000"/>
              </a:spcBef>
              <a:defRPr/>
            </a:pPr>
            <a:r>
              <a:rPr lang="zh-CN" altLang="en-US" sz="1200" b="1" dirty="0">
                <a:latin typeface="+mn-ea"/>
                <a:cs typeface="Arial" pitchFamily="34" charset="0"/>
              </a:rPr>
              <a:t>基本级</a:t>
            </a:r>
          </a:p>
        </p:txBody>
      </p:sp>
      <p:sp>
        <p:nvSpPr>
          <p:cNvPr id="75" name="矩形 74"/>
          <p:cNvSpPr/>
          <p:nvPr/>
        </p:nvSpPr>
        <p:spPr>
          <a:xfrm>
            <a:off x="3226459" y="4975577"/>
            <a:ext cx="657503" cy="290036"/>
          </a:xfrm>
          <a:prstGeom prst="rect">
            <a:avLst/>
          </a:prstGeom>
        </p:spPr>
        <p:txBody>
          <a:bodyPr wrap="none" lIns="94256" tIns="47128" rIns="94256" bIns="47128">
            <a:spAutoFit/>
          </a:bodyPr>
          <a:lstStyle/>
          <a:p>
            <a:pPr algn="ctr" defTabSz="968746">
              <a:spcBef>
                <a:spcPct val="20000"/>
              </a:spcBef>
              <a:defRPr/>
            </a:pPr>
            <a:r>
              <a:rPr lang="zh-CN" altLang="en-US" sz="1200" b="1" dirty="0">
                <a:latin typeface="+mn-ea"/>
                <a:cs typeface="Arial" pitchFamily="34" charset="0"/>
              </a:rPr>
              <a:t>发展级</a:t>
            </a:r>
          </a:p>
        </p:txBody>
      </p:sp>
      <p:sp>
        <p:nvSpPr>
          <p:cNvPr id="76" name="矩形 75"/>
          <p:cNvSpPr/>
          <p:nvPr/>
        </p:nvSpPr>
        <p:spPr>
          <a:xfrm>
            <a:off x="4316911" y="4365501"/>
            <a:ext cx="657502" cy="290036"/>
          </a:xfrm>
          <a:prstGeom prst="rect">
            <a:avLst/>
          </a:prstGeom>
        </p:spPr>
        <p:txBody>
          <a:bodyPr wrap="none" lIns="94256" tIns="47128" rIns="94256" bIns="47128">
            <a:spAutoFit/>
          </a:bodyPr>
          <a:lstStyle/>
          <a:p>
            <a:pPr algn="ctr" defTabSz="968746">
              <a:spcBef>
                <a:spcPct val="20000"/>
              </a:spcBef>
              <a:defRPr/>
            </a:pPr>
            <a:r>
              <a:rPr lang="zh-CN" altLang="en-US" sz="1200" b="1" dirty="0">
                <a:latin typeface="+mn-ea"/>
                <a:cs typeface="Arial" pitchFamily="34" charset="0"/>
              </a:rPr>
              <a:t>有效级</a:t>
            </a:r>
          </a:p>
        </p:txBody>
      </p:sp>
      <p:sp>
        <p:nvSpPr>
          <p:cNvPr id="77" name="矩形 76"/>
          <p:cNvSpPr/>
          <p:nvPr/>
        </p:nvSpPr>
        <p:spPr>
          <a:xfrm>
            <a:off x="5407363" y="3765426"/>
            <a:ext cx="657503" cy="290036"/>
          </a:xfrm>
          <a:prstGeom prst="rect">
            <a:avLst/>
          </a:prstGeom>
        </p:spPr>
        <p:txBody>
          <a:bodyPr wrap="none" lIns="94256" tIns="47128" rIns="94256" bIns="47128">
            <a:spAutoFit/>
          </a:bodyPr>
          <a:lstStyle/>
          <a:p>
            <a:pPr algn="ctr" defTabSz="968746">
              <a:spcBef>
                <a:spcPct val="20000"/>
              </a:spcBef>
              <a:defRPr/>
            </a:pPr>
            <a:r>
              <a:rPr lang="zh-CN" altLang="en-US" sz="1200" b="1" dirty="0">
                <a:latin typeface="+mn-ea"/>
                <a:cs typeface="Arial" pitchFamily="34" charset="0"/>
              </a:rPr>
              <a:t>专家级</a:t>
            </a:r>
          </a:p>
        </p:txBody>
      </p:sp>
      <p:sp>
        <p:nvSpPr>
          <p:cNvPr id="78" name="Text Box 93"/>
          <p:cNvSpPr txBox="1">
            <a:spLocks noChangeArrowheads="1"/>
          </p:cNvSpPr>
          <p:nvPr/>
        </p:nvSpPr>
        <p:spPr bwMode="auto">
          <a:xfrm>
            <a:off x="315021" y="900113"/>
            <a:ext cx="8796314" cy="1557115"/>
          </a:xfrm>
          <a:prstGeom prst="rect">
            <a:avLst/>
          </a:prstGeom>
          <a:noFill/>
          <a:ln w="9525">
            <a:noFill/>
            <a:miter lim="800000"/>
            <a:headEnd/>
            <a:tailEnd/>
          </a:ln>
        </p:spPr>
        <p:txBody>
          <a:bodyPr lIns="94256" tIns="47128" rIns="94256" bIns="47128">
            <a:spAutoFit/>
          </a:bodyPr>
          <a:lstStyle/>
          <a:p>
            <a:pPr indent="373098">
              <a:lnSpc>
                <a:spcPct val="125000"/>
              </a:lnSpc>
              <a:defRPr/>
            </a:pPr>
            <a:r>
              <a:rPr lang="zh-CN" altLang="en-US" dirty="0">
                <a:latin typeface="+mn-ea"/>
                <a:ea typeface="+mn-ea"/>
              </a:rPr>
              <a:t>根据集团发展战略对集团人力资源管理的要求，结合集团及成员企业管理现状，集团人力资源成熟度标准，建议从</a:t>
            </a:r>
            <a:r>
              <a:rPr lang="zh-CN" altLang="en-US" b="1" dirty="0">
                <a:solidFill>
                  <a:srgbClr val="2D2D8A"/>
                </a:solidFill>
                <a:latin typeface="+mn-ea"/>
                <a:ea typeface="+mn-ea"/>
              </a:rPr>
              <a:t>组织模式、人才队伍、目标与激励机制</a:t>
            </a:r>
            <a:r>
              <a:rPr lang="zh-CN" altLang="en-US" dirty="0">
                <a:latin typeface="+mn-ea"/>
                <a:ea typeface="+mn-ea"/>
              </a:rPr>
              <a:t>和</a:t>
            </a:r>
            <a:r>
              <a:rPr lang="zh-CN" altLang="en-US" b="1" dirty="0">
                <a:solidFill>
                  <a:srgbClr val="2D2D8A"/>
                </a:solidFill>
                <a:latin typeface="+mn-ea"/>
                <a:ea typeface="+mn-ea"/>
              </a:rPr>
              <a:t>专业服务</a:t>
            </a:r>
            <a:r>
              <a:rPr lang="zh-CN" altLang="en-US" dirty="0">
                <a:latin typeface="+mn-ea"/>
                <a:ea typeface="+mn-ea"/>
              </a:rPr>
              <a:t>四个维度，建立成熟度标准并推动成员企业不断提升人力资源</a:t>
            </a:r>
            <a:r>
              <a:rPr lang="zh-CN" altLang="en-US">
                <a:latin typeface="+mn-ea"/>
                <a:ea typeface="+mn-ea"/>
              </a:rPr>
              <a:t>管理</a:t>
            </a:r>
            <a:r>
              <a:rPr lang="zh-CN" altLang="en-US" smtClean="0">
                <a:latin typeface="+mn-ea"/>
                <a:ea typeface="+mn-ea"/>
              </a:rPr>
              <a:t>的</a:t>
            </a:r>
            <a:r>
              <a:rPr lang="zh-CN" altLang="en-US" b="1" smtClean="0">
                <a:solidFill>
                  <a:srgbClr val="FF0000"/>
                </a:solidFill>
                <a:latin typeface="+mn-ea"/>
                <a:ea typeface="+mn-ea"/>
              </a:rPr>
              <a:t>规范性</a:t>
            </a:r>
            <a:r>
              <a:rPr lang="zh-CN" altLang="en-US" b="1">
                <a:solidFill>
                  <a:srgbClr val="FF0000"/>
                </a:solidFill>
                <a:latin typeface="+mn-ea"/>
                <a:ea typeface="+mn-ea"/>
              </a:rPr>
              <a:t>、</a:t>
            </a:r>
            <a:r>
              <a:rPr lang="zh-CN" altLang="en-US" b="1" smtClean="0">
                <a:solidFill>
                  <a:srgbClr val="FF0000"/>
                </a:solidFill>
                <a:latin typeface="+mn-ea"/>
              </a:rPr>
              <a:t>系统性</a:t>
            </a:r>
            <a:r>
              <a:rPr lang="zh-CN" altLang="en-US" b="1">
                <a:solidFill>
                  <a:srgbClr val="FF0000"/>
                </a:solidFill>
                <a:latin typeface="+mn-ea"/>
              </a:rPr>
              <a:t>、</a:t>
            </a:r>
            <a:r>
              <a:rPr lang="zh-CN" altLang="en-US" b="1" smtClean="0">
                <a:solidFill>
                  <a:srgbClr val="FF0000"/>
                </a:solidFill>
                <a:latin typeface="+mn-ea"/>
              </a:rPr>
              <a:t>适应性</a:t>
            </a:r>
            <a:r>
              <a:rPr lang="zh-CN" altLang="en-US" smtClean="0">
                <a:latin typeface="+mn-ea"/>
                <a:ea typeface="+mn-ea"/>
              </a:rPr>
              <a:t>和</a:t>
            </a:r>
            <a:r>
              <a:rPr lang="zh-CN" altLang="en-US" b="1" dirty="0">
                <a:solidFill>
                  <a:srgbClr val="FF0000"/>
                </a:solidFill>
                <a:latin typeface="+mn-ea"/>
                <a:ea typeface="+mn-ea"/>
              </a:rPr>
              <a:t>效能性</a:t>
            </a:r>
            <a:r>
              <a:rPr lang="zh-CN" altLang="en-US" dirty="0">
                <a:latin typeface="+mn-ea"/>
                <a:ea typeface="+mn-ea"/>
              </a:rPr>
              <a:t>。</a:t>
            </a:r>
            <a:endParaRPr lang="en-US" altLang="zh-CN" dirty="0">
              <a:latin typeface="+mn-ea"/>
              <a:ea typeface="+mn-ea"/>
            </a:endParaRPr>
          </a:p>
        </p:txBody>
      </p:sp>
      <p:grpSp>
        <p:nvGrpSpPr>
          <p:cNvPr id="1042" name="组合 67"/>
          <p:cNvGrpSpPr>
            <a:grpSpLocks/>
          </p:cNvGrpSpPr>
          <p:nvPr/>
        </p:nvGrpSpPr>
        <p:grpSpPr bwMode="auto">
          <a:xfrm>
            <a:off x="1908223" y="3765426"/>
            <a:ext cx="4379580" cy="1805226"/>
            <a:chOff x="2801430" y="3357562"/>
            <a:chExt cx="4303140" cy="1719008"/>
          </a:xfrm>
        </p:grpSpPr>
        <p:cxnSp>
          <p:nvCxnSpPr>
            <p:cNvPr id="1055" name="直接连接符 58"/>
            <p:cNvCxnSpPr>
              <a:cxnSpLocks noChangeShapeType="1"/>
            </p:cNvCxnSpPr>
            <p:nvPr/>
          </p:nvCxnSpPr>
          <p:spPr bwMode="auto">
            <a:xfrm>
              <a:off x="2801430" y="5072074"/>
              <a:ext cx="1080000" cy="1588"/>
            </a:xfrm>
            <a:prstGeom prst="line">
              <a:avLst/>
            </a:prstGeom>
            <a:noFill/>
            <a:ln w="28575" algn="ctr">
              <a:solidFill>
                <a:srgbClr val="CCFF66"/>
              </a:solidFill>
              <a:round/>
              <a:headEnd/>
              <a:tailEnd/>
            </a:ln>
            <a:extLst>
              <a:ext uri="{909E8E84-426E-40DD-AFC4-6F175D3DCCD1}">
                <a14:hiddenFill xmlns:a14="http://schemas.microsoft.com/office/drawing/2010/main">
                  <a:noFill/>
                </a14:hiddenFill>
              </a:ext>
            </a:extLst>
          </p:spPr>
        </p:cxnSp>
        <p:cxnSp>
          <p:nvCxnSpPr>
            <p:cNvPr id="1056" name="直接连接符 61"/>
            <p:cNvCxnSpPr>
              <a:cxnSpLocks noChangeShapeType="1"/>
            </p:cNvCxnSpPr>
            <p:nvPr/>
          </p:nvCxnSpPr>
          <p:spPr bwMode="auto">
            <a:xfrm>
              <a:off x="3873000" y="4500570"/>
              <a:ext cx="1080000" cy="1588"/>
            </a:xfrm>
            <a:prstGeom prst="line">
              <a:avLst/>
            </a:prstGeom>
            <a:noFill/>
            <a:ln w="28575" algn="ctr">
              <a:solidFill>
                <a:srgbClr val="FFFF66"/>
              </a:solidFill>
              <a:round/>
              <a:headEnd/>
              <a:tailEnd/>
            </a:ln>
            <a:extLst>
              <a:ext uri="{909E8E84-426E-40DD-AFC4-6F175D3DCCD1}">
                <a14:hiddenFill xmlns:a14="http://schemas.microsoft.com/office/drawing/2010/main">
                  <a:noFill/>
                </a14:hiddenFill>
              </a:ext>
            </a:extLst>
          </p:spPr>
        </p:cxnSp>
        <p:cxnSp>
          <p:nvCxnSpPr>
            <p:cNvPr id="1057" name="直接连接符 62"/>
            <p:cNvCxnSpPr>
              <a:cxnSpLocks noChangeShapeType="1"/>
            </p:cNvCxnSpPr>
            <p:nvPr/>
          </p:nvCxnSpPr>
          <p:spPr bwMode="auto">
            <a:xfrm rot="5400000">
              <a:off x="3585794" y="4787776"/>
              <a:ext cx="576000" cy="1588"/>
            </a:xfrm>
            <a:prstGeom prst="line">
              <a:avLst/>
            </a:prstGeom>
            <a:noFill/>
            <a:ln w="28575" algn="ctr">
              <a:solidFill>
                <a:srgbClr val="CCFF66"/>
              </a:solidFill>
              <a:round/>
              <a:headEnd/>
              <a:tailEnd/>
            </a:ln>
            <a:extLst>
              <a:ext uri="{909E8E84-426E-40DD-AFC4-6F175D3DCCD1}">
                <a14:hiddenFill xmlns:a14="http://schemas.microsoft.com/office/drawing/2010/main">
                  <a:noFill/>
                </a14:hiddenFill>
              </a:ext>
            </a:extLst>
          </p:spPr>
        </p:cxnSp>
        <p:cxnSp>
          <p:nvCxnSpPr>
            <p:cNvPr id="1058" name="直接连接符 63"/>
            <p:cNvCxnSpPr>
              <a:cxnSpLocks noChangeShapeType="1"/>
            </p:cNvCxnSpPr>
            <p:nvPr/>
          </p:nvCxnSpPr>
          <p:spPr bwMode="auto">
            <a:xfrm>
              <a:off x="6024570" y="3357562"/>
              <a:ext cx="1080000" cy="1588"/>
            </a:xfrm>
            <a:prstGeom prst="line">
              <a:avLst/>
            </a:prstGeom>
            <a:noFill/>
            <a:ln w="28575" algn="ctr">
              <a:solidFill>
                <a:srgbClr val="FF6600"/>
              </a:solidFill>
              <a:round/>
              <a:headEnd/>
              <a:tailEnd/>
            </a:ln>
            <a:extLst>
              <a:ext uri="{909E8E84-426E-40DD-AFC4-6F175D3DCCD1}">
                <a14:hiddenFill xmlns:a14="http://schemas.microsoft.com/office/drawing/2010/main">
                  <a:noFill/>
                </a14:hiddenFill>
              </a:ext>
            </a:extLst>
          </p:spPr>
        </p:cxnSp>
        <p:cxnSp>
          <p:nvCxnSpPr>
            <p:cNvPr id="1059" name="直接连接符 64"/>
            <p:cNvCxnSpPr>
              <a:cxnSpLocks noChangeShapeType="1"/>
            </p:cNvCxnSpPr>
            <p:nvPr/>
          </p:nvCxnSpPr>
          <p:spPr bwMode="auto">
            <a:xfrm rot="5400000">
              <a:off x="4664206" y="4211776"/>
              <a:ext cx="576000" cy="1588"/>
            </a:xfrm>
            <a:prstGeom prst="line">
              <a:avLst/>
            </a:prstGeom>
            <a:noFill/>
            <a:ln w="28575" algn="ctr">
              <a:solidFill>
                <a:srgbClr val="FFFF66"/>
              </a:solidFill>
              <a:round/>
              <a:headEnd/>
              <a:tailEnd/>
            </a:ln>
            <a:extLst>
              <a:ext uri="{909E8E84-426E-40DD-AFC4-6F175D3DCCD1}">
                <a14:hiddenFill xmlns:a14="http://schemas.microsoft.com/office/drawing/2010/main">
                  <a:noFill/>
                </a14:hiddenFill>
              </a:ext>
            </a:extLst>
          </p:spPr>
        </p:cxnSp>
        <p:cxnSp>
          <p:nvCxnSpPr>
            <p:cNvPr id="1060" name="直接连接符 65"/>
            <p:cNvCxnSpPr>
              <a:cxnSpLocks noChangeShapeType="1"/>
            </p:cNvCxnSpPr>
            <p:nvPr/>
          </p:nvCxnSpPr>
          <p:spPr bwMode="auto">
            <a:xfrm>
              <a:off x="4944570" y="3929066"/>
              <a:ext cx="1080000" cy="1588"/>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cxnSp>
          <p:nvCxnSpPr>
            <p:cNvPr id="1061" name="直接连接符 66"/>
            <p:cNvCxnSpPr>
              <a:cxnSpLocks noChangeShapeType="1"/>
            </p:cNvCxnSpPr>
            <p:nvPr/>
          </p:nvCxnSpPr>
          <p:spPr bwMode="auto">
            <a:xfrm rot="5400000">
              <a:off x="5737364" y="3644768"/>
              <a:ext cx="576000" cy="1588"/>
            </a:xfrm>
            <a:prstGeom prst="line">
              <a:avLst/>
            </a:prstGeom>
            <a:noFill/>
            <a:ln w="28575" algn="ctr">
              <a:solidFill>
                <a:srgbClr val="FF9900"/>
              </a:solidFill>
              <a:round/>
              <a:headEnd/>
              <a:tailEnd/>
            </a:ln>
            <a:extLst>
              <a:ext uri="{909E8E84-426E-40DD-AFC4-6F175D3DCCD1}">
                <a14:hiddenFill xmlns:a14="http://schemas.microsoft.com/office/drawing/2010/main">
                  <a:noFill/>
                </a14:hiddenFill>
              </a:ext>
            </a:extLst>
          </p:spPr>
        </p:cxnSp>
      </p:grpSp>
      <p:cxnSp>
        <p:nvCxnSpPr>
          <p:cNvPr id="1043" name="直接箭头连接符 69"/>
          <p:cNvCxnSpPr>
            <a:cxnSpLocks noChangeShapeType="1"/>
          </p:cNvCxnSpPr>
          <p:nvPr/>
        </p:nvCxnSpPr>
        <p:spPr bwMode="auto">
          <a:xfrm flipV="1">
            <a:off x="1253952" y="2640286"/>
            <a:ext cx="5234171" cy="2850356"/>
          </a:xfrm>
          <a:prstGeom prst="straightConnector1">
            <a:avLst/>
          </a:prstGeom>
          <a:noFill/>
          <a:ln w="38100" algn="ctr">
            <a:solidFill>
              <a:srgbClr val="FF6600"/>
            </a:solidFill>
            <a:round/>
            <a:headEnd/>
            <a:tailEnd type="arrow" w="med" len="lg"/>
          </a:ln>
          <a:extLst>
            <a:ext uri="{909E8E84-426E-40DD-AFC4-6F175D3DCCD1}">
              <a14:hiddenFill xmlns:a14="http://schemas.microsoft.com/office/drawing/2010/main">
                <a:noFill/>
              </a14:hiddenFill>
            </a:ext>
          </a:extLst>
        </p:spPr>
      </p:cxnSp>
      <p:sp>
        <p:nvSpPr>
          <p:cNvPr id="1044" name="右箭头 52"/>
          <p:cNvSpPr>
            <a:spLocks noChangeArrowheads="1"/>
          </p:cNvSpPr>
          <p:nvPr/>
        </p:nvSpPr>
        <p:spPr bwMode="auto">
          <a:xfrm rot="16200000">
            <a:off x="3393723" y="5723763"/>
            <a:ext cx="1725216" cy="508878"/>
          </a:xfrm>
          <a:prstGeom prst="rightArrow">
            <a:avLst>
              <a:gd name="adj1" fmla="val 66981"/>
              <a:gd name="adj2" fmla="val 49985"/>
            </a:avLst>
          </a:prstGeom>
          <a:solidFill>
            <a:srgbClr val="92D050"/>
          </a:solidFill>
          <a:ln>
            <a:noFill/>
          </a:ln>
          <a:extLst>
            <a:ext uri="{91240B29-F687-4F45-9708-019B960494DF}">
              <a14:hiddenLine xmlns:a14="http://schemas.microsoft.com/office/drawing/2010/main" w="12700" algn="ctr">
                <a:solidFill>
                  <a:srgbClr val="000000"/>
                </a:solidFill>
                <a:round/>
                <a:headEnd/>
                <a:tailEnd/>
              </a14:hiddenLine>
            </a:ext>
          </a:extLst>
        </p:spPr>
        <p:txBody>
          <a:bodyPr vert="eaVert" wrap="none" lIns="87660" tIns="45583" rIns="87660" bIns="45583" anchor="ctr"/>
          <a:lstStyle/>
          <a:p>
            <a:pPr algn="ctr" defTabSz="890199"/>
            <a:r>
              <a:rPr lang="zh-CN" altLang="en-US" b="1"/>
              <a:t>规</a:t>
            </a:r>
            <a:endParaRPr lang="en-US" altLang="zh-CN" b="1"/>
          </a:p>
          <a:p>
            <a:pPr algn="ctr" defTabSz="890199"/>
            <a:r>
              <a:rPr lang="zh-CN" altLang="en-US" b="1"/>
              <a:t>范</a:t>
            </a:r>
            <a:endParaRPr lang="en-US" altLang="zh-CN" b="1"/>
          </a:p>
          <a:p>
            <a:pPr algn="ctr" defTabSz="890199"/>
            <a:r>
              <a:rPr lang="zh-CN" altLang="en-US" b="1"/>
              <a:t>性</a:t>
            </a:r>
          </a:p>
        </p:txBody>
      </p:sp>
      <p:sp>
        <p:nvSpPr>
          <p:cNvPr id="1045" name="右箭头 53"/>
          <p:cNvSpPr>
            <a:spLocks noChangeArrowheads="1"/>
          </p:cNvSpPr>
          <p:nvPr/>
        </p:nvSpPr>
        <p:spPr bwMode="auto">
          <a:xfrm rot="16200000">
            <a:off x="4266085" y="5348716"/>
            <a:ext cx="1725215" cy="508878"/>
          </a:xfrm>
          <a:prstGeom prst="rightArrow">
            <a:avLst>
              <a:gd name="adj1" fmla="val 66981"/>
              <a:gd name="adj2" fmla="val 49985"/>
            </a:avLst>
          </a:prstGeom>
          <a:solidFill>
            <a:srgbClr val="00CDC8"/>
          </a:solidFill>
          <a:ln>
            <a:noFill/>
          </a:ln>
          <a:extLst>
            <a:ext uri="{91240B29-F687-4F45-9708-019B960494DF}">
              <a14:hiddenLine xmlns:a14="http://schemas.microsoft.com/office/drawing/2010/main" w="12700" algn="ctr">
                <a:solidFill>
                  <a:srgbClr val="000000"/>
                </a:solidFill>
                <a:round/>
                <a:headEnd/>
                <a:tailEnd/>
              </a14:hiddenLine>
            </a:ext>
          </a:extLst>
        </p:spPr>
        <p:txBody>
          <a:bodyPr vert="eaVert" wrap="none" lIns="87660" tIns="45583" rIns="87660" bIns="45583" anchor="ctr"/>
          <a:lstStyle/>
          <a:p>
            <a:pPr algn="ctr" defTabSz="890199"/>
            <a:r>
              <a:rPr lang="zh-CN" altLang="en-US" b="1"/>
              <a:t>系</a:t>
            </a:r>
            <a:endParaRPr lang="en-US" altLang="zh-CN" b="1"/>
          </a:p>
          <a:p>
            <a:pPr algn="ctr" defTabSz="890199"/>
            <a:r>
              <a:rPr lang="zh-CN" altLang="en-US" b="1"/>
              <a:t>统</a:t>
            </a:r>
            <a:endParaRPr lang="en-US" altLang="zh-CN" b="1"/>
          </a:p>
          <a:p>
            <a:pPr algn="ctr" defTabSz="890199"/>
            <a:r>
              <a:rPr lang="zh-CN" altLang="en-US" b="1"/>
              <a:t>性</a:t>
            </a:r>
          </a:p>
        </p:txBody>
      </p:sp>
      <p:sp>
        <p:nvSpPr>
          <p:cNvPr id="1046" name="右箭头 54"/>
          <p:cNvSpPr>
            <a:spLocks noChangeArrowheads="1"/>
          </p:cNvSpPr>
          <p:nvPr/>
        </p:nvSpPr>
        <p:spPr bwMode="auto">
          <a:xfrm rot="16200000">
            <a:off x="6371537" y="4673633"/>
            <a:ext cx="1725216" cy="508877"/>
          </a:xfrm>
          <a:prstGeom prst="rightArrow">
            <a:avLst>
              <a:gd name="adj1" fmla="val 66981"/>
              <a:gd name="adj2" fmla="val 49986"/>
            </a:avLst>
          </a:prstGeom>
          <a:solidFill>
            <a:srgbClr val="FFC000"/>
          </a:solidFill>
          <a:ln>
            <a:noFill/>
          </a:ln>
          <a:extLst>
            <a:ext uri="{91240B29-F687-4F45-9708-019B960494DF}">
              <a14:hiddenLine xmlns:a14="http://schemas.microsoft.com/office/drawing/2010/main" w="12700" algn="ctr">
                <a:solidFill>
                  <a:srgbClr val="000000"/>
                </a:solidFill>
                <a:round/>
                <a:headEnd/>
                <a:tailEnd/>
              </a14:hiddenLine>
            </a:ext>
          </a:extLst>
        </p:spPr>
        <p:txBody>
          <a:bodyPr vert="eaVert" wrap="none" lIns="87660" tIns="45583" rIns="87660" bIns="45583" anchor="ctr"/>
          <a:lstStyle/>
          <a:p>
            <a:pPr algn="ctr" defTabSz="890199"/>
            <a:r>
              <a:rPr lang="zh-CN" altLang="en-US" b="1"/>
              <a:t>效</a:t>
            </a:r>
            <a:endParaRPr lang="en-US" altLang="zh-CN" b="1"/>
          </a:p>
          <a:p>
            <a:pPr algn="ctr" defTabSz="890199"/>
            <a:r>
              <a:rPr lang="zh-CN" altLang="en-US" b="1"/>
              <a:t>能</a:t>
            </a:r>
            <a:endParaRPr lang="en-US" altLang="zh-CN" b="1"/>
          </a:p>
          <a:p>
            <a:pPr algn="ctr" defTabSz="890199"/>
            <a:r>
              <a:rPr lang="zh-CN" altLang="en-US" b="1"/>
              <a:t>性</a:t>
            </a:r>
          </a:p>
        </p:txBody>
      </p:sp>
      <p:sp>
        <p:nvSpPr>
          <p:cNvPr id="1047" name="右箭头 55"/>
          <p:cNvSpPr>
            <a:spLocks noChangeArrowheads="1"/>
          </p:cNvSpPr>
          <p:nvPr/>
        </p:nvSpPr>
        <p:spPr bwMode="auto">
          <a:xfrm rot="16200000">
            <a:off x="5211143" y="5048679"/>
            <a:ext cx="1725215" cy="508877"/>
          </a:xfrm>
          <a:prstGeom prst="rightArrow">
            <a:avLst>
              <a:gd name="adj1" fmla="val 66981"/>
              <a:gd name="adj2" fmla="val 49985"/>
            </a:avLst>
          </a:prstGeom>
          <a:solidFill>
            <a:srgbClr val="00B0F0"/>
          </a:solidFill>
          <a:ln>
            <a:noFill/>
          </a:ln>
          <a:extLst>
            <a:ext uri="{91240B29-F687-4F45-9708-019B960494DF}">
              <a14:hiddenLine xmlns:a14="http://schemas.microsoft.com/office/drawing/2010/main" w="12700" algn="ctr">
                <a:solidFill>
                  <a:srgbClr val="000000"/>
                </a:solidFill>
                <a:round/>
                <a:headEnd/>
                <a:tailEnd/>
              </a14:hiddenLine>
            </a:ext>
          </a:extLst>
        </p:spPr>
        <p:txBody>
          <a:bodyPr vert="eaVert" wrap="none" lIns="87660" tIns="45583" rIns="87660" bIns="45583" anchor="ctr"/>
          <a:lstStyle/>
          <a:p>
            <a:pPr algn="ctr" defTabSz="890199"/>
            <a:r>
              <a:rPr lang="zh-CN" altLang="en-US" b="1"/>
              <a:t>适</a:t>
            </a:r>
            <a:endParaRPr lang="en-US" altLang="zh-CN" b="1"/>
          </a:p>
          <a:p>
            <a:pPr algn="ctr" defTabSz="890199"/>
            <a:r>
              <a:rPr lang="zh-CN" altLang="en-US" b="1" smtClean="0"/>
              <a:t>应</a:t>
            </a:r>
            <a:endParaRPr lang="en-US" altLang="zh-CN" b="1"/>
          </a:p>
          <a:p>
            <a:pPr algn="ctr" defTabSz="890199"/>
            <a:r>
              <a:rPr lang="zh-CN" altLang="en-US" b="1"/>
              <a:t>性</a:t>
            </a:r>
          </a:p>
        </p:txBody>
      </p:sp>
      <p:sp>
        <p:nvSpPr>
          <p:cNvPr id="1052" name="Freeform 7"/>
          <p:cNvSpPr>
            <a:spLocks/>
          </p:cNvSpPr>
          <p:nvPr/>
        </p:nvSpPr>
        <p:spPr bwMode="auto">
          <a:xfrm>
            <a:off x="6953928" y="2423846"/>
            <a:ext cx="113084" cy="596741"/>
          </a:xfrm>
          <a:custGeom>
            <a:avLst/>
            <a:gdLst>
              <a:gd name="T0" fmla="*/ 0 w 17"/>
              <a:gd name="T1" fmla="*/ 0 h 183"/>
              <a:gd name="T2" fmla="*/ 2147483647 w 17"/>
              <a:gd name="T3" fmla="*/ 2147483647 h 183"/>
              <a:gd name="T4" fmla="*/ 2147483647 w 17"/>
              <a:gd name="T5" fmla="*/ 2147483647 h 183"/>
              <a:gd name="T6" fmla="*/ 2147483647 w 17"/>
              <a:gd name="T7" fmla="*/ 0 h 183"/>
              <a:gd name="T8" fmla="*/ 0 w 17"/>
              <a:gd name="T9" fmla="*/ 0 h 183"/>
              <a:gd name="T10" fmla="*/ 0 60000 65536"/>
              <a:gd name="T11" fmla="*/ 0 60000 65536"/>
              <a:gd name="T12" fmla="*/ 0 60000 65536"/>
              <a:gd name="T13" fmla="*/ 0 60000 65536"/>
              <a:gd name="T14" fmla="*/ 0 60000 65536"/>
              <a:gd name="T15" fmla="*/ 0 w 17"/>
              <a:gd name="T16" fmla="*/ 0 h 183"/>
              <a:gd name="T17" fmla="*/ 17 w 17"/>
              <a:gd name="T18" fmla="*/ 183 h 183"/>
            </a:gdLst>
            <a:ahLst/>
            <a:cxnLst>
              <a:cxn ang="T10">
                <a:pos x="T0" y="T1"/>
              </a:cxn>
              <a:cxn ang="T11">
                <a:pos x="T2" y="T3"/>
              </a:cxn>
              <a:cxn ang="T12">
                <a:pos x="T4" y="T5"/>
              </a:cxn>
              <a:cxn ang="T13">
                <a:pos x="T6" y="T7"/>
              </a:cxn>
              <a:cxn ang="T14">
                <a:pos x="T8" y="T9"/>
              </a:cxn>
            </a:cxnLst>
            <a:rect l="T15" t="T16" r="T17" b="T18"/>
            <a:pathLst>
              <a:path w="17" h="183">
                <a:moveTo>
                  <a:pt x="0" y="0"/>
                </a:moveTo>
                <a:lnTo>
                  <a:pt x="7" y="182"/>
                </a:lnTo>
                <a:lnTo>
                  <a:pt x="16" y="182"/>
                </a:lnTo>
                <a:lnTo>
                  <a:pt x="7" y="0"/>
                </a:lnTo>
                <a:lnTo>
                  <a:pt x="0" y="0"/>
                </a:lnTo>
              </a:path>
            </a:pathLst>
          </a:custGeom>
          <a:solidFill>
            <a:srgbClr val="A05000"/>
          </a:solidFill>
          <a:ln w="12700" cap="rnd">
            <a:solidFill>
              <a:srgbClr val="000000"/>
            </a:solidFill>
            <a:round/>
            <a:headEnd/>
            <a:tailEnd/>
          </a:ln>
        </p:spPr>
        <p:txBody>
          <a:bodyPr lIns="94256" tIns="47128" rIns="94256" bIns="47128"/>
          <a:lstStyle/>
          <a:p>
            <a:endParaRPr lang="zh-CN" altLang="en-US" sz="2800"/>
          </a:p>
        </p:txBody>
      </p:sp>
      <p:sp>
        <p:nvSpPr>
          <p:cNvPr id="1053" name="Freeform 8"/>
          <p:cNvSpPr>
            <a:spLocks/>
          </p:cNvSpPr>
          <p:nvPr/>
        </p:nvSpPr>
        <p:spPr bwMode="auto">
          <a:xfrm>
            <a:off x="6976544" y="2390509"/>
            <a:ext cx="453951" cy="276701"/>
          </a:xfrm>
          <a:custGeom>
            <a:avLst/>
            <a:gdLst>
              <a:gd name="T0" fmla="*/ 0 w 161"/>
              <a:gd name="T1" fmla="*/ 2147483647 h 69"/>
              <a:gd name="T2" fmla="*/ 2147483647 w 161"/>
              <a:gd name="T3" fmla="*/ 2147483647 h 69"/>
              <a:gd name="T4" fmla="*/ 2147483647 w 161"/>
              <a:gd name="T5" fmla="*/ 0 h 69"/>
              <a:gd name="T6" fmla="*/ 2147483647 w 161"/>
              <a:gd name="T7" fmla="*/ 0 h 69"/>
              <a:gd name="T8" fmla="*/ 2147483647 w 161"/>
              <a:gd name="T9" fmla="*/ 0 h 69"/>
              <a:gd name="T10" fmla="*/ 2147483647 w 161"/>
              <a:gd name="T11" fmla="*/ 0 h 69"/>
              <a:gd name="T12" fmla="*/ 2147483647 w 161"/>
              <a:gd name="T13" fmla="*/ 2147483647 h 69"/>
              <a:gd name="T14" fmla="*/ 2147483647 w 161"/>
              <a:gd name="T15" fmla="*/ 2147483647 h 69"/>
              <a:gd name="T16" fmla="*/ 2147483647 w 161"/>
              <a:gd name="T17" fmla="*/ 2147483647 h 69"/>
              <a:gd name="T18" fmla="*/ 2147483647 w 161"/>
              <a:gd name="T19" fmla="*/ 2147483647 h 69"/>
              <a:gd name="T20" fmla="*/ 2147483647 w 161"/>
              <a:gd name="T21" fmla="*/ 2147483647 h 69"/>
              <a:gd name="T22" fmla="*/ 2147483647 w 161"/>
              <a:gd name="T23" fmla="*/ 2147483647 h 69"/>
              <a:gd name="T24" fmla="*/ 2147483647 w 161"/>
              <a:gd name="T25" fmla="*/ 2147483647 h 69"/>
              <a:gd name="T26" fmla="*/ 2147483647 w 161"/>
              <a:gd name="T27" fmla="*/ 2147483647 h 69"/>
              <a:gd name="T28" fmla="*/ 2147483647 w 161"/>
              <a:gd name="T29" fmla="*/ 2147483647 h 69"/>
              <a:gd name="T30" fmla="*/ 2147483647 w 161"/>
              <a:gd name="T31" fmla="*/ 2147483647 h 69"/>
              <a:gd name="T32" fmla="*/ 2147483647 w 161"/>
              <a:gd name="T33" fmla="*/ 2147483647 h 69"/>
              <a:gd name="T34" fmla="*/ 2147483647 w 161"/>
              <a:gd name="T35" fmla="*/ 2147483647 h 69"/>
              <a:gd name="T36" fmla="*/ 2147483647 w 161"/>
              <a:gd name="T37" fmla="*/ 2147483647 h 69"/>
              <a:gd name="T38" fmla="*/ 2147483647 w 161"/>
              <a:gd name="T39" fmla="*/ 2147483647 h 69"/>
              <a:gd name="T40" fmla="*/ 2147483647 w 161"/>
              <a:gd name="T41" fmla="*/ 2147483647 h 69"/>
              <a:gd name="T42" fmla="*/ 2147483647 w 161"/>
              <a:gd name="T43" fmla="*/ 2147483647 h 69"/>
              <a:gd name="T44" fmla="*/ 2147483647 w 161"/>
              <a:gd name="T45" fmla="*/ 2147483647 h 69"/>
              <a:gd name="T46" fmla="*/ 2147483647 w 161"/>
              <a:gd name="T47" fmla="*/ 2147483647 h 69"/>
              <a:gd name="T48" fmla="*/ 2147483647 w 161"/>
              <a:gd name="T49" fmla="*/ 2147483647 h 69"/>
              <a:gd name="T50" fmla="*/ 2147483647 w 161"/>
              <a:gd name="T51" fmla="*/ 2147483647 h 69"/>
              <a:gd name="T52" fmla="*/ 2147483647 w 161"/>
              <a:gd name="T53" fmla="*/ 2147483647 h 69"/>
              <a:gd name="T54" fmla="*/ 2147483647 w 161"/>
              <a:gd name="T55" fmla="*/ 2147483647 h 69"/>
              <a:gd name="T56" fmla="*/ 2147483647 w 161"/>
              <a:gd name="T57" fmla="*/ 2147483647 h 69"/>
              <a:gd name="T58" fmla="*/ 2147483647 w 161"/>
              <a:gd name="T59" fmla="*/ 2147483647 h 69"/>
              <a:gd name="T60" fmla="*/ 2147483647 w 161"/>
              <a:gd name="T61" fmla="*/ 2147483647 h 69"/>
              <a:gd name="T62" fmla="*/ 2147483647 w 161"/>
              <a:gd name="T63" fmla="*/ 2147483647 h 69"/>
              <a:gd name="T64" fmla="*/ 2147483647 w 161"/>
              <a:gd name="T65" fmla="*/ 2147483647 h 69"/>
              <a:gd name="T66" fmla="*/ 2147483647 w 161"/>
              <a:gd name="T67" fmla="*/ 2147483647 h 69"/>
              <a:gd name="T68" fmla="*/ 2147483647 w 161"/>
              <a:gd name="T69" fmla="*/ 2147483647 h 69"/>
              <a:gd name="T70" fmla="*/ 2147483647 w 161"/>
              <a:gd name="T71" fmla="*/ 2147483647 h 69"/>
              <a:gd name="T72" fmla="*/ 2147483647 w 161"/>
              <a:gd name="T73" fmla="*/ 2147483647 h 69"/>
              <a:gd name="T74" fmla="*/ 2147483647 w 161"/>
              <a:gd name="T75" fmla="*/ 2147483647 h 69"/>
              <a:gd name="T76" fmla="*/ 0 w 161"/>
              <a:gd name="T77" fmla="*/ 2147483647 h 69"/>
              <a:gd name="T78" fmla="*/ 2147483647 w 161"/>
              <a:gd name="T79" fmla="*/ 2147483647 h 69"/>
              <a:gd name="T80" fmla="*/ 2147483647 w 161"/>
              <a:gd name="T81" fmla="*/ 2147483647 h 69"/>
              <a:gd name="T82" fmla="*/ 2147483647 w 161"/>
              <a:gd name="T83" fmla="*/ 2147483647 h 69"/>
              <a:gd name="T84" fmla="*/ 2147483647 w 161"/>
              <a:gd name="T85" fmla="*/ 2147483647 h 69"/>
              <a:gd name="T86" fmla="*/ 2147483647 w 161"/>
              <a:gd name="T87" fmla="*/ 2147483647 h 69"/>
              <a:gd name="T88" fmla="*/ 0 w 161"/>
              <a:gd name="T89" fmla="*/ 2147483647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1"/>
              <a:gd name="T136" fmla="*/ 0 h 69"/>
              <a:gd name="T137" fmla="*/ 161 w 161"/>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1" h="69">
                <a:moveTo>
                  <a:pt x="0" y="6"/>
                </a:moveTo>
                <a:lnTo>
                  <a:pt x="12" y="1"/>
                </a:lnTo>
                <a:lnTo>
                  <a:pt x="20" y="0"/>
                </a:lnTo>
                <a:lnTo>
                  <a:pt x="30" y="0"/>
                </a:lnTo>
                <a:lnTo>
                  <a:pt x="39" y="0"/>
                </a:lnTo>
                <a:lnTo>
                  <a:pt x="49" y="0"/>
                </a:lnTo>
                <a:lnTo>
                  <a:pt x="56" y="2"/>
                </a:lnTo>
                <a:lnTo>
                  <a:pt x="63" y="4"/>
                </a:lnTo>
                <a:lnTo>
                  <a:pt x="67" y="6"/>
                </a:lnTo>
                <a:lnTo>
                  <a:pt x="73" y="9"/>
                </a:lnTo>
                <a:lnTo>
                  <a:pt x="81" y="14"/>
                </a:lnTo>
                <a:lnTo>
                  <a:pt x="88" y="16"/>
                </a:lnTo>
                <a:lnTo>
                  <a:pt x="92" y="16"/>
                </a:lnTo>
                <a:lnTo>
                  <a:pt x="99" y="15"/>
                </a:lnTo>
                <a:lnTo>
                  <a:pt x="106" y="12"/>
                </a:lnTo>
                <a:lnTo>
                  <a:pt x="113" y="10"/>
                </a:lnTo>
                <a:lnTo>
                  <a:pt x="123" y="8"/>
                </a:lnTo>
                <a:lnTo>
                  <a:pt x="135" y="8"/>
                </a:lnTo>
                <a:lnTo>
                  <a:pt x="147" y="13"/>
                </a:lnTo>
                <a:lnTo>
                  <a:pt x="160" y="20"/>
                </a:lnTo>
                <a:lnTo>
                  <a:pt x="147" y="30"/>
                </a:lnTo>
                <a:lnTo>
                  <a:pt x="138" y="38"/>
                </a:lnTo>
                <a:lnTo>
                  <a:pt x="146" y="48"/>
                </a:lnTo>
                <a:lnTo>
                  <a:pt x="158" y="59"/>
                </a:lnTo>
                <a:lnTo>
                  <a:pt x="149" y="62"/>
                </a:lnTo>
                <a:lnTo>
                  <a:pt x="134" y="65"/>
                </a:lnTo>
                <a:lnTo>
                  <a:pt x="117" y="67"/>
                </a:lnTo>
                <a:lnTo>
                  <a:pt x="100" y="68"/>
                </a:lnTo>
                <a:lnTo>
                  <a:pt x="87" y="67"/>
                </a:lnTo>
                <a:lnTo>
                  <a:pt x="75" y="64"/>
                </a:lnTo>
                <a:lnTo>
                  <a:pt x="67" y="61"/>
                </a:lnTo>
                <a:lnTo>
                  <a:pt x="57" y="51"/>
                </a:lnTo>
                <a:lnTo>
                  <a:pt x="49" y="49"/>
                </a:lnTo>
                <a:lnTo>
                  <a:pt x="41" y="49"/>
                </a:lnTo>
                <a:lnTo>
                  <a:pt x="34" y="50"/>
                </a:lnTo>
                <a:lnTo>
                  <a:pt x="26" y="51"/>
                </a:lnTo>
                <a:lnTo>
                  <a:pt x="18" y="54"/>
                </a:lnTo>
                <a:lnTo>
                  <a:pt x="12" y="57"/>
                </a:lnTo>
                <a:lnTo>
                  <a:pt x="0" y="64"/>
                </a:lnTo>
                <a:lnTo>
                  <a:pt x="4" y="56"/>
                </a:lnTo>
                <a:lnTo>
                  <a:pt x="6" y="48"/>
                </a:lnTo>
                <a:lnTo>
                  <a:pt x="7" y="37"/>
                </a:lnTo>
                <a:lnTo>
                  <a:pt x="7" y="26"/>
                </a:lnTo>
                <a:lnTo>
                  <a:pt x="4" y="16"/>
                </a:lnTo>
                <a:lnTo>
                  <a:pt x="0" y="6"/>
                </a:lnTo>
              </a:path>
            </a:pathLst>
          </a:custGeom>
          <a:solidFill>
            <a:srgbClr val="FF0000"/>
          </a:solidFill>
          <a:ln w="12700" cap="rnd">
            <a:solidFill>
              <a:srgbClr val="000000"/>
            </a:solidFill>
            <a:round/>
            <a:headEnd/>
            <a:tailEnd/>
          </a:ln>
        </p:spPr>
        <p:txBody>
          <a:bodyPr lIns="94256" tIns="47128" rIns="94256" bIns="47128"/>
          <a:lstStyle/>
          <a:p>
            <a:endParaRPr lang="zh-CN" altLang="en-US" sz="2800"/>
          </a:p>
        </p:txBody>
      </p:sp>
      <p:grpSp>
        <p:nvGrpSpPr>
          <p:cNvPr id="56" name="Group 71"/>
          <p:cNvGrpSpPr>
            <a:grpSpLocks/>
          </p:cNvGrpSpPr>
          <p:nvPr/>
        </p:nvGrpSpPr>
        <p:grpSpPr bwMode="auto">
          <a:xfrm>
            <a:off x="5843545" y="3168402"/>
            <a:ext cx="441027" cy="408384"/>
            <a:chOff x="4493" y="1065"/>
            <a:chExt cx="273" cy="245"/>
          </a:xfrm>
          <a:solidFill>
            <a:schemeClr val="accent2"/>
          </a:solidFill>
        </p:grpSpPr>
        <p:sp>
          <p:nvSpPr>
            <p:cNvPr id="57" name="Freeform 72"/>
            <p:cNvSpPr>
              <a:spLocks/>
            </p:cNvSpPr>
            <p:nvPr/>
          </p:nvSpPr>
          <p:spPr bwMode="auto">
            <a:xfrm>
              <a:off x="4626" y="1100"/>
              <a:ext cx="73" cy="55"/>
            </a:xfrm>
            <a:custGeom>
              <a:avLst/>
              <a:gdLst>
                <a:gd name="T0" fmla="*/ 0 w 589"/>
                <a:gd name="T1" fmla="*/ 0 h 600"/>
                <a:gd name="T2" fmla="*/ 0 w 589"/>
                <a:gd name="T3" fmla="*/ 0 h 600"/>
                <a:gd name="T4" fmla="*/ 0 w 589"/>
                <a:gd name="T5" fmla="*/ 0 h 600"/>
                <a:gd name="T6" fmla="*/ 0 w 589"/>
                <a:gd name="T7" fmla="*/ 0 h 600"/>
                <a:gd name="T8" fmla="*/ 0 w 589"/>
                <a:gd name="T9" fmla="*/ 0 h 600"/>
                <a:gd name="T10" fmla="*/ 0 w 589"/>
                <a:gd name="T11" fmla="*/ 0 h 600"/>
                <a:gd name="T12" fmla="*/ 0 w 589"/>
                <a:gd name="T13" fmla="*/ 0 h 600"/>
                <a:gd name="T14" fmla="*/ 0 w 589"/>
                <a:gd name="T15" fmla="*/ 0 h 600"/>
                <a:gd name="T16" fmla="*/ 0 w 589"/>
                <a:gd name="T17" fmla="*/ 0 h 600"/>
                <a:gd name="T18" fmla="*/ 0 w 589"/>
                <a:gd name="T19" fmla="*/ 0 h 600"/>
                <a:gd name="T20" fmla="*/ 0 w 589"/>
                <a:gd name="T21" fmla="*/ 0 h 600"/>
                <a:gd name="T22" fmla="*/ 0 w 589"/>
                <a:gd name="T23" fmla="*/ 0 h 600"/>
                <a:gd name="T24" fmla="*/ 0 w 589"/>
                <a:gd name="T25" fmla="*/ 0 h 600"/>
                <a:gd name="T26" fmla="*/ 0 w 589"/>
                <a:gd name="T27" fmla="*/ 0 h 600"/>
                <a:gd name="T28" fmla="*/ 0 w 589"/>
                <a:gd name="T29" fmla="*/ 0 h 600"/>
                <a:gd name="T30" fmla="*/ 0 w 589"/>
                <a:gd name="T31" fmla="*/ 0 h 600"/>
                <a:gd name="T32" fmla="*/ 0 w 589"/>
                <a:gd name="T33" fmla="*/ 0 h 600"/>
                <a:gd name="T34" fmla="*/ 0 w 589"/>
                <a:gd name="T35" fmla="*/ 0 h 600"/>
                <a:gd name="T36" fmla="*/ 0 w 589"/>
                <a:gd name="T37" fmla="*/ 0 h 600"/>
                <a:gd name="T38" fmla="*/ 0 w 589"/>
                <a:gd name="T39" fmla="*/ 0 h 600"/>
                <a:gd name="T40" fmla="*/ 0 w 589"/>
                <a:gd name="T41" fmla="*/ 0 h 600"/>
                <a:gd name="T42" fmla="*/ 0 w 589"/>
                <a:gd name="T43" fmla="*/ 0 h 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9"/>
                <a:gd name="T67" fmla="*/ 0 h 600"/>
                <a:gd name="T68" fmla="*/ 589 w 589"/>
                <a:gd name="T69" fmla="*/ 600 h 6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9" h="600">
                  <a:moveTo>
                    <a:pt x="381" y="284"/>
                  </a:moveTo>
                  <a:lnTo>
                    <a:pt x="366" y="174"/>
                  </a:lnTo>
                  <a:lnTo>
                    <a:pt x="335" y="76"/>
                  </a:lnTo>
                  <a:lnTo>
                    <a:pt x="279" y="22"/>
                  </a:lnTo>
                  <a:lnTo>
                    <a:pt x="181" y="0"/>
                  </a:lnTo>
                  <a:lnTo>
                    <a:pt x="98" y="22"/>
                  </a:lnTo>
                  <a:lnTo>
                    <a:pt x="19" y="121"/>
                  </a:lnTo>
                  <a:lnTo>
                    <a:pt x="0" y="239"/>
                  </a:lnTo>
                  <a:lnTo>
                    <a:pt x="19" y="364"/>
                  </a:lnTo>
                  <a:lnTo>
                    <a:pt x="49" y="440"/>
                  </a:lnTo>
                  <a:lnTo>
                    <a:pt x="87" y="520"/>
                  </a:lnTo>
                  <a:lnTo>
                    <a:pt x="128" y="574"/>
                  </a:lnTo>
                  <a:lnTo>
                    <a:pt x="174" y="600"/>
                  </a:lnTo>
                  <a:lnTo>
                    <a:pt x="238" y="577"/>
                  </a:lnTo>
                  <a:lnTo>
                    <a:pt x="302" y="523"/>
                  </a:lnTo>
                  <a:lnTo>
                    <a:pt x="343" y="448"/>
                  </a:lnTo>
                  <a:lnTo>
                    <a:pt x="381" y="384"/>
                  </a:lnTo>
                  <a:lnTo>
                    <a:pt x="393" y="345"/>
                  </a:lnTo>
                  <a:lnTo>
                    <a:pt x="554" y="289"/>
                  </a:lnTo>
                  <a:lnTo>
                    <a:pt x="589" y="266"/>
                  </a:lnTo>
                  <a:lnTo>
                    <a:pt x="569" y="231"/>
                  </a:lnTo>
                  <a:lnTo>
                    <a:pt x="381"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58" name="Freeform 73"/>
            <p:cNvSpPr>
              <a:spLocks/>
            </p:cNvSpPr>
            <p:nvPr/>
          </p:nvSpPr>
          <p:spPr bwMode="auto">
            <a:xfrm>
              <a:off x="4590" y="1159"/>
              <a:ext cx="75" cy="97"/>
            </a:xfrm>
            <a:custGeom>
              <a:avLst/>
              <a:gdLst>
                <a:gd name="T0" fmla="*/ 0 w 607"/>
                <a:gd name="T1" fmla="*/ 0 h 1072"/>
                <a:gd name="T2" fmla="*/ 0 w 607"/>
                <a:gd name="T3" fmla="*/ 0 h 1072"/>
                <a:gd name="T4" fmla="*/ 0 w 607"/>
                <a:gd name="T5" fmla="*/ 0 h 1072"/>
                <a:gd name="T6" fmla="*/ 0 w 607"/>
                <a:gd name="T7" fmla="*/ 0 h 1072"/>
                <a:gd name="T8" fmla="*/ 0 w 607"/>
                <a:gd name="T9" fmla="*/ 0 h 1072"/>
                <a:gd name="T10" fmla="*/ 0 w 607"/>
                <a:gd name="T11" fmla="*/ 0 h 1072"/>
                <a:gd name="T12" fmla="*/ 0 w 607"/>
                <a:gd name="T13" fmla="*/ 0 h 1072"/>
                <a:gd name="T14" fmla="*/ 0 w 607"/>
                <a:gd name="T15" fmla="*/ 0 h 1072"/>
                <a:gd name="T16" fmla="*/ 0 w 607"/>
                <a:gd name="T17" fmla="*/ 0 h 1072"/>
                <a:gd name="T18" fmla="*/ 0 w 607"/>
                <a:gd name="T19" fmla="*/ 0 h 1072"/>
                <a:gd name="T20" fmla="*/ 0 w 607"/>
                <a:gd name="T21" fmla="*/ 0 h 1072"/>
                <a:gd name="T22" fmla="*/ 0 w 607"/>
                <a:gd name="T23" fmla="*/ 0 h 1072"/>
                <a:gd name="T24" fmla="*/ 0 w 607"/>
                <a:gd name="T25" fmla="*/ 0 h 1072"/>
                <a:gd name="T26" fmla="*/ 0 w 607"/>
                <a:gd name="T27" fmla="*/ 0 h 1072"/>
                <a:gd name="T28" fmla="*/ 0 w 607"/>
                <a:gd name="T29" fmla="*/ 0 h 1072"/>
                <a:gd name="T30" fmla="*/ 0 w 607"/>
                <a:gd name="T31" fmla="*/ 0 h 1072"/>
                <a:gd name="T32" fmla="*/ 0 w 607"/>
                <a:gd name="T33" fmla="*/ 0 h 1072"/>
                <a:gd name="T34" fmla="*/ 0 w 607"/>
                <a:gd name="T35" fmla="*/ 0 h 1072"/>
                <a:gd name="T36" fmla="*/ 0 w 607"/>
                <a:gd name="T37" fmla="*/ 0 h 1072"/>
                <a:gd name="T38" fmla="*/ 0 w 607"/>
                <a:gd name="T39" fmla="*/ 0 h 1072"/>
                <a:gd name="T40" fmla="*/ 0 w 607"/>
                <a:gd name="T41" fmla="*/ 0 h 1072"/>
                <a:gd name="T42" fmla="*/ 0 w 607"/>
                <a:gd name="T43" fmla="*/ 0 h 1072"/>
                <a:gd name="T44" fmla="*/ 0 w 607"/>
                <a:gd name="T45" fmla="*/ 0 h 1072"/>
                <a:gd name="T46" fmla="*/ 0 w 607"/>
                <a:gd name="T47" fmla="*/ 0 h 1072"/>
                <a:gd name="T48" fmla="*/ 0 w 607"/>
                <a:gd name="T49" fmla="*/ 0 h 10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7"/>
                <a:gd name="T76" fmla="*/ 0 h 1072"/>
                <a:gd name="T77" fmla="*/ 607 w 607"/>
                <a:gd name="T78" fmla="*/ 1072 h 10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7" h="1072">
                  <a:moveTo>
                    <a:pt x="204" y="160"/>
                  </a:moveTo>
                  <a:lnTo>
                    <a:pt x="278" y="80"/>
                  </a:lnTo>
                  <a:lnTo>
                    <a:pt x="403" y="4"/>
                  </a:lnTo>
                  <a:lnTo>
                    <a:pt x="459" y="0"/>
                  </a:lnTo>
                  <a:lnTo>
                    <a:pt x="561" y="34"/>
                  </a:lnTo>
                  <a:lnTo>
                    <a:pt x="607" y="85"/>
                  </a:lnTo>
                  <a:lnTo>
                    <a:pt x="607" y="160"/>
                  </a:lnTo>
                  <a:lnTo>
                    <a:pt x="531" y="301"/>
                  </a:lnTo>
                  <a:lnTo>
                    <a:pt x="449" y="411"/>
                  </a:lnTo>
                  <a:lnTo>
                    <a:pt x="414" y="502"/>
                  </a:lnTo>
                  <a:lnTo>
                    <a:pt x="391" y="608"/>
                  </a:lnTo>
                  <a:lnTo>
                    <a:pt x="414" y="711"/>
                  </a:lnTo>
                  <a:lnTo>
                    <a:pt x="437" y="810"/>
                  </a:lnTo>
                  <a:lnTo>
                    <a:pt x="437" y="924"/>
                  </a:lnTo>
                  <a:lnTo>
                    <a:pt x="403" y="992"/>
                  </a:lnTo>
                  <a:lnTo>
                    <a:pt x="327" y="1031"/>
                  </a:lnTo>
                  <a:lnTo>
                    <a:pt x="237" y="1072"/>
                  </a:lnTo>
                  <a:lnTo>
                    <a:pt x="154" y="1072"/>
                  </a:lnTo>
                  <a:lnTo>
                    <a:pt x="97" y="1042"/>
                  </a:lnTo>
                  <a:lnTo>
                    <a:pt x="22" y="916"/>
                  </a:lnTo>
                  <a:lnTo>
                    <a:pt x="0" y="787"/>
                  </a:lnTo>
                  <a:lnTo>
                    <a:pt x="7" y="620"/>
                  </a:lnTo>
                  <a:lnTo>
                    <a:pt x="64" y="411"/>
                  </a:lnTo>
                  <a:lnTo>
                    <a:pt x="120" y="274"/>
                  </a:lnTo>
                  <a:lnTo>
                    <a:pt x="204"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59" name="Freeform 74"/>
            <p:cNvSpPr>
              <a:spLocks/>
            </p:cNvSpPr>
            <p:nvPr/>
          </p:nvSpPr>
          <p:spPr bwMode="auto">
            <a:xfrm>
              <a:off x="4595" y="1238"/>
              <a:ext cx="96" cy="72"/>
            </a:xfrm>
            <a:custGeom>
              <a:avLst/>
              <a:gdLst>
                <a:gd name="T0" fmla="*/ 0 w 767"/>
                <a:gd name="T1" fmla="*/ 0 h 798"/>
                <a:gd name="T2" fmla="*/ 0 w 767"/>
                <a:gd name="T3" fmla="*/ 0 h 798"/>
                <a:gd name="T4" fmla="*/ 0 w 767"/>
                <a:gd name="T5" fmla="*/ 0 h 798"/>
                <a:gd name="T6" fmla="*/ 0 w 767"/>
                <a:gd name="T7" fmla="*/ 0 h 798"/>
                <a:gd name="T8" fmla="*/ 0 w 767"/>
                <a:gd name="T9" fmla="*/ 0 h 798"/>
                <a:gd name="T10" fmla="*/ 0 w 767"/>
                <a:gd name="T11" fmla="*/ 0 h 798"/>
                <a:gd name="T12" fmla="*/ 0 w 767"/>
                <a:gd name="T13" fmla="*/ 0 h 798"/>
                <a:gd name="T14" fmla="*/ 0 w 767"/>
                <a:gd name="T15" fmla="*/ 0 h 798"/>
                <a:gd name="T16" fmla="*/ 0 w 767"/>
                <a:gd name="T17" fmla="*/ 0 h 798"/>
                <a:gd name="T18" fmla="*/ 0 w 767"/>
                <a:gd name="T19" fmla="*/ 0 h 798"/>
                <a:gd name="T20" fmla="*/ 0 w 767"/>
                <a:gd name="T21" fmla="*/ 0 h 798"/>
                <a:gd name="T22" fmla="*/ 0 w 767"/>
                <a:gd name="T23" fmla="*/ 0 h 798"/>
                <a:gd name="T24" fmla="*/ 0 w 767"/>
                <a:gd name="T25" fmla="*/ 0 h 798"/>
                <a:gd name="T26" fmla="*/ 0 w 767"/>
                <a:gd name="T27" fmla="*/ 0 h 798"/>
                <a:gd name="T28" fmla="*/ 0 w 767"/>
                <a:gd name="T29" fmla="*/ 0 h 798"/>
                <a:gd name="T30" fmla="*/ 0 w 767"/>
                <a:gd name="T31" fmla="*/ 0 h 798"/>
                <a:gd name="T32" fmla="*/ 0 w 767"/>
                <a:gd name="T33" fmla="*/ 0 h 798"/>
                <a:gd name="T34" fmla="*/ 0 w 767"/>
                <a:gd name="T35" fmla="*/ 0 h 798"/>
                <a:gd name="T36" fmla="*/ 0 w 767"/>
                <a:gd name="T37" fmla="*/ 0 h 798"/>
                <a:gd name="T38" fmla="*/ 0 w 767"/>
                <a:gd name="T39" fmla="*/ 0 h 798"/>
                <a:gd name="T40" fmla="*/ 0 w 767"/>
                <a:gd name="T41" fmla="*/ 0 h 798"/>
                <a:gd name="T42" fmla="*/ 0 w 767"/>
                <a:gd name="T43" fmla="*/ 0 h 798"/>
                <a:gd name="T44" fmla="*/ 0 w 767"/>
                <a:gd name="T45" fmla="*/ 0 h 798"/>
                <a:gd name="T46" fmla="*/ 0 w 767"/>
                <a:gd name="T47" fmla="*/ 0 h 798"/>
                <a:gd name="T48" fmla="*/ 0 w 767"/>
                <a:gd name="T49" fmla="*/ 0 h 798"/>
                <a:gd name="T50" fmla="*/ 0 w 767"/>
                <a:gd name="T51" fmla="*/ 0 h 798"/>
                <a:gd name="T52" fmla="*/ 0 w 767"/>
                <a:gd name="T53" fmla="*/ 0 h 798"/>
                <a:gd name="T54" fmla="*/ 0 w 767"/>
                <a:gd name="T55" fmla="*/ 0 h 798"/>
                <a:gd name="T56" fmla="*/ 0 w 767"/>
                <a:gd name="T57" fmla="*/ 0 h 798"/>
                <a:gd name="T58" fmla="*/ 0 w 767"/>
                <a:gd name="T59" fmla="*/ 0 h 798"/>
                <a:gd name="T60" fmla="*/ 0 w 767"/>
                <a:gd name="T61" fmla="*/ 0 h 798"/>
                <a:gd name="T62" fmla="*/ 0 w 767"/>
                <a:gd name="T63" fmla="*/ 0 h 798"/>
                <a:gd name="T64" fmla="*/ 0 w 767"/>
                <a:gd name="T65" fmla="*/ 0 h 798"/>
                <a:gd name="T66" fmla="*/ 0 w 767"/>
                <a:gd name="T67" fmla="*/ 0 h 798"/>
                <a:gd name="T68" fmla="*/ 0 w 767"/>
                <a:gd name="T69" fmla="*/ 0 h 798"/>
                <a:gd name="T70" fmla="*/ 0 w 767"/>
                <a:gd name="T71" fmla="*/ 0 h 798"/>
                <a:gd name="T72" fmla="*/ 0 w 767"/>
                <a:gd name="T73" fmla="*/ 0 h 798"/>
                <a:gd name="T74" fmla="*/ 0 w 767"/>
                <a:gd name="T75" fmla="*/ 0 h 798"/>
                <a:gd name="T76" fmla="*/ 0 w 767"/>
                <a:gd name="T77" fmla="*/ 0 h 798"/>
                <a:gd name="T78" fmla="*/ 0 w 767"/>
                <a:gd name="T79" fmla="*/ 0 h 798"/>
                <a:gd name="T80" fmla="*/ 0 w 767"/>
                <a:gd name="T81" fmla="*/ 0 h 798"/>
                <a:gd name="T82" fmla="*/ 0 w 767"/>
                <a:gd name="T83" fmla="*/ 0 h 798"/>
                <a:gd name="T84" fmla="*/ 0 w 767"/>
                <a:gd name="T85" fmla="*/ 0 h 798"/>
                <a:gd name="T86" fmla="*/ 0 w 767"/>
                <a:gd name="T87" fmla="*/ 0 h 798"/>
                <a:gd name="T88" fmla="*/ 0 w 767"/>
                <a:gd name="T89" fmla="*/ 0 h 798"/>
                <a:gd name="T90" fmla="*/ 0 w 767"/>
                <a:gd name="T91" fmla="*/ 0 h 7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7"/>
                <a:gd name="T139" fmla="*/ 0 h 798"/>
                <a:gd name="T140" fmla="*/ 767 w 767"/>
                <a:gd name="T141" fmla="*/ 798 h 7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7" h="798">
                  <a:moveTo>
                    <a:pt x="0" y="75"/>
                  </a:moveTo>
                  <a:lnTo>
                    <a:pt x="64" y="0"/>
                  </a:lnTo>
                  <a:lnTo>
                    <a:pt x="159" y="0"/>
                  </a:lnTo>
                  <a:lnTo>
                    <a:pt x="336" y="19"/>
                  </a:lnTo>
                  <a:lnTo>
                    <a:pt x="544" y="30"/>
                  </a:lnTo>
                  <a:lnTo>
                    <a:pt x="624" y="65"/>
                  </a:lnTo>
                  <a:lnTo>
                    <a:pt x="657" y="109"/>
                  </a:lnTo>
                  <a:lnTo>
                    <a:pt x="665" y="178"/>
                  </a:lnTo>
                  <a:lnTo>
                    <a:pt x="642" y="250"/>
                  </a:lnTo>
                  <a:lnTo>
                    <a:pt x="578" y="360"/>
                  </a:lnTo>
                  <a:lnTo>
                    <a:pt x="494" y="452"/>
                  </a:lnTo>
                  <a:lnTo>
                    <a:pt x="431" y="535"/>
                  </a:lnTo>
                  <a:lnTo>
                    <a:pt x="404" y="599"/>
                  </a:lnTo>
                  <a:lnTo>
                    <a:pt x="385" y="645"/>
                  </a:lnTo>
                  <a:lnTo>
                    <a:pt x="393" y="680"/>
                  </a:lnTo>
                  <a:lnTo>
                    <a:pt x="397" y="702"/>
                  </a:lnTo>
                  <a:lnTo>
                    <a:pt x="473" y="702"/>
                  </a:lnTo>
                  <a:lnTo>
                    <a:pt x="590" y="683"/>
                  </a:lnTo>
                  <a:lnTo>
                    <a:pt x="665" y="683"/>
                  </a:lnTo>
                  <a:lnTo>
                    <a:pt x="744" y="714"/>
                  </a:lnTo>
                  <a:lnTo>
                    <a:pt x="767" y="752"/>
                  </a:lnTo>
                  <a:lnTo>
                    <a:pt x="744" y="786"/>
                  </a:lnTo>
                  <a:lnTo>
                    <a:pt x="710" y="798"/>
                  </a:lnTo>
                  <a:lnTo>
                    <a:pt x="657" y="783"/>
                  </a:lnTo>
                  <a:lnTo>
                    <a:pt x="586" y="740"/>
                  </a:lnTo>
                  <a:lnTo>
                    <a:pt x="510" y="748"/>
                  </a:lnTo>
                  <a:lnTo>
                    <a:pt x="385" y="771"/>
                  </a:lnTo>
                  <a:lnTo>
                    <a:pt x="348" y="763"/>
                  </a:lnTo>
                  <a:lnTo>
                    <a:pt x="329" y="737"/>
                  </a:lnTo>
                  <a:lnTo>
                    <a:pt x="329" y="672"/>
                  </a:lnTo>
                  <a:lnTo>
                    <a:pt x="329" y="581"/>
                  </a:lnTo>
                  <a:lnTo>
                    <a:pt x="382" y="512"/>
                  </a:lnTo>
                  <a:lnTo>
                    <a:pt x="461" y="409"/>
                  </a:lnTo>
                  <a:lnTo>
                    <a:pt x="529" y="319"/>
                  </a:lnTo>
                  <a:lnTo>
                    <a:pt x="575" y="250"/>
                  </a:lnTo>
                  <a:lnTo>
                    <a:pt x="598" y="190"/>
                  </a:lnTo>
                  <a:lnTo>
                    <a:pt x="586" y="155"/>
                  </a:lnTo>
                  <a:lnTo>
                    <a:pt x="555" y="114"/>
                  </a:lnTo>
                  <a:lnTo>
                    <a:pt x="510" y="102"/>
                  </a:lnTo>
                  <a:lnTo>
                    <a:pt x="461" y="102"/>
                  </a:lnTo>
                  <a:lnTo>
                    <a:pt x="351" y="102"/>
                  </a:lnTo>
                  <a:lnTo>
                    <a:pt x="189" y="132"/>
                  </a:lnTo>
                  <a:lnTo>
                    <a:pt x="68" y="144"/>
                  </a:lnTo>
                  <a:lnTo>
                    <a:pt x="20" y="132"/>
                  </a:lnTo>
                  <a:lnTo>
                    <a:pt x="0" y="114"/>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60" name="Freeform 75"/>
            <p:cNvSpPr>
              <a:spLocks/>
            </p:cNvSpPr>
            <p:nvPr/>
          </p:nvSpPr>
          <p:spPr bwMode="auto">
            <a:xfrm>
              <a:off x="4493" y="1221"/>
              <a:ext cx="121" cy="69"/>
            </a:xfrm>
            <a:custGeom>
              <a:avLst/>
              <a:gdLst>
                <a:gd name="T0" fmla="*/ 0 w 974"/>
                <a:gd name="T1" fmla="*/ 0 h 759"/>
                <a:gd name="T2" fmla="*/ 0 w 974"/>
                <a:gd name="T3" fmla="*/ 0 h 759"/>
                <a:gd name="T4" fmla="*/ 0 w 974"/>
                <a:gd name="T5" fmla="*/ 0 h 759"/>
                <a:gd name="T6" fmla="*/ 0 w 974"/>
                <a:gd name="T7" fmla="*/ 0 h 759"/>
                <a:gd name="T8" fmla="*/ 0 w 974"/>
                <a:gd name="T9" fmla="*/ 0 h 759"/>
                <a:gd name="T10" fmla="*/ 0 w 974"/>
                <a:gd name="T11" fmla="*/ 0 h 759"/>
                <a:gd name="T12" fmla="*/ 0 w 974"/>
                <a:gd name="T13" fmla="*/ 0 h 759"/>
                <a:gd name="T14" fmla="*/ 0 w 974"/>
                <a:gd name="T15" fmla="*/ 0 h 759"/>
                <a:gd name="T16" fmla="*/ 0 w 974"/>
                <a:gd name="T17" fmla="*/ 0 h 759"/>
                <a:gd name="T18" fmla="*/ 0 w 974"/>
                <a:gd name="T19" fmla="*/ 0 h 759"/>
                <a:gd name="T20" fmla="*/ 0 w 974"/>
                <a:gd name="T21" fmla="*/ 0 h 759"/>
                <a:gd name="T22" fmla="*/ 0 w 974"/>
                <a:gd name="T23" fmla="*/ 0 h 759"/>
                <a:gd name="T24" fmla="*/ 0 w 974"/>
                <a:gd name="T25" fmla="*/ 0 h 759"/>
                <a:gd name="T26" fmla="*/ 0 w 974"/>
                <a:gd name="T27" fmla="*/ 0 h 759"/>
                <a:gd name="T28" fmla="*/ 0 w 974"/>
                <a:gd name="T29" fmla="*/ 0 h 759"/>
                <a:gd name="T30" fmla="*/ 0 w 974"/>
                <a:gd name="T31" fmla="*/ 0 h 759"/>
                <a:gd name="T32" fmla="*/ 0 w 974"/>
                <a:gd name="T33" fmla="*/ 0 h 759"/>
                <a:gd name="T34" fmla="*/ 0 w 974"/>
                <a:gd name="T35" fmla="*/ 0 h 759"/>
                <a:gd name="T36" fmla="*/ 0 w 974"/>
                <a:gd name="T37" fmla="*/ 0 h 759"/>
                <a:gd name="T38" fmla="*/ 0 w 974"/>
                <a:gd name="T39" fmla="*/ 0 h 759"/>
                <a:gd name="T40" fmla="*/ 0 w 974"/>
                <a:gd name="T41" fmla="*/ 0 h 759"/>
                <a:gd name="T42" fmla="*/ 0 w 974"/>
                <a:gd name="T43" fmla="*/ 0 h 759"/>
                <a:gd name="T44" fmla="*/ 0 w 974"/>
                <a:gd name="T45" fmla="*/ 0 h 759"/>
                <a:gd name="T46" fmla="*/ 0 w 974"/>
                <a:gd name="T47" fmla="*/ 0 h 759"/>
                <a:gd name="T48" fmla="*/ 0 w 974"/>
                <a:gd name="T49" fmla="*/ 0 h 759"/>
                <a:gd name="T50" fmla="*/ 0 w 974"/>
                <a:gd name="T51" fmla="*/ 0 h 759"/>
                <a:gd name="T52" fmla="*/ 0 w 974"/>
                <a:gd name="T53" fmla="*/ 0 h 759"/>
                <a:gd name="T54" fmla="*/ 0 w 974"/>
                <a:gd name="T55" fmla="*/ 0 h 759"/>
                <a:gd name="T56" fmla="*/ 0 w 974"/>
                <a:gd name="T57" fmla="*/ 0 h 759"/>
                <a:gd name="T58" fmla="*/ 0 w 974"/>
                <a:gd name="T59" fmla="*/ 0 h 759"/>
                <a:gd name="T60" fmla="*/ 0 w 974"/>
                <a:gd name="T61" fmla="*/ 0 h 759"/>
                <a:gd name="T62" fmla="*/ 0 w 974"/>
                <a:gd name="T63" fmla="*/ 0 h 759"/>
                <a:gd name="T64" fmla="*/ 0 w 974"/>
                <a:gd name="T65" fmla="*/ 0 h 759"/>
                <a:gd name="T66" fmla="*/ 0 w 974"/>
                <a:gd name="T67" fmla="*/ 0 h 759"/>
                <a:gd name="T68" fmla="*/ 0 w 974"/>
                <a:gd name="T69" fmla="*/ 0 h 759"/>
                <a:gd name="T70" fmla="*/ 0 w 974"/>
                <a:gd name="T71" fmla="*/ 0 h 759"/>
                <a:gd name="T72" fmla="*/ 0 w 974"/>
                <a:gd name="T73" fmla="*/ 0 h 759"/>
                <a:gd name="T74" fmla="*/ 0 w 974"/>
                <a:gd name="T75" fmla="*/ 0 h 759"/>
                <a:gd name="T76" fmla="*/ 0 w 974"/>
                <a:gd name="T77" fmla="*/ 0 h 759"/>
                <a:gd name="T78" fmla="*/ 0 w 974"/>
                <a:gd name="T79" fmla="*/ 0 h 759"/>
                <a:gd name="T80" fmla="*/ 0 w 974"/>
                <a:gd name="T81" fmla="*/ 0 h 759"/>
                <a:gd name="T82" fmla="*/ 0 w 974"/>
                <a:gd name="T83" fmla="*/ 0 h 759"/>
                <a:gd name="T84" fmla="*/ 0 w 974"/>
                <a:gd name="T85" fmla="*/ 0 h 759"/>
                <a:gd name="T86" fmla="*/ 0 w 974"/>
                <a:gd name="T87" fmla="*/ 0 h 759"/>
                <a:gd name="T88" fmla="*/ 0 w 974"/>
                <a:gd name="T89" fmla="*/ 0 h 7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4"/>
                <a:gd name="T136" fmla="*/ 0 h 759"/>
                <a:gd name="T137" fmla="*/ 974 w 974"/>
                <a:gd name="T138" fmla="*/ 759 h 7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4" h="759">
                  <a:moveTo>
                    <a:pt x="793" y="315"/>
                  </a:moveTo>
                  <a:lnTo>
                    <a:pt x="808" y="216"/>
                  </a:lnTo>
                  <a:lnTo>
                    <a:pt x="864" y="179"/>
                  </a:lnTo>
                  <a:lnTo>
                    <a:pt x="933" y="171"/>
                  </a:lnTo>
                  <a:lnTo>
                    <a:pt x="974" y="216"/>
                  </a:lnTo>
                  <a:lnTo>
                    <a:pt x="956" y="303"/>
                  </a:lnTo>
                  <a:lnTo>
                    <a:pt x="918" y="421"/>
                  </a:lnTo>
                  <a:lnTo>
                    <a:pt x="842" y="554"/>
                  </a:lnTo>
                  <a:lnTo>
                    <a:pt x="747" y="668"/>
                  </a:lnTo>
                  <a:lnTo>
                    <a:pt x="668" y="729"/>
                  </a:lnTo>
                  <a:lnTo>
                    <a:pt x="581" y="759"/>
                  </a:lnTo>
                  <a:lnTo>
                    <a:pt x="498" y="749"/>
                  </a:lnTo>
                  <a:lnTo>
                    <a:pt x="434" y="714"/>
                  </a:lnTo>
                  <a:lnTo>
                    <a:pt x="411" y="657"/>
                  </a:lnTo>
                  <a:lnTo>
                    <a:pt x="385" y="559"/>
                  </a:lnTo>
                  <a:lnTo>
                    <a:pt x="355" y="376"/>
                  </a:lnTo>
                  <a:lnTo>
                    <a:pt x="332" y="251"/>
                  </a:lnTo>
                  <a:lnTo>
                    <a:pt x="332" y="103"/>
                  </a:lnTo>
                  <a:lnTo>
                    <a:pt x="317" y="76"/>
                  </a:lnTo>
                  <a:lnTo>
                    <a:pt x="272" y="69"/>
                  </a:lnTo>
                  <a:lnTo>
                    <a:pt x="219" y="110"/>
                  </a:lnTo>
                  <a:lnTo>
                    <a:pt x="170" y="179"/>
                  </a:lnTo>
                  <a:lnTo>
                    <a:pt x="113" y="216"/>
                  </a:lnTo>
                  <a:lnTo>
                    <a:pt x="26" y="216"/>
                  </a:lnTo>
                  <a:lnTo>
                    <a:pt x="0" y="193"/>
                  </a:lnTo>
                  <a:lnTo>
                    <a:pt x="0" y="156"/>
                  </a:lnTo>
                  <a:lnTo>
                    <a:pt x="38" y="121"/>
                  </a:lnTo>
                  <a:lnTo>
                    <a:pt x="79" y="133"/>
                  </a:lnTo>
                  <a:lnTo>
                    <a:pt x="117" y="125"/>
                  </a:lnTo>
                  <a:lnTo>
                    <a:pt x="186" y="76"/>
                  </a:lnTo>
                  <a:lnTo>
                    <a:pt x="253" y="23"/>
                  </a:lnTo>
                  <a:lnTo>
                    <a:pt x="317" y="8"/>
                  </a:lnTo>
                  <a:lnTo>
                    <a:pt x="408" y="0"/>
                  </a:lnTo>
                  <a:lnTo>
                    <a:pt x="411" y="41"/>
                  </a:lnTo>
                  <a:lnTo>
                    <a:pt x="390" y="87"/>
                  </a:lnTo>
                  <a:lnTo>
                    <a:pt x="385" y="205"/>
                  </a:lnTo>
                  <a:lnTo>
                    <a:pt x="411" y="361"/>
                  </a:lnTo>
                  <a:lnTo>
                    <a:pt x="454" y="513"/>
                  </a:lnTo>
                  <a:lnTo>
                    <a:pt x="490" y="603"/>
                  </a:lnTo>
                  <a:lnTo>
                    <a:pt x="548" y="646"/>
                  </a:lnTo>
                  <a:lnTo>
                    <a:pt x="604" y="646"/>
                  </a:lnTo>
                  <a:lnTo>
                    <a:pt x="661" y="603"/>
                  </a:lnTo>
                  <a:lnTo>
                    <a:pt x="737" y="508"/>
                  </a:lnTo>
                  <a:lnTo>
                    <a:pt x="785" y="372"/>
                  </a:lnTo>
                  <a:lnTo>
                    <a:pt x="793" y="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61" name="Freeform 76"/>
            <p:cNvSpPr>
              <a:spLocks/>
            </p:cNvSpPr>
            <p:nvPr/>
          </p:nvSpPr>
          <p:spPr bwMode="auto">
            <a:xfrm>
              <a:off x="4550" y="1065"/>
              <a:ext cx="86" cy="109"/>
            </a:xfrm>
            <a:custGeom>
              <a:avLst/>
              <a:gdLst>
                <a:gd name="T0" fmla="*/ 0 w 687"/>
                <a:gd name="T1" fmla="*/ 0 h 1201"/>
                <a:gd name="T2" fmla="*/ 0 w 687"/>
                <a:gd name="T3" fmla="*/ 0 h 1201"/>
                <a:gd name="T4" fmla="*/ 0 w 687"/>
                <a:gd name="T5" fmla="*/ 0 h 1201"/>
                <a:gd name="T6" fmla="*/ 0 w 687"/>
                <a:gd name="T7" fmla="*/ 0 h 1201"/>
                <a:gd name="T8" fmla="*/ 0 w 687"/>
                <a:gd name="T9" fmla="*/ 0 h 1201"/>
                <a:gd name="T10" fmla="*/ 0 w 687"/>
                <a:gd name="T11" fmla="*/ 0 h 1201"/>
                <a:gd name="T12" fmla="*/ 0 w 687"/>
                <a:gd name="T13" fmla="*/ 0 h 1201"/>
                <a:gd name="T14" fmla="*/ 0 w 687"/>
                <a:gd name="T15" fmla="*/ 0 h 1201"/>
                <a:gd name="T16" fmla="*/ 0 w 687"/>
                <a:gd name="T17" fmla="*/ 0 h 1201"/>
                <a:gd name="T18" fmla="*/ 0 w 687"/>
                <a:gd name="T19" fmla="*/ 0 h 1201"/>
                <a:gd name="T20" fmla="*/ 0 w 687"/>
                <a:gd name="T21" fmla="*/ 0 h 1201"/>
                <a:gd name="T22" fmla="*/ 0 w 687"/>
                <a:gd name="T23" fmla="*/ 0 h 1201"/>
                <a:gd name="T24" fmla="*/ 0 w 687"/>
                <a:gd name="T25" fmla="*/ 0 h 1201"/>
                <a:gd name="T26" fmla="*/ 0 w 687"/>
                <a:gd name="T27" fmla="*/ 0 h 1201"/>
                <a:gd name="T28" fmla="*/ 0 w 687"/>
                <a:gd name="T29" fmla="*/ 0 h 1201"/>
                <a:gd name="T30" fmla="*/ 0 w 687"/>
                <a:gd name="T31" fmla="*/ 0 h 1201"/>
                <a:gd name="T32" fmla="*/ 0 w 687"/>
                <a:gd name="T33" fmla="*/ 0 h 1201"/>
                <a:gd name="T34" fmla="*/ 0 w 687"/>
                <a:gd name="T35" fmla="*/ 0 h 1201"/>
                <a:gd name="T36" fmla="*/ 0 w 687"/>
                <a:gd name="T37" fmla="*/ 0 h 1201"/>
                <a:gd name="T38" fmla="*/ 0 w 687"/>
                <a:gd name="T39" fmla="*/ 0 h 1201"/>
                <a:gd name="T40" fmla="*/ 0 w 687"/>
                <a:gd name="T41" fmla="*/ 0 h 1201"/>
                <a:gd name="T42" fmla="*/ 0 w 687"/>
                <a:gd name="T43" fmla="*/ 0 h 1201"/>
                <a:gd name="T44" fmla="*/ 0 w 687"/>
                <a:gd name="T45" fmla="*/ 0 h 1201"/>
                <a:gd name="T46" fmla="*/ 0 w 687"/>
                <a:gd name="T47" fmla="*/ 0 h 1201"/>
                <a:gd name="T48" fmla="*/ 0 w 687"/>
                <a:gd name="T49" fmla="*/ 0 h 1201"/>
                <a:gd name="T50" fmla="*/ 0 w 687"/>
                <a:gd name="T51" fmla="*/ 0 h 1201"/>
                <a:gd name="T52" fmla="*/ 0 w 687"/>
                <a:gd name="T53" fmla="*/ 0 h 1201"/>
                <a:gd name="T54" fmla="*/ 0 w 687"/>
                <a:gd name="T55" fmla="*/ 0 h 1201"/>
                <a:gd name="T56" fmla="*/ 0 w 687"/>
                <a:gd name="T57" fmla="*/ 0 h 1201"/>
                <a:gd name="T58" fmla="*/ 0 w 687"/>
                <a:gd name="T59" fmla="*/ 0 h 1201"/>
                <a:gd name="T60" fmla="*/ 0 w 687"/>
                <a:gd name="T61" fmla="*/ 0 h 1201"/>
                <a:gd name="T62" fmla="*/ 0 w 687"/>
                <a:gd name="T63" fmla="*/ 0 h 1201"/>
                <a:gd name="T64" fmla="*/ 0 w 687"/>
                <a:gd name="T65" fmla="*/ 0 h 1201"/>
                <a:gd name="T66" fmla="*/ 0 w 687"/>
                <a:gd name="T67" fmla="*/ 0 h 1201"/>
                <a:gd name="T68" fmla="*/ 0 w 687"/>
                <a:gd name="T69" fmla="*/ 0 h 1201"/>
                <a:gd name="T70" fmla="*/ 0 w 687"/>
                <a:gd name="T71" fmla="*/ 0 h 1201"/>
                <a:gd name="T72" fmla="*/ 0 w 687"/>
                <a:gd name="T73" fmla="*/ 0 h 1201"/>
                <a:gd name="T74" fmla="*/ 0 w 687"/>
                <a:gd name="T75" fmla="*/ 0 h 1201"/>
                <a:gd name="T76" fmla="*/ 0 w 687"/>
                <a:gd name="T77" fmla="*/ 0 h 1201"/>
                <a:gd name="T78" fmla="*/ 0 w 687"/>
                <a:gd name="T79" fmla="*/ 0 h 1201"/>
                <a:gd name="T80" fmla="*/ 0 w 687"/>
                <a:gd name="T81" fmla="*/ 0 h 1201"/>
                <a:gd name="T82" fmla="*/ 0 w 687"/>
                <a:gd name="T83" fmla="*/ 0 h 12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7"/>
                <a:gd name="T127" fmla="*/ 0 h 1201"/>
                <a:gd name="T128" fmla="*/ 687 w 687"/>
                <a:gd name="T129" fmla="*/ 1201 h 12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7" h="1201">
                  <a:moveTo>
                    <a:pt x="437" y="911"/>
                  </a:moveTo>
                  <a:lnTo>
                    <a:pt x="550" y="1026"/>
                  </a:lnTo>
                  <a:lnTo>
                    <a:pt x="595" y="1026"/>
                  </a:lnTo>
                  <a:lnTo>
                    <a:pt x="671" y="1072"/>
                  </a:lnTo>
                  <a:lnTo>
                    <a:pt x="687" y="1124"/>
                  </a:lnTo>
                  <a:lnTo>
                    <a:pt x="664" y="1193"/>
                  </a:lnTo>
                  <a:lnTo>
                    <a:pt x="603" y="1201"/>
                  </a:lnTo>
                  <a:lnTo>
                    <a:pt x="527" y="1147"/>
                  </a:lnTo>
                  <a:lnTo>
                    <a:pt x="376" y="1003"/>
                  </a:lnTo>
                  <a:lnTo>
                    <a:pt x="279" y="867"/>
                  </a:lnTo>
                  <a:lnTo>
                    <a:pt x="233" y="760"/>
                  </a:lnTo>
                  <a:lnTo>
                    <a:pt x="203" y="577"/>
                  </a:lnTo>
                  <a:lnTo>
                    <a:pt x="203" y="342"/>
                  </a:lnTo>
                  <a:lnTo>
                    <a:pt x="195" y="282"/>
                  </a:lnTo>
                  <a:lnTo>
                    <a:pt x="151" y="236"/>
                  </a:lnTo>
                  <a:lnTo>
                    <a:pt x="22" y="244"/>
                  </a:lnTo>
                  <a:lnTo>
                    <a:pt x="0" y="221"/>
                  </a:lnTo>
                  <a:lnTo>
                    <a:pt x="29" y="205"/>
                  </a:lnTo>
                  <a:lnTo>
                    <a:pt x="120" y="198"/>
                  </a:lnTo>
                  <a:lnTo>
                    <a:pt x="136" y="182"/>
                  </a:lnTo>
                  <a:lnTo>
                    <a:pt x="7" y="106"/>
                  </a:lnTo>
                  <a:lnTo>
                    <a:pt x="7" y="77"/>
                  </a:lnTo>
                  <a:lnTo>
                    <a:pt x="29" y="69"/>
                  </a:lnTo>
                  <a:lnTo>
                    <a:pt x="136" y="129"/>
                  </a:lnTo>
                  <a:lnTo>
                    <a:pt x="158" y="121"/>
                  </a:lnTo>
                  <a:lnTo>
                    <a:pt x="136" y="8"/>
                  </a:lnTo>
                  <a:lnTo>
                    <a:pt x="151" y="0"/>
                  </a:lnTo>
                  <a:lnTo>
                    <a:pt x="166" y="8"/>
                  </a:lnTo>
                  <a:lnTo>
                    <a:pt x="195" y="121"/>
                  </a:lnTo>
                  <a:lnTo>
                    <a:pt x="218" y="129"/>
                  </a:lnTo>
                  <a:lnTo>
                    <a:pt x="279" y="8"/>
                  </a:lnTo>
                  <a:lnTo>
                    <a:pt x="294" y="8"/>
                  </a:lnTo>
                  <a:lnTo>
                    <a:pt x="294" y="46"/>
                  </a:lnTo>
                  <a:lnTo>
                    <a:pt x="256" y="144"/>
                  </a:lnTo>
                  <a:lnTo>
                    <a:pt x="256" y="198"/>
                  </a:lnTo>
                  <a:lnTo>
                    <a:pt x="271" y="266"/>
                  </a:lnTo>
                  <a:lnTo>
                    <a:pt x="264" y="357"/>
                  </a:lnTo>
                  <a:lnTo>
                    <a:pt x="271" y="524"/>
                  </a:lnTo>
                  <a:lnTo>
                    <a:pt x="286" y="631"/>
                  </a:lnTo>
                  <a:lnTo>
                    <a:pt x="324" y="752"/>
                  </a:lnTo>
                  <a:lnTo>
                    <a:pt x="376" y="844"/>
                  </a:lnTo>
                  <a:lnTo>
                    <a:pt x="437" y="9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sp>
          <p:nvSpPr>
            <p:cNvPr id="62" name="Freeform 77"/>
            <p:cNvSpPr>
              <a:spLocks/>
            </p:cNvSpPr>
            <p:nvPr/>
          </p:nvSpPr>
          <p:spPr bwMode="auto">
            <a:xfrm>
              <a:off x="4654" y="1074"/>
              <a:ext cx="112" cy="103"/>
            </a:xfrm>
            <a:custGeom>
              <a:avLst/>
              <a:gdLst>
                <a:gd name="T0" fmla="*/ 0 w 898"/>
                <a:gd name="T1" fmla="*/ 0 h 1124"/>
                <a:gd name="T2" fmla="*/ 0 w 898"/>
                <a:gd name="T3" fmla="*/ 0 h 1124"/>
                <a:gd name="T4" fmla="*/ 0 w 898"/>
                <a:gd name="T5" fmla="*/ 0 h 1124"/>
                <a:gd name="T6" fmla="*/ 0 w 898"/>
                <a:gd name="T7" fmla="*/ 0 h 1124"/>
                <a:gd name="T8" fmla="*/ 0 w 898"/>
                <a:gd name="T9" fmla="*/ 0 h 1124"/>
                <a:gd name="T10" fmla="*/ 0 w 898"/>
                <a:gd name="T11" fmla="*/ 0 h 1124"/>
                <a:gd name="T12" fmla="*/ 0 w 898"/>
                <a:gd name="T13" fmla="*/ 0 h 1124"/>
                <a:gd name="T14" fmla="*/ 0 w 898"/>
                <a:gd name="T15" fmla="*/ 0 h 1124"/>
                <a:gd name="T16" fmla="*/ 0 w 898"/>
                <a:gd name="T17" fmla="*/ 0 h 1124"/>
                <a:gd name="T18" fmla="*/ 0 w 898"/>
                <a:gd name="T19" fmla="*/ 0 h 1124"/>
                <a:gd name="T20" fmla="*/ 0 w 898"/>
                <a:gd name="T21" fmla="*/ 0 h 1124"/>
                <a:gd name="T22" fmla="*/ 0 w 898"/>
                <a:gd name="T23" fmla="*/ 0 h 1124"/>
                <a:gd name="T24" fmla="*/ 0 w 898"/>
                <a:gd name="T25" fmla="*/ 0 h 1124"/>
                <a:gd name="T26" fmla="*/ 0 w 898"/>
                <a:gd name="T27" fmla="*/ 0 h 1124"/>
                <a:gd name="T28" fmla="*/ 0 w 898"/>
                <a:gd name="T29" fmla="*/ 0 h 1124"/>
                <a:gd name="T30" fmla="*/ 0 w 898"/>
                <a:gd name="T31" fmla="*/ 0 h 1124"/>
                <a:gd name="T32" fmla="*/ 0 w 898"/>
                <a:gd name="T33" fmla="*/ 0 h 1124"/>
                <a:gd name="T34" fmla="*/ 0 w 898"/>
                <a:gd name="T35" fmla="*/ 0 h 1124"/>
                <a:gd name="T36" fmla="*/ 0 w 898"/>
                <a:gd name="T37" fmla="*/ 0 h 1124"/>
                <a:gd name="T38" fmla="*/ 0 w 898"/>
                <a:gd name="T39" fmla="*/ 0 h 1124"/>
                <a:gd name="T40" fmla="*/ 0 w 898"/>
                <a:gd name="T41" fmla="*/ 0 h 1124"/>
                <a:gd name="T42" fmla="*/ 0 w 898"/>
                <a:gd name="T43" fmla="*/ 0 h 1124"/>
                <a:gd name="T44" fmla="*/ 0 w 898"/>
                <a:gd name="T45" fmla="*/ 0 h 1124"/>
                <a:gd name="T46" fmla="*/ 0 w 898"/>
                <a:gd name="T47" fmla="*/ 0 h 1124"/>
                <a:gd name="T48" fmla="*/ 0 w 898"/>
                <a:gd name="T49" fmla="*/ 0 h 1124"/>
                <a:gd name="T50" fmla="*/ 0 w 898"/>
                <a:gd name="T51" fmla="*/ 0 h 1124"/>
                <a:gd name="T52" fmla="*/ 0 w 898"/>
                <a:gd name="T53" fmla="*/ 0 h 1124"/>
                <a:gd name="T54" fmla="*/ 0 w 898"/>
                <a:gd name="T55" fmla="*/ 0 h 1124"/>
                <a:gd name="T56" fmla="*/ 0 w 898"/>
                <a:gd name="T57" fmla="*/ 0 h 1124"/>
                <a:gd name="T58" fmla="*/ 0 w 898"/>
                <a:gd name="T59" fmla="*/ 0 h 1124"/>
                <a:gd name="T60" fmla="*/ 0 w 898"/>
                <a:gd name="T61" fmla="*/ 0 h 1124"/>
                <a:gd name="T62" fmla="*/ 0 w 898"/>
                <a:gd name="T63" fmla="*/ 0 h 1124"/>
                <a:gd name="T64" fmla="*/ 0 w 898"/>
                <a:gd name="T65" fmla="*/ 0 h 1124"/>
                <a:gd name="T66" fmla="*/ 0 w 898"/>
                <a:gd name="T67" fmla="*/ 0 h 1124"/>
                <a:gd name="T68" fmla="*/ 0 w 898"/>
                <a:gd name="T69" fmla="*/ 0 h 1124"/>
                <a:gd name="T70" fmla="*/ 0 w 898"/>
                <a:gd name="T71" fmla="*/ 0 h 1124"/>
                <a:gd name="T72" fmla="*/ 0 w 898"/>
                <a:gd name="T73" fmla="*/ 0 h 1124"/>
                <a:gd name="T74" fmla="*/ 0 w 898"/>
                <a:gd name="T75" fmla="*/ 0 h 1124"/>
                <a:gd name="T76" fmla="*/ 0 w 898"/>
                <a:gd name="T77" fmla="*/ 0 h 1124"/>
                <a:gd name="T78" fmla="*/ 0 w 898"/>
                <a:gd name="T79" fmla="*/ 0 h 1124"/>
                <a:gd name="T80" fmla="*/ 0 w 898"/>
                <a:gd name="T81" fmla="*/ 0 h 1124"/>
                <a:gd name="T82" fmla="*/ 0 w 898"/>
                <a:gd name="T83" fmla="*/ 0 h 1124"/>
                <a:gd name="T84" fmla="*/ 0 w 898"/>
                <a:gd name="T85" fmla="*/ 0 h 1124"/>
                <a:gd name="T86" fmla="*/ 0 w 898"/>
                <a:gd name="T87" fmla="*/ 0 h 1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8"/>
                <a:gd name="T133" fmla="*/ 0 h 1124"/>
                <a:gd name="T134" fmla="*/ 898 w 898"/>
                <a:gd name="T135" fmla="*/ 1124 h 11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8" h="1124">
                  <a:moveTo>
                    <a:pt x="15" y="995"/>
                  </a:moveTo>
                  <a:lnTo>
                    <a:pt x="0" y="1048"/>
                  </a:lnTo>
                  <a:lnTo>
                    <a:pt x="15" y="1124"/>
                  </a:lnTo>
                  <a:lnTo>
                    <a:pt x="68" y="1124"/>
                  </a:lnTo>
                  <a:lnTo>
                    <a:pt x="226" y="1093"/>
                  </a:lnTo>
                  <a:lnTo>
                    <a:pt x="400" y="1032"/>
                  </a:lnTo>
                  <a:lnTo>
                    <a:pt x="543" y="934"/>
                  </a:lnTo>
                  <a:lnTo>
                    <a:pt x="626" y="805"/>
                  </a:lnTo>
                  <a:lnTo>
                    <a:pt x="701" y="585"/>
                  </a:lnTo>
                  <a:lnTo>
                    <a:pt x="724" y="380"/>
                  </a:lnTo>
                  <a:lnTo>
                    <a:pt x="724" y="282"/>
                  </a:lnTo>
                  <a:lnTo>
                    <a:pt x="762" y="220"/>
                  </a:lnTo>
                  <a:lnTo>
                    <a:pt x="829" y="198"/>
                  </a:lnTo>
                  <a:lnTo>
                    <a:pt x="890" y="198"/>
                  </a:lnTo>
                  <a:lnTo>
                    <a:pt x="898" y="167"/>
                  </a:lnTo>
                  <a:lnTo>
                    <a:pt x="808" y="175"/>
                  </a:lnTo>
                  <a:lnTo>
                    <a:pt x="792" y="152"/>
                  </a:lnTo>
                  <a:lnTo>
                    <a:pt x="867" y="69"/>
                  </a:lnTo>
                  <a:lnTo>
                    <a:pt x="852" y="46"/>
                  </a:lnTo>
                  <a:lnTo>
                    <a:pt x="837" y="61"/>
                  </a:lnTo>
                  <a:lnTo>
                    <a:pt x="777" y="121"/>
                  </a:lnTo>
                  <a:lnTo>
                    <a:pt x="762" y="121"/>
                  </a:lnTo>
                  <a:lnTo>
                    <a:pt x="762" y="15"/>
                  </a:lnTo>
                  <a:lnTo>
                    <a:pt x="747" y="0"/>
                  </a:lnTo>
                  <a:lnTo>
                    <a:pt x="724" y="8"/>
                  </a:lnTo>
                  <a:lnTo>
                    <a:pt x="732" y="121"/>
                  </a:lnTo>
                  <a:lnTo>
                    <a:pt x="716" y="129"/>
                  </a:lnTo>
                  <a:lnTo>
                    <a:pt x="656" y="69"/>
                  </a:lnTo>
                  <a:lnTo>
                    <a:pt x="611" y="61"/>
                  </a:lnTo>
                  <a:lnTo>
                    <a:pt x="619" y="92"/>
                  </a:lnTo>
                  <a:lnTo>
                    <a:pt x="686" y="159"/>
                  </a:lnTo>
                  <a:lnTo>
                    <a:pt x="686" y="198"/>
                  </a:lnTo>
                  <a:lnTo>
                    <a:pt x="663" y="274"/>
                  </a:lnTo>
                  <a:lnTo>
                    <a:pt x="663" y="342"/>
                  </a:lnTo>
                  <a:lnTo>
                    <a:pt x="663" y="456"/>
                  </a:lnTo>
                  <a:lnTo>
                    <a:pt x="633" y="600"/>
                  </a:lnTo>
                  <a:lnTo>
                    <a:pt x="604" y="691"/>
                  </a:lnTo>
                  <a:lnTo>
                    <a:pt x="551" y="805"/>
                  </a:lnTo>
                  <a:lnTo>
                    <a:pt x="490" y="896"/>
                  </a:lnTo>
                  <a:lnTo>
                    <a:pt x="445" y="942"/>
                  </a:lnTo>
                  <a:lnTo>
                    <a:pt x="324" y="980"/>
                  </a:lnTo>
                  <a:lnTo>
                    <a:pt x="211" y="995"/>
                  </a:lnTo>
                  <a:lnTo>
                    <a:pt x="97" y="1011"/>
                  </a:lnTo>
                  <a:lnTo>
                    <a:pt x="15" y="9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zh-CN" altLang="en-US"/>
            </a:p>
          </p:txBody>
        </p:sp>
      </p:grpSp>
    </p:spTree>
    <p:extLst>
      <p:ext uri="{BB962C8B-B14F-4D97-AF65-F5344CB8AC3E}">
        <p14:creationId xmlns:p14="http://schemas.microsoft.com/office/powerpoint/2010/main" val="3580263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775F55"/>
      </a:dk2>
      <a:lt2>
        <a:srgbClr val="BF976A"/>
      </a:lt2>
      <a:accent1>
        <a:srgbClr val="B3B3B3"/>
      </a:accent1>
      <a:accent2>
        <a:srgbClr val="E45040"/>
      </a:accent2>
      <a:accent3>
        <a:srgbClr val="007364"/>
      </a:accent3>
      <a:accent4>
        <a:srgbClr val="FED600"/>
      </a:accent4>
      <a:accent5>
        <a:srgbClr val="1E3E66"/>
      </a:accent5>
      <a:accent6>
        <a:srgbClr val="00AFC0"/>
      </a:accent6>
      <a:hlink>
        <a:srgbClr val="F7B615"/>
      </a:hlink>
      <a:folHlink>
        <a:srgbClr val="704404"/>
      </a:folHlink>
    </a:clrScheme>
    <a:fontScheme name="自定义 1">
      <a:majorFont>
        <a:latin typeface="Calibri"/>
        <a:ea typeface="微软雅黑"/>
        <a:cs typeface=""/>
      </a:majorFont>
      <a:minorFont>
        <a:latin typeface="Calibri"/>
        <a:ea typeface="微软雅黑"/>
        <a:cs typeface=""/>
      </a:minorFont>
    </a:fontScheme>
    <a:fmtScheme name="细微固体">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4373</TotalTime>
  <Words>3217</Words>
  <Application>Microsoft Office PowerPoint</Application>
  <PresentationFormat>自定义</PresentationFormat>
  <Paragraphs>756</Paragraphs>
  <Slides>31</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黑体</vt:lpstr>
      <vt:lpstr>华文琥珀</vt:lpstr>
      <vt:lpstr>宋体</vt:lpstr>
      <vt:lpstr>微软雅黑</vt:lpstr>
      <vt:lpstr>Arial</vt:lpstr>
      <vt:lpstr>Calibri</vt:lpstr>
      <vt:lpstr>Times New Roman</vt:lpstr>
      <vt:lpstr>Wingdings</vt:lpstr>
      <vt:lpstr>Office 主题​​</vt:lpstr>
      <vt:lpstr>PowerPoint 演示文稿</vt:lpstr>
      <vt:lpstr>人力资源管理的新科学主义 —以广东某大型国企的HRM效能评估 咨询项目为例</vt:lpstr>
      <vt:lpstr>人力资源从业者：理想与现实的距离</vt:lpstr>
      <vt:lpstr>人力资源从业者：羡慕与嫉妒及其他</vt:lpstr>
      <vt:lpstr>HRers：我们要是有“三张表”……</vt:lpstr>
      <vt:lpstr>经济时代与“人”：从“控制”到“增值”，带来人力资源效能评估的必要与可行</vt:lpstr>
      <vt:lpstr>理解人力资源（管理）效能的两个核心词</vt:lpstr>
      <vt:lpstr>近20-30年HR效能评估的三个努力</vt:lpstr>
      <vt:lpstr>人力资源管理成熟度（PCMM）框架与目标状态</vt:lpstr>
      <vt:lpstr>人力资源平衡计分卡(HR-BSC)</vt:lpstr>
      <vt:lpstr>人力资源效能评估的若干目的（一个或多个组合）</vt:lpstr>
      <vt:lpstr>从“投入-过程-产出” 价值创造环节，构建分析人力资源效能评估模型（佐佑“IPO分析模型”）</vt:lpstr>
      <vt:lpstr>1：投入_能力基础_分析维度</vt:lpstr>
      <vt:lpstr>2：过程_标杆实践_分析维度</vt:lpstr>
      <vt:lpstr>示例_标杆实践_衡量标准及评估方式</vt:lpstr>
      <vt:lpstr>3：产出_成效指标_分析维度</vt:lpstr>
      <vt:lpstr>IPO分析模型：各项评估要素及应用方式</vt:lpstr>
      <vt:lpstr>一个实际咨询案例应用成果</vt:lpstr>
      <vt:lpstr>企业简介与相关管理背景</vt:lpstr>
      <vt:lpstr>人力资源效能评估“三效”模型</vt:lpstr>
      <vt:lpstr>HR评估指标库——效益型指标</vt:lpstr>
      <vt:lpstr>指标定义、目标值及统计口径（示例）</vt:lpstr>
      <vt:lpstr>HR评估指标库——效果型指标</vt:lpstr>
      <vt:lpstr>HR评估指标库——效率型指标</vt:lpstr>
      <vt:lpstr>指标定义、目标值及统计口径（示例）</vt:lpstr>
      <vt:lpstr>结束小结</vt:lpstr>
      <vt:lpstr>佐佑简介_16年聚焦于组织与人力资源管理咨询</vt:lpstr>
      <vt:lpstr>佐佑简介_专注于组织、人力资源、人才选用</vt:lpstr>
      <vt:lpstr>佐佑优势_精深于行业研究，致力于传播专业影响力</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zy-1</dc:creator>
  <cp:lastModifiedBy>cj</cp:lastModifiedBy>
  <cp:revision>196</cp:revision>
  <dcterms:created xsi:type="dcterms:W3CDTF">2013-09-19T00:24:44Z</dcterms:created>
  <dcterms:modified xsi:type="dcterms:W3CDTF">2014-05-07T07:23:25Z</dcterms:modified>
</cp:coreProperties>
</file>